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25" r:id="rId2"/>
    <p:sldId id="313" r:id="rId3"/>
    <p:sldId id="311" r:id="rId4"/>
    <p:sldId id="326" r:id="rId5"/>
    <p:sldId id="309" r:id="rId6"/>
    <p:sldId id="310" r:id="rId7"/>
    <p:sldId id="307" r:id="rId8"/>
    <p:sldId id="266" r:id="rId9"/>
    <p:sldId id="289" r:id="rId10"/>
    <p:sldId id="316" r:id="rId11"/>
    <p:sldId id="288" r:id="rId12"/>
    <p:sldId id="308" r:id="rId13"/>
    <p:sldId id="290" r:id="rId14"/>
    <p:sldId id="298" r:id="rId15"/>
    <p:sldId id="312" r:id="rId16"/>
    <p:sldId id="318" r:id="rId17"/>
    <p:sldId id="319" r:id="rId18"/>
    <p:sldId id="299" r:id="rId19"/>
    <p:sldId id="297" r:id="rId20"/>
    <p:sldId id="320" r:id="rId21"/>
    <p:sldId id="300" r:id="rId22"/>
    <p:sldId id="302" r:id="rId23"/>
    <p:sldId id="303" r:id="rId24"/>
    <p:sldId id="304" r:id="rId25"/>
    <p:sldId id="327" r:id="rId2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20" d="100"/>
          <a:sy n="120" d="100"/>
        </p:scale>
        <p:origin x="-570" y="-3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2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526A6-7812-467C-8FDC-C64B46DA33D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2AFC6C08-5A52-4F9D-8621-A89F12AC063D}">
      <dgm:prSet phldrT="[Texte]" custT="1"/>
      <dgm:spPr/>
      <dgm:t>
        <a:bodyPr/>
        <a:lstStyle/>
        <a:p>
          <a:r>
            <a:rPr lang="fr-FR" sz="1200" dirty="0" smtClean="0"/>
            <a:t>Risque électrique </a:t>
          </a:r>
        </a:p>
        <a:p>
          <a:r>
            <a:rPr lang="fr-FR" sz="1200" dirty="0" smtClean="0"/>
            <a:t>C17 200</a:t>
          </a:r>
          <a:endParaRPr lang="fr-FR" sz="1200" dirty="0"/>
        </a:p>
      </dgm:t>
    </dgm:pt>
    <dgm:pt modelId="{36AA0A9B-2798-4B45-A003-FA135F005AEE}" type="parTrans" cxnId="{7913E715-93B2-4A1E-8C84-683FE15BA3EA}">
      <dgm:prSet/>
      <dgm:spPr/>
      <dgm:t>
        <a:bodyPr/>
        <a:lstStyle/>
        <a:p>
          <a:endParaRPr lang="fr-FR"/>
        </a:p>
      </dgm:t>
    </dgm:pt>
    <dgm:pt modelId="{06B7438A-2F3F-4926-90D4-08CC6609B99D}" type="sibTrans" cxnId="{7913E715-93B2-4A1E-8C84-683FE15BA3EA}">
      <dgm:prSet/>
      <dgm:spPr/>
      <dgm:t>
        <a:bodyPr/>
        <a:lstStyle/>
        <a:p>
          <a:endParaRPr lang="fr-FR"/>
        </a:p>
      </dgm:t>
    </dgm:pt>
    <dgm:pt modelId="{212DD365-E746-41FC-80C6-5427D8CFED47}">
      <dgm:prSet phldrT="[Texte]" custT="1"/>
      <dgm:spPr/>
      <dgm:t>
        <a:bodyPr/>
        <a:lstStyle/>
        <a:p>
          <a:r>
            <a:rPr lang="fr-FR" sz="1200" dirty="0" smtClean="0"/>
            <a:t>Risque mécanique</a:t>
          </a:r>
        </a:p>
        <a:p>
          <a:r>
            <a:rPr lang="fr-FR" sz="1200" dirty="0" smtClean="0"/>
            <a:t>EN 40</a:t>
          </a:r>
          <a:endParaRPr lang="fr-FR" sz="1200" dirty="0"/>
        </a:p>
      </dgm:t>
    </dgm:pt>
    <dgm:pt modelId="{F767816A-9B2C-4F71-AAFF-64CE5DB0B2DD}" type="parTrans" cxnId="{A0ED1CC8-1AAD-40E8-A3D4-60713641DD35}">
      <dgm:prSet/>
      <dgm:spPr/>
      <dgm:t>
        <a:bodyPr/>
        <a:lstStyle/>
        <a:p>
          <a:endParaRPr lang="fr-FR"/>
        </a:p>
      </dgm:t>
    </dgm:pt>
    <dgm:pt modelId="{06B54888-8168-4DCE-BBEA-FBE43368EBF8}" type="sibTrans" cxnId="{A0ED1CC8-1AAD-40E8-A3D4-60713641DD35}">
      <dgm:prSet/>
      <dgm:spPr/>
      <dgm:t>
        <a:bodyPr/>
        <a:lstStyle/>
        <a:p>
          <a:endParaRPr lang="fr-FR"/>
        </a:p>
      </dgm:t>
    </dgm:pt>
    <dgm:pt modelId="{912109F2-C93E-47C1-BE9D-62D809703E87}">
      <dgm:prSet phldrT="[Texte]" custT="1"/>
      <dgm:spPr/>
      <dgm:t>
        <a:bodyPr/>
        <a:lstStyle/>
        <a:p>
          <a:r>
            <a:rPr lang="fr-FR" sz="1200" dirty="0" smtClean="0"/>
            <a:t>Risque photométrique</a:t>
          </a:r>
        </a:p>
        <a:p>
          <a:r>
            <a:rPr lang="fr-FR" sz="1200" dirty="0" smtClean="0"/>
            <a:t>EN 13 201</a:t>
          </a:r>
          <a:endParaRPr lang="fr-FR" sz="1200" dirty="0"/>
        </a:p>
      </dgm:t>
    </dgm:pt>
    <dgm:pt modelId="{4DDEAE53-AA91-4658-96F0-176E9FE2DE34}" type="parTrans" cxnId="{71369754-C2E1-40CF-82F9-C219BEF6675E}">
      <dgm:prSet/>
      <dgm:spPr/>
      <dgm:t>
        <a:bodyPr/>
        <a:lstStyle/>
        <a:p>
          <a:endParaRPr lang="fr-FR"/>
        </a:p>
      </dgm:t>
    </dgm:pt>
    <dgm:pt modelId="{0A6B2294-4F5F-4C5B-B0F9-E0F68493D5DB}" type="sibTrans" cxnId="{71369754-C2E1-40CF-82F9-C219BEF6675E}">
      <dgm:prSet/>
      <dgm:spPr/>
      <dgm:t>
        <a:bodyPr/>
        <a:lstStyle/>
        <a:p>
          <a:endParaRPr lang="fr-FR"/>
        </a:p>
      </dgm:t>
    </dgm:pt>
    <dgm:pt modelId="{7164B4FE-F895-4E4C-9A50-81C90D247C0B}">
      <dgm:prSet phldrT="[Texte]" custT="1"/>
      <dgm:spPr/>
      <dgm:t>
        <a:bodyPr/>
        <a:lstStyle/>
        <a:p>
          <a:r>
            <a:rPr lang="fr-FR" sz="1200" dirty="0" smtClean="0"/>
            <a:t>Risque environnementale</a:t>
          </a:r>
        </a:p>
        <a:p>
          <a:r>
            <a:rPr lang="fr-FR" sz="1200" dirty="0" smtClean="0"/>
            <a:t>Arrêté pour limiter les nuisances lumineuses</a:t>
          </a:r>
          <a:endParaRPr lang="fr-FR" sz="1200" dirty="0"/>
        </a:p>
      </dgm:t>
    </dgm:pt>
    <dgm:pt modelId="{4DFBA07E-41E0-44A3-A5FB-818B1B442D66}" type="parTrans" cxnId="{D56A810A-4891-42C2-A9A5-C17EF9577074}">
      <dgm:prSet/>
      <dgm:spPr/>
      <dgm:t>
        <a:bodyPr/>
        <a:lstStyle/>
        <a:p>
          <a:endParaRPr lang="fr-FR"/>
        </a:p>
      </dgm:t>
    </dgm:pt>
    <dgm:pt modelId="{2AD06A81-D4B6-4E9E-962E-81623E2F6ED4}" type="sibTrans" cxnId="{D56A810A-4891-42C2-A9A5-C17EF9577074}">
      <dgm:prSet/>
      <dgm:spPr/>
      <dgm:t>
        <a:bodyPr/>
        <a:lstStyle/>
        <a:p>
          <a:endParaRPr lang="fr-FR"/>
        </a:p>
      </dgm:t>
    </dgm:pt>
    <dgm:pt modelId="{C72AD58F-FF56-461F-828E-1E6A1D4CCBA7}" type="pres">
      <dgm:prSet presAssocID="{942526A6-7812-467C-8FDC-C64B46DA33D4}" presName="Name0" presStyleCnt="0">
        <dgm:presLayoutVars>
          <dgm:dir/>
          <dgm:resizeHandles val="exact"/>
        </dgm:presLayoutVars>
      </dgm:prSet>
      <dgm:spPr/>
      <dgm:t>
        <a:bodyPr/>
        <a:lstStyle/>
        <a:p>
          <a:endParaRPr lang="fr-FR"/>
        </a:p>
      </dgm:t>
    </dgm:pt>
    <dgm:pt modelId="{C8A85E29-F80C-4A31-ADA6-366958C5DFC2}" type="pres">
      <dgm:prSet presAssocID="{942526A6-7812-467C-8FDC-C64B46DA33D4}" presName="cycle" presStyleCnt="0"/>
      <dgm:spPr/>
    </dgm:pt>
    <dgm:pt modelId="{9115072D-844D-49DA-ABB4-06759656BFAF}" type="pres">
      <dgm:prSet presAssocID="{2AFC6C08-5A52-4F9D-8621-A89F12AC063D}" presName="nodeFirstNode" presStyleLbl="node1" presStyleIdx="0" presStyleCnt="4" custScaleX="72222" custScaleY="74656" custRadScaleRad="103150" custRadScaleInc="112">
        <dgm:presLayoutVars>
          <dgm:bulletEnabled val="1"/>
        </dgm:presLayoutVars>
      </dgm:prSet>
      <dgm:spPr/>
      <dgm:t>
        <a:bodyPr/>
        <a:lstStyle/>
        <a:p>
          <a:endParaRPr lang="fr-FR"/>
        </a:p>
      </dgm:t>
    </dgm:pt>
    <dgm:pt modelId="{A34B728C-2085-4F41-BE2E-C18EC51FD2F3}" type="pres">
      <dgm:prSet presAssocID="{06B7438A-2F3F-4926-90D4-08CC6609B99D}" presName="sibTransFirstNode" presStyleLbl="bgShp" presStyleIdx="0" presStyleCnt="1"/>
      <dgm:spPr/>
      <dgm:t>
        <a:bodyPr/>
        <a:lstStyle/>
        <a:p>
          <a:endParaRPr lang="fr-FR"/>
        </a:p>
      </dgm:t>
    </dgm:pt>
    <dgm:pt modelId="{F019857B-BD4F-4B2A-878D-62CED63FE37F}" type="pres">
      <dgm:prSet presAssocID="{212DD365-E746-41FC-80C6-5427D8CFED47}" presName="nodeFollowingNodes" presStyleLbl="node1" presStyleIdx="1" presStyleCnt="4" custScaleX="72222" custScaleY="74656">
        <dgm:presLayoutVars>
          <dgm:bulletEnabled val="1"/>
        </dgm:presLayoutVars>
      </dgm:prSet>
      <dgm:spPr/>
      <dgm:t>
        <a:bodyPr/>
        <a:lstStyle/>
        <a:p>
          <a:endParaRPr lang="fr-FR"/>
        </a:p>
      </dgm:t>
    </dgm:pt>
    <dgm:pt modelId="{EB97B9D7-146C-443A-B7DE-8F0458EC05CA}" type="pres">
      <dgm:prSet presAssocID="{912109F2-C93E-47C1-BE9D-62D809703E87}" presName="nodeFollowingNodes" presStyleLbl="node1" presStyleIdx="2" presStyleCnt="4" custScaleX="72222" custScaleY="74656">
        <dgm:presLayoutVars>
          <dgm:bulletEnabled val="1"/>
        </dgm:presLayoutVars>
      </dgm:prSet>
      <dgm:spPr/>
      <dgm:t>
        <a:bodyPr/>
        <a:lstStyle/>
        <a:p>
          <a:endParaRPr lang="fr-FR"/>
        </a:p>
      </dgm:t>
    </dgm:pt>
    <dgm:pt modelId="{83112BE4-E72E-4D8B-A3DD-CC52A08DE7A4}" type="pres">
      <dgm:prSet presAssocID="{7164B4FE-F895-4E4C-9A50-81C90D247C0B}" presName="nodeFollowingNodes" presStyleLbl="node1" presStyleIdx="3" presStyleCnt="4" custScaleX="72222" custScaleY="74656">
        <dgm:presLayoutVars>
          <dgm:bulletEnabled val="1"/>
        </dgm:presLayoutVars>
      </dgm:prSet>
      <dgm:spPr/>
      <dgm:t>
        <a:bodyPr/>
        <a:lstStyle/>
        <a:p>
          <a:endParaRPr lang="fr-FR"/>
        </a:p>
      </dgm:t>
    </dgm:pt>
  </dgm:ptLst>
  <dgm:cxnLst>
    <dgm:cxn modelId="{7913E715-93B2-4A1E-8C84-683FE15BA3EA}" srcId="{942526A6-7812-467C-8FDC-C64B46DA33D4}" destId="{2AFC6C08-5A52-4F9D-8621-A89F12AC063D}" srcOrd="0" destOrd="0" parTransId="{36AA0A9B-2798-4B45-A003-FA135F005AEE}" sibTransId="{06B7438A-2F3F-4926-90D4-08CC6609B99D}"/>
    <dgm:cxn modelId="{EA7E31B1-47ED-44CE-B799-73D903554B1D}" type="presOf" srcId="{06B7438A-2F3F-4926-90D4-08CC6609B99D}" destId="{A34B728C-2085-4F41-BE2E-C18EC51FD2F3}" srcOrd="0" destOrd="0" presId="urn:microsoft.com/office/officeart/2005/8/layout/cycle3"/>
    <dgm:cxn modelId="{89D0B045-EF20-4D89-8657-AD6DD16B7BB4}" type="presOf" srcId="{912109F2-C93E-47C1-BE9D-62D809703E87}" destId="{EB97B9D7-146C-443A-B7DE-8F0458EC05CA}" srcOrd="0" destOrd="0" presId="urn:microsoft.com/office/officeart/2005/8/layout/cycle3"/>
    <dgm:cxn modelId="{D56A810A-4891-42C2-A9A5-C17EF9577074}" srcId="{942526A6-7812-467C-8FDC-C64B46DA33D4}" destId="{7164B4FE-F895-4E4C-9A50-81C90D247C0B}" srcOrd="3" destOrd="0" parTransId="{4DFBA07E-41E0-44A3-A5FB-818B1B442D66}" sibTransId="{2AD06A81-D4B6-4E9E-962E-81623E2F6ED4}"/>
    <dgm:cxn modelId="{66215740-3D62-4587-8B4D-AADC1659000D}" type="presOf" srcId="{212DD365-E746-41FC-80C6-5427D8CFED47}" destId="{F019857B-BD4F-4B2A-878D-62CED63FE37F}" srcOrd="0" destOrd="0" presId="urn:microsoft.com/office/officeart/2005/8/layout/cycle3"/>
    <dgm:cxn modelId="{C5A95BF8-02C1-4BF6-A106-4D338C5606D1}" type="presOf" srcId="{942526A6-7812-467C-8FDC-C64B46DA33D4}" destId="{C72AD58F-FF56-461F-828E-1E6A1D4CCBA7}" srcOrd="0" destOrd="0" presId="urn:microsoft.com/office/officeart/2005/8/layout/cycle3"/>
    <dgm:cxn modelId="{A0ED1CC8-1AAD-40E8-A3D4-60713641DD35}" srcId="{942526A6-7812-467C-8FDC-C64B46DA33D4}" destId="{212DD365-E746-41FC-80C6-5427D8CFED47}" srcOrd="1" destOrd="0" parTransId="{F767816A-9B2C-4F71-AAFF-64CE5DB0B2DD}" sibTransId="{06B54888-8168-4DCE-BBEA-FBE43368EBF8}"/>
    <dgm:cxn modelId="{07E2FD25-E1A3-4A4D-A92A-D9B6B462053A}" type="presOf" srcId="{7164B4FE-F895-4E4C-9A50-81C90D247C0B}" destId="{83112BE4-E72E-4D8B-A3DD-CC52A08DE7A4}" srcOrd="0" destOrd="0" presId="urn:microsoft.com/office/officeart/2005/8/layout/cycle3"/>
    <dgm:cxn modelId="{71369754-C2E1-40CF-82F9-C219BEF6675E}" srcId="{942526A6-7812-467C-8FDC-C64B46DA33D4}" destId="{912109F2-C93E-47C1-BE9D-62D809703E87}" srcOrd="2" destOrd="0" parTransId="{4DDEAE53-AA91-4658-96F0-176E9FE2DE34}" sibTransId="{0A6B2294-4F5F-4C5B-B0F9-E0F68493D5DB}"/>
    <dgm:cxn modelId="{4353FEEE-FF33-48CF-957A-6EED0C1D06A0}" type="presOf" srcId="{2AFC6C08-5A52-4F9D-8621-A89F12AC063D}" destId="{9115072D-844D-49DA-ABB4-06759656BFAF}" srcOrd="0" destOrd="0" presId="urn:microsoft.com/office/officeart/2005/8/layout/cycle3"/>
    <dgm:cxn modelId="{AC1DE2C1-FF0B-4E9B-B859-A2A32CD771BE}" type="presParOf" srcId="{C72AD58F-FF56-461F-828E-1E6A1D4CCBA7}" destId="{C8A85E29-F80C-4A31-ADA6-366958C5DFC2}" srcOrd="0" destOrd="0" presId="urn:microsoft.com/office/officeart/2005/8/layout/cycle3"/>
    <dgm:cxn modelId="{1ACD1686-4F0B-492C-8158-6ECACB48EA99}" type="presParOf" srcId="{C8A85E29-F80C-4A31-ADA6-366958C5DFC2}" destId="{9115072D-844D-49DA-ABB4-06759656BFAF}" srcOrd="0" destOrd="0" presId="urn:microsoft.com/office/officeart/2005/8/layout/cycle3"/>
    <dgm:cxn modelId="{FC19AF06-AC09-4C45-878E-09CBB074E931}" type="presParOf" srcId="{C8A85E29-F80C-4A31-ADA6-366958C5DFC2}" destId="{A34B728C-2085-4F41-BE2E-C18EC51FD2F3}" srcOrd="1" destOrd="0" presId="urn:microsoft.com/office/officeart/2005/8/layout/cycle3"/>
    <dgm:cxn modelId="{3F7A4988-957C-47F8-9CCF-C8B9FC42507D}" type="presParOf" srcId="{C8A85E29-F80C-4A31-ADA6-366958C5DFC2}" destId="{F019857B-BD4F-4B2A-878D-62CED63FE37F}" srcOrd="2" destOrd="0" presId="urn:microsoft.com/office/officeart/2005/8/layout/cycle3"/>
    <dgm:cxn modelId="{D02EE943-E32E-4A7B-B29C-B3CBEC06482D}" type="presParOf" srcId="{C8A85E29-F80C-4A31-ADA6-366958C5DFC2}" destId="{EB97B9D7-146C-443A-B7DE-8F0458EC05CA}" srcOrd="3" destOrd="0" presId="urn:microsoft.com/office/officeart/2005/8/layout/cycle3"/>
    <dgm:cxn modelId="{327A7325-2BBF-40D5-A439-4FDD4EF1B79E}" type="presParOf" srcId="{C8A85E29-F80C-4A31-ADA6-366958C5DFC2}" destId="{83112BE4-E72E-4D8B-A3DD-CC52A08DE7A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B728C-2085-4F41-BE2E-C18EC51FD2F3}">
      <dsp:nvSpPr>
        <dsp:cNvPr id="0" name=""/>
        <dsp:cNvSpPr/>
      </dsp:nvSpPr>
      <dsp:spPr>
        <a:xfrm>
          <a:off x="1072245" y="128255"/>
          <a:ext cx="3427362" cy="3427362"/>
        </a:xfrm>
        <a:prstGeom prst="circularArrow">
          <a:avLst>
            <a:gd name="adj1" fmla="val 4668"/>
            <a:gd name="adj2" fmla="val 272909"/>
            <a:gd name="adj3" fmla="val 13937890"/>
            <a:gd name="adj4" fmla="val 1732287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5072D-844D-49DA-ABB4-06759656BFAF}">
      <dsp:nvSpPr>
        <dsp:cNvPr id="0" name=""/>
        <dsp:cNvSpPr/>
      </dsp:nvSpPr>
      <dsp:spPr>
        <a:xfrm>
          <a:off x="2004400" y="98736"/>
          <a:ext cx="1563052" cy="807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Risque électrique </a:t>
          </a:r>
        </a:p>
        <a:p>
          <a:pPr lvl="0" algn="ctr" defTabSz="533400">
            <a:lnSpc>
              <a:spcPct val="90000"/>
            </a:lnSpc>
            <a:spcBef>
              <a:spcPct val="0"/>
            </a:spcBef>
            <a:spcAft>
              <a:spcPct val="35000"/>
            </a:spcAft>
          </a:pPr>
          <a:r>
            <a:rPr lang="fr-FR" sz="1200" kern="1200" dirty="0" smtClean="0"/>
            <a:t>C17 200</a:t>
          </a:r>
          <a:endParaRPr lang="fr-FR" sz="1200" kern="1200" dirty="0"/>
        </a:p>
      </dsp:txBody>
      <dsp:txXfrm>
        <a:off x="2043837" y="138173"/>
        <a:ext cx="1484178" cy="728991"/>
      </dsp:txXfrm>
    </dsp:sp>
    <dsp:sp modelId="{F019857B-BD4F-4B2A-878D-62CED63FE37F}">
      <dsp:nvSpPr>
        <dsp:cNvPr id="0" name=""/>
        <dsp:cNvSpPr/>
      </dsp:nvSpPr>
      <dsp:spPr>
        <a:xfrm>
          <a:off x="3233264" y="1368151"/>
          <a:ext cx="1563052" cy="807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Risque mécanique</a:t>
          </a:r>
        </a:p>
        <a:p>
          <a:pPr lvl="0" algn="ctr" defTabSz="533400">
            <a:lnSpc>
              <a:spcPct val="90000"/>
            </a:lnSpc>
            <a:spcBef>
              <a:spcPct val="0"/>
            </a:spcBef>
            <a:spcAft>
              <a:spcPct val="35000"/>
            </a:spcAft>
          </a:pPr>
          <a:r>
            <a:rPr lang="fr-FR" sz="1200" kern="1200" dirty="0" smtClean="0"/>
            <a:t>EN 40</a:t>
          </a:r>
          <a:endParaRPr lang="fr-FR" sz="1200" kern="1200" dirty="0"/>
        </a:p>
      </dsp:txBody>
      <dsp:txXfrm>
        <a:off x="3272701" y="1407588"/>
        <a:ext cx="1484178" cy="728991"/>
      </dsp:txXfrm>
    </dsp:sp>
    <dsp:sp modelId="{EB97B9D7-146C-443A-B7DE-8F0458EC05CA}">
      <dsp:nvSpPr>
        <dsp:cNvPr id="0" name=""/>
        <dsp:cNvSpPr/>
      </dsp:nvSpPr>
      <dsp:spPr>
        <a:xfrm>
          <a:off x="2002613" y="2598802"/>
          <a:ext cx="1563052" cy="807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Risque photométrique</a:t>
          </a:r>
        </a:p>
        <a:p>
          <a:pPr lvl="0" algn="ctr" defTabSz="533400">
            <a:lnSpc>
              <a:spcPct val="90000"/>
            </a:lnSpc>
            <a:spcBef>
              <a:spcPct val="0"/>
            </a:spcBef>
            <a:spcAft>
              <a:spcPct val="35000"/>
            </a:spcAft>
          </a:pPr>
          <a:r>
            <a:rPr lang="fr-FR" sz="1200" kern="1200" dirty="0" smtClean="0"/>
            <a:t>EN 13 201</a:t>
          </a:r>
          <a:endParaRPr lang="fr-FR" sz="1200" kern="1200" dirty="0"/>
        </a:p>
      </dsp:txBody>
      <dsp:txXfrm>
        <a:off x="2042050" y="2638239"/>
        <a:ext cx="1484178" cy="728991"/>
      </dsp:txXfrm>
    </dsp:sp>
    <dsp:sp modelId="{83112BE4-E72E-4D8B-A3DD-CC52A08DE7A4}">
      <dsp:nvSpPr>
        <dsp:cNvPr id="0" name=""/>
        <dsp:cNvSpPr/>
      </dsp:nvSpPr>
      <dsp:spPr>
        <a:xfrm>
          <a:off x="771962" y="1368151"/>
          <a:ext cx="1563052" cy="807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Risque environnementale</a:t>
          </a:r>
        </a:p>
        <a:p>
          <a:pPr lvl="0" algn="ctr" defTabSz="533400">
            <a:lnSpc>
              <a:spcPct val="90000"/>
            </a:lnSpc>
            <a:spcBef>
              <a:spcPct val="0"/>
            </a:spcBef>
            <a:spcAft>
              <a:spcPct val="35000"/>
            </a:spcAft>
          </a:pPr>
          <a:r>
            <a:rPr lang="fr-FR" sz="1200" kern="1200" dirty="0" smtClean="0"/>
            <a:t>Arrêté pour limiter les nuisances lumineuses</a:t>
          </a:r>
          <a:endParaRPr lang="fr-FR" sz="1200" kern="1200" dirty="0"/>
        </a:p>
      </dsp:txBody>
      <dsp:txXfrm>
        <a:off x="811399" y="1407588"/>
        <a:ext cx="1484178" cy="72899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2436E5-FB0E-4186-8785-60677AA04FA4}" type="datetimeFigureOut">
              <a:rPr lang="fr-FR" smtClean="0"/>
              <a:t>16/11/2021</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DED0DAA-A87A-4612-9B65-02899399B0CD}" type="slidenum">
              <a:rPr lang="fr-FR" smtClean="0"/>
              <a:t>‹N°›</a:t>
            </a:fld>
            <a:endParaRPr lang="fr-FR" dirty="0"/>
          </a:p>
        </p:txBody>
      </p:sp>
    </p:spTree>
    <p:extLst>
      <p:ext uri="{BB962C8B-B14F-4D97-AF65-F5344CB8AC3E}">
        <p14:creationId xmlns:p14="http://schemas.microsoft.com/office/powerpoint/2010/main" val="255296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12636EB-5AAA-4848-8D44-DDA011EF33E2}" type="datetimeFigureOut">
              <a:rPr lang="fr-FR" smtClean="0"/>
              <a:t>16/11/2021</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59AAB5B-35E5-4873-95CB-DFFBA6E3338E}" type="slidenum">
              <a:rPr lang="fr-FR" smtClean="0"/>
              <a:t>‹N°›</a:t>
            </a:fld>
            <a:endParaRPr lang="fr-FR" dirty="0"/>
          </a:p>
        </p:txBody>
      </p:sp>
    </p:spTree>
    <p:extLst>
      <p:ext uri="{BB962C8B-B14F-4D97-AF65-F5344CB8AC3E}">
        <p14:creationId xmlns:p14="http://schemas.microsoft.com/office/powerpoint/2010/main" val="183924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Lampes à incandescence</a:t>
            </a:r>
          </a:p>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Tubes néon</a:t>
            </a:r>
          </a:p>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Lampes à décharges : tubes fluorescents</a:t>
            </a:r>
          </a:p>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Ballons fluorescents</a:t>
            </a:r>
          </a:p>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Lampes à vapeur de sodium (Sodium Haute Pression)</a:t>
            </a:r>
          </a:p>
          <a:p>
            <a:pPr marL="2076450" lvl="2" indent="-285750">
              <a:buFont typeface="Arial" panose="020B0604020202020204" pitchFamily="34" charset="0"/>
              <a:buChar char="•"/>
            </a:pPr>
            <a:r>
              <a:rPr lang="fr-FR" b="1" dirty="0">
                <a:solidFill>
                  <a:srgbClr val="46659A"/>
                </a:solidFill>
                <a:latin typeface="Franklin Gothic Book" panose="020B0503020102020204" pitchFamily="34" charset="0"/>
              </a:rPr>
              <a:t>Iodure métalliques</a:t>
            </a:r>
          </a:p>
          <a:p>
            <a:pPr marL="2076450" lvl="2" indent="-285750">
              <a:buFont typeface="Arial" panose="020B0604020202020204" pitchFamily="34" charset="0"/>
              <a:buChar char="•"/>
            </a:pPr>
            <a:r>
              <a:rPr lang="fr-FR" b="1" dirty="0" err="1">
                <a:solidFill>
                  <a:srgbClr val="46659A"/>
                </a:solidFill>
                <a:latin typeface="Franklin Gothic Book" panose="020B0503020102020204" pitchFamily="34" charset="0"/>
              </a:rPr>
              <a:t>led</a:t>
            </a:r>
            <a:endParaRPr lang="fr-FR" b="1" dirty="0">
              <a:solidFill>
                <a:srgbClr val="46659A"/>
              </a:solidFill>
              <a:latin typeface="Franklin Gothic Book" panose="020B05030201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F59AAB5B-35E5-4873-95CB-DFFBA6E3338E}" type="slidenum">
              <a:rPr lang="fr-FR" smtClean="0"/>
              <a:t>14</a:t>
            </a:fld>
            <a:endParaRPr lang="fr-FR" dirty="0"/>
          </a:p>
        </p:txBody>
      </p:sp>
    </p:spTree>
    <p:extLst>
      <p:ext uri="{BB962C8B-B14F-4D97-AF65-F5344CB8AC3E}">
        <p14:creationId xmlns:p14="http://schemas.microsoft.com/office/powerpoint/2010/main" val="246880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2"/>
            <a:r>
              <a:rPr lang="fr-FR" b="1" dirty="0">
                <a:solidFill>
                  <a:srgbClr val="46659A"/>
                </a:solidFill>
                <a:latin typeface="Franklin Gothic Book" panose="020B0503020102020204" pitchFamily="34" charset="0"/>
              </a:rPr>
              <a:t>La norme NF C 17 200 énumère les règles de conception et de réalisation des INSTALLATIONS ELECTRIQUES extérieures en vue d'assurer la sécurité des personnes et des biens ainsi que leur fonctionnement de façon satisfaisante, compte tenu de l'utilisation prévue.</a:t>
            </a:r>
          </a:p>
          <a:p>
            <a:endParaRPr lang="fr-FR" dirty="0"/>
          </a:p>
        </p:txBody>
      </p:sp>
      <p:sp>
        <p:nvSpPr>
          <p:cNvPr id="4" name="Espace réservé du numéro de diapositive 3"/>
          <p:cNvSpPr>
            <a:spLocks noGrp="1"/>
          </p:cNvSpPr>
          <p:nvPr>
            <p:ph type="sldNum" sz="quarter" idx="10"/>
          </p:nvPr>
        </p:nvSpPr>
        <p:spPr/>
        <p:txBody>
          <a:bodyPr/>
          <a:lstStyle/>
          <a:p>
            <a:fld id="{F59AAB5B-35E5-4873-95CB-DFFBA6E3338E}" type="slidenum">
              <a:rPr lang="fr-FR" smtClean="0"/>
              <a:t>16</a:t>
            </a:fld>
            <a:endParaRPr lang="fr-FR" dirty="0"/>
          </a:p>
        </p:txBody>
      </p:sp>
    </p:spTree>
    <p:extLst>
      <p:ext uri="{BB962C8B-B14F-4D97-AF65-F5344CB8AC3E}">
        <p14:creationId xmlns:p14="http://schemas.microsoft.com/office/powerpoint/2010/main" val="251125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46659A"/>
                </a:solidFill>
                <a:latin typeface="Franklin Gothic Book" panose="020B0503020102020204" pitchFamily="34" charset="0"/>
              </a:rPr>
              <a:t>La photométrie obtenue est normée.</a:t>
            </a:r>
          </a:p>
          <a:p>
            <a:endParaRPr lang="fr-FR" b="1" dirty="0">
              <a:solidFill>
                <a:srgbClr val="46659A"/>
              </a:solidFill>
              <a:latin typeface="Franklin Gothic Book" panose="020B0503020102020204" pitchFamily="34" charset="0"/>
            </a:endParaRPr>
          </a:p>
          <a:p>
            <a:r>
              <a:rPr lang="fr-FR" b="1" dirty="0">
                <a:solidFill>
                  <a:srgbClr val="46659A"/>
                </a:solidFill>
                <a:latin typeface="Franklin Gothic Book" panose="020B0503020102020204" pitchFamily="34" charset="0"/>
              </a:rPr>
              <a:t>Elle doit respecter la norme  NF EN 13-201. cette norme se base sur les capacités de l’œil humain à fonctionner correctement sous un éclairage artificiel.</a:t>
            </a:r>
          </a:p>
          <a:p>
            <a:endParaRPr lang="fr-FR" b="1" dirty="0">
              <a:solidFill>
                <a:srgbClr val="46659A"/>
              </a:solidFill>
              <a:latin typeface="Franklin Gothic Book" panose="020B0503020102020204" pitchFamily="34" charset="0"/>
            </a:endParaRPr>
          </a:p>
          <a:p>
            <a:r>
              <a:rPr lang="fr-FR" b="1" dirty="0">
                <a:solidFill>
                  <a:srgbClr val="46659A"/>
                </a:solidFill>
                <a:latin typeface="Franklin Gothic Book" panose="020B0503020102020204" pitchFamily="34" charset="0"/>
              </a:rPr>
              <a:t>Cette norme n’est pas une norme de sécurité et n’est donc pas obligatoire. </a:t>
            </a:r>
          </a:p>
          <a:p>
            <a:r>
              <a:rPr lang="fr-FR" b="1" dirty="0">
                <a:solidFill>
                  <a:srgbClr val="46659A"/>
                </a:solidFill>
                <a:latin typeface="Franklin Gothic Book" panose="020B0503020102020204" pitchFamily="34" charset="0"/>
              </a:rPr>
              <a:t>Mais en cas d’accident  sur le réseau son respect sera systématiquement recherché  pour pouvoir qualifier la qualité photométrique de l’installation.</a:t>
            </a:r>
          </a:p>
          <a:p>
            <a:endParaRPr lang="fr-FR" dirty="0"/>
          </a:p>
        </p:txBody>
      </p:sp>
      <p:sp>
        <p:nvSpPr>
          <p:cNvPr id="4" name="Espace réservé du numéro de diapositive 3"/>
          <p:cNvSpPr>
            <a:spLocks noGrp="1"/>
          </p:cNvSpPr>
          <p:nvPr>
            <p:ph type="sldNum" sz="quarter" idx="10"/>
          </p:nvPr>
        </p:nvSpPr>
        <p:spPr/>
        <p:txBody>
          <a:bodyPr/>
          <a:lstStyle/>
          <a:p>
            <a:fld id="{F59AAB5B-35E5-4873-95CB-DFFBA6E3338E}" type="slidenum">
              <a:rPr lang="fr-FR" smtClean="0"/>
              <a:t>19</a:t>
            </a:fld>
            <a:endParaRPr lang="fr-FR" dirty="0"/>
          </a:p>
        </p:txBody>
      </p:sp>
    </p:spTree>
    <p:extLst>
      <p:ext uri="{BB962C8B-B14F-4D97-AF65-F5344CB8AC3E}">
        <p14:creationId xmlns:p14="http://schemas.microsoft.com/office/powerpoint/2010/main" val="35426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9AAB5B-35E5-4873-95CB-DFFBA6E3338E}" type="slidenum">
              <a:rPr lang="fr-FR" smtClean="0"/>
              <a:t>20</a:t>
            </a:fld>
            <a:endParaRPr lang="fr-FR" dirty="0"/>
          </a:p>
        </p:txBody>
      </p:sp>
    </p:spTree>
    <p:extLst>
      <p:ext uri="{BB962C8B-B14F-4D97-AF65-F5344CB8AC3E}">
        <p14:creationId xmlns:p14="http://schemas.microsoft.com/office/powerpoint/2010/main" val="35426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ZoneTexte 3"/>
          <p:cNvSpPr txBox="1"/>
          <p:nvPr userDrawn="1"/>
        </p:nvSpPr>
        <p:spPr>
          <a:xfrm>
            <a:off x="7812360" y="4787532"/>
            <a:ext cx="133164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latin typeface="Franklin Gothic Medium" panose="020B0603020102020204" pitchFamily="34" charset="0"/>
              </a:rPr>
              <a:t>Page </a:t>
            </a:r>
            <a:fld id="{5E45FEFC-AD73-4D36-B0CD-E914A2286B2D}" type="slidenum">
              <a:rPr lang="fr-FR" sz="1200" b="0" smtClean="0">
                <a:solidFill>
                  <a:schemeClr val="bg1"/>
                </a:solidFill>
                <a:latin typeface="Franklin Gothic Medium" panose="020B06030201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fr-FR" sz="1200" b="0" dirty="0" smtClean="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646258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31118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1620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38600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22933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338773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92032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79926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313481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31344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0C24118A-508B-497D-BFC5-FF271F7497A6}" type="datetimeFigureOut">
              <a:rPr lang="fr-FR" smtClean="0"/>
              <a:t>16/11/2021</a:t>
            </a:fld>
            <a:endParaRPr lang="fr-FR" dirty="0"/>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634FB03D-10D4-435E-AABF-3216423B1490}" type="slidenum">
              <a:rPr lang="fr-FR" smtClean="0"/>
              <a:t>‹N°›</a:t>
            </a:fld>
            <a:endParaRPr lang="fr-FR" dirty="0"/>
          </a:p>
        </p:txBody>
      </p:sp>
    </p:spTree>
    <p:extLst>
      <p:ext uri="{BB962C8B-B14F-4D97-AF65-F5344CB8AC3E}">
        <p14:creationId xmlns:p14="http://schemas.microsoft.com/office/powerpoint/2010/main" val="365952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ZoneTexte 6"/>
          <p:cNvSpPr txBox="1"/>
          <p:nvPr userDrawn="1"/>
        </p:nvSpPr>
        <p:spPr>
          <a:xfrm>
            <a:off x="323528" y="4741366"/>
            <a:ext cx="7632848" cy="369332"/>
          </a:xfrm>
          <a:prstGeom prst="rect">
            <a:avLst/>
          </a:prstGeom>
          <a:noFill/>
        </p:spPr>
        <p:txBody>
          <a:bodyPr wrap="square" rtlCol="0">
            <a:spAutoFit/>
          </a:bodyPr>
          <a:lstStyle/>
          <a:p>
            <a:pPr>
              <a:lnSpc>
                <a:spcPct val="150000"/>
              </a:lnSpc>
            </a:pPr>
            <a:r>
              <a:rPr lang="fr-FR" sz="1200" b="0" dirty="0" smtClean="0">
                <a:solidFill>
                  <a:srgbClr val="29344B"/>
                </a:solidFill>
                <a:latin typeface="Franklin Gothic Medium" panose="020B0603020102020204" pitchFamily="34" charset="0"/>
              </a:rPr>
              <a:t>Intervention ESITC</a:t>
            </a:r>
            <a:r>
              <a:rPr lang="fr-FR" sz="1200" b="0" baseline="0" dirty="0" smtClean="0">
                <a:solidFill>
                  <a:srgbClr val="29344B"/>
                </a:solidFill>
                <a:latin typeface="Franklin Gothic Medium" panose="020B0603020102020204" pitchFamily="34" charset="0"/>
              </a:rPr>
              <a:t> </a:t>
            </a:r>
            <a:r>
              <a:rPr lang="fr-FR" sz="1200" b="0" baseline="0" dirty="0" smtClean="0">
                <a:solidFill>
                  <a:srgbClr val="29344B"/>
                </a:solidFill>
                <a:latin typeface="Franklin Gothic Medium" panose="020B0603020102020204" pitchFamily="34" charset="0"/>
                <a:sym typeface="Symbol"/>
              </a:rPr>
              <a:t> E</a:t>
            </a:r>
            <a:r>
              <a:rPr lang="fr-FR" sz="1200" b="0" dirty="0" smtClean="0">
                <a:solidFill>
                  <a:srgbClr val="29344B"/>
                </a:solidFill>
                <a:latin typeface="Franklin Gothic Medium" panose="020B0603020102020204" pitchFamily="34" charset="0"/>
              </a:rPr>
              <a:t>clairage public </a:t>
            </a:r>
            <a:r>
              <a:rPr lang="fr-FR" sz="1200" b="0" baseline="0" dirty="0" smtClean="0">
                <a:solidFill>
                  <a:srgbClr val="29344B"/>
                </a:solidFill>
                <a:latin typeface="Franklin Gothic Medium" panose="020B0603020102020204" pitchFamily="34" charset="0"/>
              </a:rPr>
              <a:t>: comment éclairer juste ?</a:t>
            </a:r>
            <a:endParaRPr lang="fr-FR" sz="900" b="0" dirty="0">
              <a:solidFill>
                <a:srgbClr val="29344B"/>
              </a:solidFill>
              <a:latin typeface="Franklin Gothic Book" panose="020B0503020102020204" pitchFamily="34" charset="0"/>
            </a:endParaRPr>
          </a:p>
        </p:txBody>
      </p:sp>
      <p:sp>
        <p:nvSpPr>
          <p:cNvPr id="8" name="ZoneTexte 7"/>
          <p:cNvSpPr txBox="1"/>
          <p:nvPr userDrawn="1"/>
        </p:nvSpPr>
        <p:spPr>
          <a:xfrm>
            <a:off x="7812360" y="4787532"/>
            <a:ext cx="133164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latin typeface="Franklin Gothic Medium" panose="020B0603020102020204" pitchFamily="34" charset="0"/>
              </a:rPr>
              <a:t>Page </a:t>
            </a:r>
            <a:fld id="{5E45FEFC-AD73-4D36-B0CD-E914A2286B2D}" type="slidenum">
              <a:rPr lang="fr-FR" sz="1200" b="0" smtClean="0">
                <a:solidFill>
                  <a:schemeClr val="bg1"/>
                </a:solidFill>
                <a:latin typeface="Franklin Gothic Medium" panose="020B06030201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fr-FR" sz="1200" b="0" dirty="0" smtClean="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48087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5" name="Sous-titre 2"/>
          <p:cNvSpPr txBox="1">
            <a:spLocks/>
          </p:cNvSpPr>
          <p:nvPr/>
        </p:nvSpPr>
        <p:spPr>
          <a:xfrm>
            <a:off x="1197354" y="555526"/>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b="1" dirty="0" smtClean="0">
                <a:solidFill>
                  <a:srgbClr val="29344B"/>
                </a:solidFill>
                <a:latin typeface="Franklin Gothic Medium" panose="020B0603020102020204" pitchFamily="34" charset="0"/>
              </a:rPr>
              <a:t>ESITC</a:t>
            </a:r>
          </a:p>
          <a:p>
            <a:r>
              <a:rPr lang="fr-FR" b="1" dirty="0" smtClean="0">
                <a:solidFill>
                  <a:srgbClr val="29344B"/>
                </a:solidFill>
                <a:latin typeface="Franklin Gothic Medium" panose="020B0603020102020204" pitchFamily="34" charset="0"/>
              </a:rPr>
              <a:t>22-11-2021</a:t>
            </a:r>
            <a:endParaRPr lang="fr-FR" b="1" dirty="0">
              <a:solidFill>
                <a:srgbClr val="29344B"/>
              </a:solidFill>
              <a:latin typeface="Franklin Gothic Medium" panose="020B0603020102020204" pitchFamily="34" charset="0"/>
            </a:endParaRPr>
          </a:p>
        </p:txBody>
      </p:sp>
      <p:pic>
        <p:nvPicPr>
          <p:cNvPr id="7" name="Picture 2" descr="C:\Users\wkopec\Desktop\eclairage_public_61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354" y="1638606"/>
            <a:ext cx="6336704" cy="294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95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3" name="ZoneTexte 2"/>
          <p:cNvSpPr txBox="1"/>
          <p:nvPr/>
        </p:nvSpPr>
        <p:spPr>
          <a:xfrm>
            <a:off x="179512" y="2121399"/>
            <a:ext cx="1188132" cy="923330"/>
          </a:xfrm>
          <a:prstGeom prst="rect">
            <a:avLst/>
          </a:prstGeom>
          <a:noFill/>
        </p:spPr>
        <p:txBody>
          <a:bodyPr wrap="square" rtlCol="0">
            <a:spAutoFit/>
          </a:bodyPr>
          <a:lstStyle/>
          <a:p>
            <a:r>
              <a:rPr lang="fr-FR" b="1" dirty="0">
                <a:solidFill>
                  <a:srgbClr val="46659A"/>
                </a:solidFill>
                <a:latin typeface="Franklin Gothic Book" panose="020B0503020102020204" pitchFamily="34" charset="0"/>
              </a:rPr>
              <a:t>Le résultat en 2010</a:t>
            </a:r>
          </a:p>
        </p:txBody>
      </p:sp>
      <p:pic>
        <p:nvPicPr>
          <p:cNvPr id="2050" name="Picture 2" descr="pollution-lumineuse-@-Frédéric-Tapiss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843558"/>
            <a:ext cx="3554419" cy="3836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442" y="1229311"/>
            <a:ext cx="3993851" cy="29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Eclairer juste au fil du temps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449174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79512" y="655948"/>
            <a:ext cx="8835781" cy="4616648"/>
          </a:xfrm>
          <a:prstGeom prst="rect">
            <a:avLst/>
          </a:prstGeom>
          <a:noFill/>
        </p:spPr>
        <p:txBody>
          <a:bodyPr wrap="square" rtlCol="0">
            <a:spAutoFit/>
          </a:bodyPr>
          <a:lstStyle/>
          <a:p>
            <a:pPr lvl="0" algn="ctr"/>
            <a:endParaRPr lang="fr-FR" b="1" dirty="0">
              <a:solidFill>
                <a:srgbClr val="46659A"/>
              </a:solidFill>
              <a:latin typeface="Franklin Gothic Book" panose="020B0503020102020204" pitchFamily="34" charset="0"/>
            </a:endParaRPr>
          </a:p>
          <a:p>
            <a:pPr lvl="0" algn="ctr"/>
            <a:r>
              <a:rPr lang="fr-FR" b="1" dirty="0" smtClean="0">
                <a:solidFill>
                  <a:srgbClr val="46659A"/>
                </a:solidFill>
                <a:latin typeface="Franklin Gothic Demi" panose="020B0703020102020204" pitchFamily="34" charset="0"/>
              </a:rPr>
              <a:t>Et à partir de 2010, Eclairer </a:t>
            </a:r>
            <a:r>
              <a:rPr lang="fr-FR" b="1" dirty="0">
                <a:solidFill>
                  <a:srgbClr val="46659A"/>
                </a:solidFill>
                <a:latin typeface="Franklin Gothic Demi" panose="020B0703020102020204" pitchFamily="34" charset="0"/>
              </a:rPr>
              <a:t>juste c’est :</a:t>
            </a:r>
          </a:p>
          <a:p>
            <a:endParaRPr lang="fr-FR" b="1" dirty="0">
              <a:solidFill>
                <a:srgbClr val="46659A"/>
              </a:solidFill>
              <a:latin typeface="Franklin Gothic Book" panose="020B0503020102020204" pitchFamily="34" charset="0"/>
            </a:endParaRPr>
          </a:p>
          <a:p>
            <a:pPr marL="898525" lvl="2" indent="-541338">
              <a:buFont typeface="Arial" panose="020B0604020202020204" pitchFamily="34" charset="0"/>
              <a:buChar char="•"/>
            </a:pPr>
            <a:r>
              <a:rPr lang="fr-FR" b="1" dirty="0">
                <a:solidFill>
                  <a:srgbClr val="46659A"/>
                </a:solidFill>
                <a:latin typeface="Franklin Gothic Book" panose="020B0503020102020204" pitchFamily="34" charset="0"/>
              </a:rPr>
              <a:t>L</a:t>
            </a:r>
            <a:r>
              <a:rPr lang="fr-FR" b="1" dirty="0" smtClean="0">
                <a:solidFill>
                  <a:srgbClr val="46659A"/>
                </a:solidFill>
                <a:latin typeface="Franklin Gothic Book" panose="020B0503020102020204" pitchFamily="34" charset="0"/>
              </a:rPr>
              <a:t>utter </a:t>
            </a:r>
            <a:r>
              <a:rPr lang="fr-FR" b="1" dirty="0">
                <a:solidFill>
                  <a:srgbClr val="46659A"/>
                </a:solidFill>
                <a:latin typeface="Franklin Gothic Book" panose="020B0503020102020204" pitchFamily="34" charset="0"/>
              </a:rPr>
              <a:t>contre l’insécurité</a:t>
            </a:r>
          </a:p>
          <a:p>
            <a:pPr marL="898525" lvl="2" indent="-541338">
              <a:buFont typeface="Arial" panose="020B0604020202020204" pitchFamily="34" charset="0"/>
              <a:buChar char="•"/>
            </a:pPr>
            <a:r>
              <a:rPr lang="fr-FR" b="1" dirty="0">
                <a:solidFill>
                  <a:srgbClr val="46659A"/>
                </a:solidFill>
                <a:latin typeface="Franklin Gothic Book" panose="020B0503020102020204" pitchFamily="34" charset="0"/>
              </a:rPr>
              <a:t>Participer au développement économique (</a:t>
            </a:r>
            <a:r>
              <a:rPr lang="fr-FR" sz="1200" b="1" dirty="0">
                <a:solidFill>
                  <a:srgbClr val="46659A"/>
                </a:solidFill>
                <a:latin typeface="Franklin Gothic Book" panose="020B0503020102020204" pitchFamily="34" charset="0"/>
              </a:rPr>
              <a:t>ZA, </a:t>
            </a:r>
            <a:r>
              <a:rPr lang="fr-FR" sz="1200" b="1" dirty="0" smtClean="0">
                <a:solidFill>
                  <a:srgbClr val="46659A"/>
                </a:solidFill>
                <a:latin typeface="Franklin Gothic Book" panose="020B0503020102020204" pitchFamily="34" charset="0"/>
              </a:rPr>
              <a:t>rues commerçantes, mises </a:t>
            </a:r>
            <a:r>
              <a:rPr lang="fr-FR" sz="1200" b="1" dirty="0">
                <a:solidFill>
                  <a:srgbClr val="46659A"/>
                </a:solidFill>
                <a:latin typeface="Franklin Gothic Book" panose="020B0503020102020204" pitchFamily="34" charset="0"/>
              </a:rPr>
              <a:t>en valeur par la lumière</a:t>
            </a:r>
            <a:r>
              <a:rPr lang="fr-FR" b="1" dirty="0">
                <a:solidFill>
                  <a:srgbClr val="46659A"/>
                </a:solidFill>
                <a:latin typeface="Franklin Gothic Book" panose="020B0503020102020204" pitchFamily="34" charset="0"/>
              </a:rPr>
              <a:t>)</a:t>
            </a:r>
          </a:p>
          <a:p>
            <a:pPr marL="898525" lvl="2" indent="-541338">
              <a:buFont typeface="Arial" panose="020B0604020202020204" pitchFamily="34" charset="0"/>
              <a:buChar char="•"/>
            </a:pPr>
            <a:r>
              <a:rPr lang="fr-FR" b="1" dirty="0">
                <a:solidFill>
                  <a:srgbClr val="46659A"/>
                </a:solidFill>
                <a:latin typeface="Franklin Gothic Book" panose="020B0503020102020204" pitchFamily="34" charset="0"/>
              </a:rPr>
              <a:t>Participer au développement culturel et sportif</a:t>
            </a:r>
          </a:p>
          <a:p>
            <a:pPr marL="898525" lvl="2" indent="-541338">
              <a:buFont typeface="Arial" panose="020B0604020202020204" pitchFamily="34" charset="0"/>
              <a:buChar char="•"/>
            </a:pPr>
            <a:r>
              <a:rPr lang="fr-FR" b="1" dirty="0" smtClean="0">
                <a:solidFill>
                  <a:srgbClr val="46659A"/>
                </a:solidFill>
                <a:latin typeface="Franklin Gothic Book" panose="020B0503020102020204" pitchFamily="34" charset="0"/>
              </a:rPr>
              <a:t>Respecter les règlementations techniques</a:t>
            </a:r>
            <a:endParaRPr lang="fr-FR" b="1" dirty="0">
              <a:solidFill>
                <a:srgbClr val="46659A"/>
              </a:solidFill>
              <a:latin typeface="Franklin Gothic Book" panose="020B0503020102020204" pitchFamily="34" charset="0"/>
            </a:endParaRPr>
          </a:p>
          <a:p>
            <a:pPr marL="898525" lvl="2" indent="-541338">
              <a:buFont typeface="Arial" panose="020B0604020202020204" pitchFamily="34" charset="0"/>
              <a:buChar char="•"/>
            </a:pPr>
            <a:r>
              <a:rPr lang="fr-FR" b="1" dirty="0">
                <a:solidFill>
                  <a:srgbClr val="46659A"/>
                </a:solidFill>
                <a:latin typeface="Franklin Gothic Book" panose="020B0503020102020204" pitchFamily="34" charset="0"/>
              </a:rPr>
              <a:t>Être sobre énergétiquement </a:t>
            </a:r>
            <a:endParaRPr lang="fr-FR" b="1" dirty="0" smtClean="0">
              <a:solidFill>
                <a:srgbClr val="46659A"/>
              </a:solidFill>
              <a:latin typeface="Franklin Gothic Book" panose="020B0503020102020204" pitchFamily="34" charset="0"/>
            </a:endParaRPr>
          </a:p>
          <a:p>
            <a:pPr marL="898525" lvl="2" indent="-541338">
              <a:buFont typeface="Arial" panose="020B0604020202020204" pitchFamily="34" charset="0"/>
              <a:buChar char="•"/>
            </a:pPr>
            <a:endParaRPr lang="fr-FR" b="1" dirty="0">
              <a:solidFill>
                <a:srgbClr val="46659A"/>
              </a:solidFill>
              <a:latin typeface="Franklin Gothic Book" panose="020B0503020102020204" pitchFamily="34" charset="0"/>
            </a:endParaRPr>
          </a:p>
          <a:p>
            <a:pPr marL="898525" lvl="2" indent="-541338">
              <a:buFont typeface="Arial" panose="020B0604020202020204" pitchFamily="34" charset="0"/>
              <a:buChar char="•"/>
            </a:pPr>
            <a:r>
              <a:rPr lang="fr-FR" sz="2400" b="1" dirty="0">
                <a:solidFill>
                  <a:srgbClr val="46659A"/>
                </a:solidFill>
                <a:latin typeface="Franklin Gothic Book" panose="020B0503020102020204" pitchFamily="34" charset="0"/>
              </a:rPr>
              <a:t>Limiter les nuisances lumineuses</a:t>
            </a:r>
          </a:p>
          <a:p>
            <a:pPr marL="1200150" lvl="2"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31790"/>
            <a:ext cx="351294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Eclairer juste au fil du temps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13133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639924"/>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7504" y="987574"/>
            <a:ext cx="8907789" cy="3077766"/>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r>
              <a:rPr lang="fr-FR" sz="3200" b="1" dirty="0">
                <a:solidFill>
                  <a:srgbClr val="46659A"/>
                </a:solidFill>
                <a:latin typeface="Franklin Gothic Book" panose="020B0503020102020204" pitchFamily="34" charset="0"/>
              </a:rPr>
              <a:t>Une technologie qui accompagne les changements</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spTree>
    <p:extLst>
      <p:ext uri="{BB962C8B-B14F-4D97-AF65-F5344CB8AC3E}">
        <p14:creationId xmlns:p14="http://schemas.microsoft.com/office/powerpoint/2010/main" val="222567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7" y="843558"/>
            <a:ext cx="7971685" cy="3693319"/>
          </a:xfrm>
          <a:prstGeom prst="rect">
            <a:avLst/>
          </a:prstGeom>
          <a:noFill/>
        </p:spPr>
        <p:txBody>
          <a:bodyPr wrap="square" rtlCol="0">
            <a:spAutoFit/>
          </a:bodyPr>
          <a:lstStyle/>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162050" indent="-285750">
              <a:buFont typeface="Arial" panose="020B0604020202020204" pitchFamily="34" charset="0"/>
              <a:buChar char="•"/>
            </a:pPr>
            <a:r>
              <a:rPr lang="fr-FR" b="1" dirty="0" smtClean="0">
                <a:solidFill>
                  <a:srgbClr val="46659A"/>
                </a:solidFill>
                <a:latin typeface="Franklin Gothic Book" panose="020B0503020102020204" pitchFamily="34" charset="0"/>
              </a:rPr>
              <a:t>1250 -  1700 </a:t>
            </a:r>
            <a:r>
              <a:rPr lang="fr-FR" b="1" dirty="0" smtClean="0">
                <a:solidFill>
                  <a:srgbClr val="46659A"/>
                </a:solidFill>
                <a:latin typeface="Franklin Gothic Book" panose="020B0503020102020204" pitchFamily="34" charset="0"/>
                <a:sym typeface="Wingdings" panose="05000000000000000000" pitchFamily="2" charset="2"/>
              </a:rPr>
              <a:t> E</a:t>
            </a:r>
            <a:r>
              <a:rPr lang="fr-FR" b="1" dirty="0" smtClean="0">
                <a:solidFill>
                  <a:srgbClr val="46659A"/>
                </a:solidFill>
                <a:latin typeface="Franklin Gothic Book" panose="020B0503020102020204" pitchFamily="34" charset="0"/>
              </a:rPr>
              <a:t>clairage à la bougie par les citoyens</a:t>
            </a:r>
          </a:p>
          <a:p>
            <a:pPr marL="1162050"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pPr marL="1162050" indent="-285750">
              <a:buFont typeface="Arial" panose="020B0604020202020204" pitchFamily="34" charset="0"/>
              <a:buChar char="•"/>
            </a:pPr>
            <a:r>
              <a:rPr lang="fr-FR" b="1" dirty="0" smtClean="0">
                <a:solidFill>
                  <a:srgbClr val="46659A"/>
                </a:solidFill>
                <a:latin typeface="Franklin Gothic Book" panose="020B0503020102020204" pitchFamily="34" charset="0"/>
              </a:rPr>
              <a:t>1700 – 1800 </a:t>
            </a:r>
            <a:r>
              <a:rPr lang="fr-FR" b="1" dirty="0" smtClean="0">
                <a:solidFill>
                  <a:srgbClr val="46659A"/>
                </a:solidFill>
                <a:latin typeface="Franklin Gothic Book" panose="020B0503020102020204" pitchFamily="34" charset="0"/>
                <a:sym typeface="Wingdings" panose="05000000000000000000" pitchFamily="2" charset="2"/>
              </a:rPr>
              <a:t> L</a:t>
            </a:r>
            <a:r>
              <a:rPr lang="fr-FR" b="1" dirty="0" smtClean="0">
                <a:solidFill>
                  <a:srgbClr val="46659A"/>
                </a:solidFill>
                <a:latin typeface="Franklin Gothic Book" panose="020B0503020102020204" pitchFamily="34" charset="0"/>
              </a:rPr>
              <a:t>anternes à bougies</a:t>
            </a:r>
          </a:p>
          <a:p>
            <a:pPr marL="1162050"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pPr marL="1162050" indent="-285750">
              <a:buFont typeface="Arial" panose="020B0604020202020204" pitchFamily="34" charset="0"/>
              <a:buChar char="•"/>
            </a:pPr>
            <a:r>
              <a:rPr lang="fr-FR" b="1" dirty="0" smtClean="0">
                <a:solidFill>
                  <a:srgbClr val="46659A"/>
                </a:solidFill>
                <a:latin typeface="Franklin Gothic Book" panose="020B0503020102020204" pitchFamily="34" charset="0"/>
              </a:rPr>
              <a:t>1800 – 1820 </a:t>
            </a:r>
            <a:r>
              <a:rPr lang="fr-FR" b="1" dirty="0" smtClean="0">
                <a:solidFill>
                  <a:srgbClr val="46659A"/>
                </a:solidFill>
                <a:latin typeface="Franklin Gothic Book" panose="020B0503020102020204" pitchFamily="34" charset="0"/>
                <a:sym typeface="Wingdings" panose="05000000000000000000" pitchFamily="2" charset="2"/>
              </a:rPr>
              <a:t> L</a:t>
            </a:r>
            <a:r>
              <a:rPr lang="fr-FR" b="1" dirty="0" smtClean="0">
                <a:solidFill>
                  <a:srgbClr val="46659A"/>
                </a:solidFill>
                <a:latin typeface="Franklin Gothic Book" panose="020B0503020102020204" pitchFamily="34" charset="0"/>
              </a:rPr>
              <a:t>anternes à huile</a:t>
            </a:r>
          </a:p>
          <a:p>
            <a:pPr marL="1162050"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pPr marL="1162050" indent="-285750">
              <a:buFont typeface="Arial" panose="020B0604020202020204" pitchFamily="34" charset="0"/>
              <a:buChar char="•"/>
            </a:pPr>
            <a:r>
              <a:rPr lang="fr-FR" b="1" dirty="0" smtClean="0">
                <a:solidFill>
                  <a:srgbClr val="46659A"/>
                </a:solidFill>
                <a:latin typeface="Franklin Gothic Book" panose="020B0503020102020204" pitchFamily="34" charset="0"/>
              </a:rPr>
              <a:t>1820 – 1900 </a:t>
            </a:r>
            <a:r>
              <a:rPr lang="fr-FR" b="1" dirty="0" smtClean="0">
                <a:solidFill>
                  <a:srgbClr val="46659A"/>
                </a:solidFill>
                <a:latin typeface="Franklin Gothic Book" panose="020B0503020102020204" pitchFamily="34" charset="0"/>
                <a:sym typeface="Wingdings" panose="05000000000000000000" pitchFamily="2" charset="2"/>
              </a:rPr>
              <a:t> L</a:t>
            </a:r>
            <a:r>
              <a:rPr lang="fr-FR" b="1" dirty="0" smtClean="0">
                <a:solidFill>
                  <a:srgbClr val="46659A"/>
                </a:solidFill>
                <a:latin typeface="Franklin Gothic Book" panose="020B0503020102020204" pitchFamily="34" charset="0"/>
              </a:rPr>
              <a:t>anternes  à gaz</a:t>
            </a:r>
          </a:p>
          <a:p>
            <a:pPr marL="1162050" indent="-285750">
              <a:buFont typeface="Arial" panose="020B0604020202020204" pitchFamily="34" charset="0"/>
              <a:buChar char="•"/>
            </a:pPr>
            <a:endParaRPr lang="fr-FR" b="1" dirty="0">
              <a:solidFill>
                <a:srgbClr val="46659A"/>
              </a:solidFill>
              <a:latin typeface="Franklin Gothic Book" panose="020B0503020102020204" pitchFamily="34" charset="0"/>
            </a:endParaRPr>
          </a:p>
          <a:p>
            <a:pPr marL="1162050" indent="-285750">
              <a:buFont typeface="Arial" panose="020B0604020202020204" pitchFamily="34" charset="0"/>
              <a:buChar char="•"/>
            </a:pPr>
            <a:r>
              <a:rPr lang="fr-FR" b="1" dirty="0">
                <a:solidFill>
                  <a:srgbClr val="46659A"/>
                </a:solidFill>
                <a:latin typeface="Franklin Gothic Book" panose="020B0503020102020204" pitchFamily="34" charset="0"/>
              </a:rPr>
              <a:t>1900 -  </a:t>
            </a:r>
            <a:r>
              <a:rPr lang="fr-FR" b="1" dirty="0" smtClean="0">
                <a:solidFill>
                  <a:srgbClr val="46659A"/>
                </a:solidFill>
                <a:latin typeface="Franklin Gothic Book" panose="020B0503020102020204" pitchFamily="34" charset="0"/>
              </a:rPr>
              <a:t>2021 </a:t>
            </a:r>
            <a:r>
              <a:rPr lang="fr-FR" b="1" dirty="0" smtClean="0">
                <a:solidFill>
                  <a:srgbClr val="46659A"/>
                </a:solidFill>
                <a:latin typeface="Franklin Gothic Book" panose="020B0503020102020204" pitchFamily="34" charset="0"/>
                <a:sym typeface="Wingdings" panose="05000000000000000000" pitchFamily="2" charset="2"/>
              </a:rPr>
              <a:t> E</a:t>
            </a:r>
            <a:r>
              <a:rPr lang="fr-FR" b="1" dirty="0" smtClean="0">
                <a:solidFill>
                  <a:srgbClr val="46659A"/>
                </a:solidFill>
                <a:latin typeface="Franklin Gothic Book" panose="020B0503020102020204" pitchFamily="34" charset="0"/>
              </a:rPr>
              <a:t>clairage </a:t>
            </a:r>
            <a:r>
              <a:rPr lang="fr-FR" b="1" dirty="0">
                <a:solidFill>
                  <a:srgbClr val="46659A"/>
                </a:solidFill>
                <a:latin typeface="Franklin Gothic Book" panose="020B0503020102020204" pitchFamily="34" charset="0"/>
              </a:rPr>
              <a:t>électrique</a:t>
            </a:r>
          </a:p>
          <a:p>
            <a:pPr marL="1162050" indent="-285750">
              <a:buFont typeface="Wingdings" panose="05000000000000000000" pitchFamily="2" charset="2"/>
              <a:buChar char="§"/>
            </a:pPr>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p:txBody>
      </p:sp>
      <p:cxnSp>
        <p:nvCxnSpPr>
          <p:cNvPr id="5" name="Connecteur droit 4"/>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1043608" y="55426"/>
            <a:ext cx="7848872"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Une technologie qui accompagne les changements</a:t>
            </a:r>
            <a:endParaRPr lang="fr-FR" sz="4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22331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48"/>
          <a:stretch/>
        </p:blipFill>
        <p:spPr bwMode="auto">
          <a:xfrm>
            <a:off x="899592" y="1347617"/>
            <a:ext cx="1427287"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381" r="6635"/>
          <a:stretch/>
        </p:blipFill>
        <p:spPr bwMode="auto">
          <a:xfrm>
            <a:off x="2326879" y="1347616"/>
            <a:ext cx="16573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347615"/>
            <a:ext cx="18192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3826" r="5827"/>
          <a:stretch/>
        </p:blipFill>
        <p:spPr bwMode="auto">
          <a:xfrm>
            <a:off x="5734025" y="1347618"/>
            <a:ext cx="1323975" cy="191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8356" r="6663"/>
          <a:stretch/>
        </p:blipFill>
        <p:spPr bwMode="auto">
          <a:xfrm>
            <a:off x="7020272" y="1347614"/>
            <a:ext cx="17049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3262139"/>
            <a:ext cx="3334890" cy="14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9"/>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2" name="Sous-titre 2"/>
          <p:cNvSpPr txBox="1">
            <a:spLocks/>
          </p:cNvSpPr>
          <p:nvPr/>
        </p:nvSpPr>
        <p:spPr>
          <a:xfrm>
            <a:off x="1043608" y="55426"/>
            <a:ext cx="7848872"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Une technologie qui accompagne les changements</a:t>
            </a:r>
            <a:endParaRPr lang="fr-FR" sz="4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6647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72208"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80120"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44016" y="987574"/>
            <a:ext cx="8907789" cy="3293209"/>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r>
              <a:rPr lang="fr-FR" sz="3200" b="1" dirty="0">
                <a:solidFill>
                  <a:srgbClr val="46659A"/>
                </a:solidFill>
                <a:latin typeface="Franklin Gothic Book" panose="020B0503020102020204" pitchFamily="34" charset="0"/>
              </a:rPr>
              <a:t>Un cadre règlementaire contraint pour un éclairage sécurisé</a:t>
            </a: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spTree>
    <p:extLst>
      <p:ext uri="{BB962C8B-B14F-4D97-AF65-F5344CB8AC3E}">
        <p14:creationId xmlns:p14="http://schemas.microsoft.com/office/powerpoint/2010/main" val="1473668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467545" y="1250370"/>
            <a:ext cx="2016224" cy="1754326"/>
          </a:xfrm>
          <a:prstGeom prst="rect">
            <a:avLst/>
          </a:prstGeom>
          <a:noFill/>
        </p:spPr>
        <p:txBody>
          <a:bodyPr wrap="square" rtlCol="0">
            <a:spAutoFit/>
          </a:bodyPr>
          <a:lstStyle/>
          <a:p>
            <a:r>
              <a:rPr lang="fr-FR" b="1" dirty="0" smtClean="0">
                <a:solidFill>
                  <a:srgbClr val="46659A"/>
                </a:solidFill>
                <a:latin typeface="Franklin Gothic Demi" panose="020B0703020102020204" pitchFamily="34" charset="0"/>
              </a:rPr>
              <a:t>La règlementation a pour but de limiter les risques</a:t>
            </a:r>
          </a:p>
          <a:p>
            <a:endParaRPr lang="fr-FR" b="1" dirty="0" smtClean="0">
              <a:solidFill>
                <a:srgbClr val="46659A"/>
              </a:solidFill>
              <a:latin typeface="Franklin Gothic Demi" panose="020B0703020102020204" pitchFamily="34" charset="0"/>
            </a:endParaRPr>
          </a:p>
          <a:p>
            <a:endParaRPr lang="fr-FR" b="1" dirty="0" smtClean="0">
              <a:solidFill>
                <a:srgbClr val="46659A"/>
              </a:solidFill>
              <a:latin typeface="Franklin Gothic Demi" panose="020B0703020102020204" pitchFamily="34" charset="0"/>
            </a:endParaRPr>
          </a:p>
        </p:txBody>
      </p:sp>
      <p:graphicFrame>
        <p:nvGraphicFramePr>
          <p:cNvPr id="3" name="Diagramme 2"/>
          <p:cNvGraphicFramePr/>
          <p:nvPr>
            <p:extLst>
              <p:ext uri="{D42A27DB-BD31-4B8C-83A1-F6EECF244321}">
                <p14:modId xmlns:p14="http://schemas.microsoft.com/office/powerpoint/2010/main" val="182423274"/>
              </p:ext>
            </p:extLst>
          </p:nvPr>
        </p:nvGraphicFramePr>
        <p:xfrm>
          <a:off x="1859833" y="1059582"/>
          <a:ext cx="5568280"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5"/>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Un cadre réglementaire contraint</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2997093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8" y="987574"/>
            <a:ext cx="7971685" cy="3139321"/>
          </a:xfrm>
          <a:prstGeom prst="rect">
            <a:avLst/>
          </a:prstGeom>
          <a:noFill/>
        </p:spPr>
        <p:txBody>
          <a:bodyPr wrap="square" rtlCol="0">
            <a:spAutoFit/>
          </a:bodyPr>
          <a:lstStyle/>
          <a:p>
            <a:pPr algn="r"/>
            <a:r>
              <a:rPr lang="fr-FR" b="1" dirty="0" smtClean="0">
                <a:solidFill>
                  <a:srgbClr val="46659A"/>
                </a:solidFill>
                <a:latin typeface="Franklin Gothic Book" panose="020B0503020102020204" pitchFamily="34" charset="0"/>
              </a:rPr>
              <a:t>EN 13 201</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r>
              <a:rPr lang="fr-FR" b="1" dirty="0" smtClean="0">
                <a:solidFill>
                  <a:srgbClr val="46659A"/>
                </a:solidFill>
                <a:latin typeface="Franklin Gothic Book" panose="020B0503020102020204" pitchFamily="34" charset="0"/>
              </a:rPr>
              <a:t>Cette norme traite de 2 grands sujets</a:t>
            </a:r>
          </a:p>
          <a:p>
            <a:endParaRPr lang="fr-FR" b="1" dirty="0">
              <a:solidFill>
                <a:srgbClr val="46659A"/>
              </a:solidFill>
              <a:latin typeface="Franklin Gothic Book" panose="020B0503020102020204" pitchFamily="34" charset="0"/>
            </a:endParaRPr>
          </a:p>
          <a:p>
            <a:pPr marL="742950" lvl="1" indent="-285750">
              <a:buFont typeface="Wingdings" panose="05000000000000000000" pitchFamily="2" charset="2"/>
              <a:buChar char="§"/>
            </a:pPr>
            <a:r>
              <a:rPr lang="fr-FR" b="1" dirty="0" smtClean="0">
                <a:solidFill>
                  <a:srgbClr val="46659A"/>
                </a:solidFill>
                <a:latin typeface="Franklin Gothic Book" panose="020B0503020102020204" pitchFamily="34" charset="0"/>
              </a:rPr>
              <a:t>L’éclairement</a:t>
            </a:r>
          </a:p>
          <a:p>
            <a:pPr marL="1657350" lvl="3" indent="-285750">
              <a:buFont typeface="Arial" panose="020B0604020202020204" pitchFamily="34" charset="0"/>
              <a:buChar char="•"/>
            </a:pPr>
            <a:r>
              <a:rPr lang="fr-FR" b="1" dirty="0" smtClean="0">
                <a:solidFill>
                  <a:srgbClr val="46659A"/>
                </a:solidFill>
                <a:latin typeface="Franklin Gothic Book" panose="020B0503020102020204" pitchFamily="34" charset="0"/>
              </a:rPr>
              <a:t>Selon les voies entre 7 et 15 lux</a:t>
            </a:r>
          </a:p>
          <a:p>
            <a:pPr marL="742950" lvl="1" indent="-285750">
              <a:buFont typeface="Wingdings" panose="05000000000000000000" pitchFamily="2" charset="2"/>
              <a:buChar char="§"/>
            </a:pPr>
            <a:endParaRPr lang="fr-FR" b="1" dirty="0">
              <a:solidFill>
                <a:srgbClr val="46659A"/>
              </a:solidFill>
              <a:latin typeface="Franklin Gothic Book" panose="020B0503020102020204" pitchFamily="34" charset="0"/>
            </a:endParaRPr>
          </a:p>
          <a:p>
            <a:pPr marL="742950" lvl="1" indent="-285750">
              <a:buFont typeface="Wingdings" panose="05000000000000000000" pitchFamily="2" charset="2"/>
              <a:buChar char="§"/>
            </a:pPr>
            <a:r>
              <a:rPr lang="fr-FR" b="1" dirty="0" smtClean="0">
                <a:solidFill>
                  <a:srgbClr val="46659A"/>
                </a:solidFill>
                <a:latin typeface="Franklin Gothic Book" panose="020B0503020102020204" pitchFamily="34" charset="0"/>
              </a:rPr>
              <a:t>L’uniformité</a:t>
            </a:r>
          </a:p>
          <a:p>
            <a:pPr marL="1657350" lvl="3" indent="-285750">
              <a:buFont typeface="Arial" panose="020B0604020202020204" pitchFamily="34" charset="0"/>
              <a:buChar char="•"/>
            </a:pPr>
            <a:r>
              <a:rPr lang="fr-FR" b="1" dirty="0" smtClean="0">
                <a:solidFill>
                  <a:srgbClr val="46659A"/>
                </a:solidFill>
                <a:latin typeface="Franklin Gothic Book" panose="020B0503020102020204" pitchFamily="34" charset="0"/>
              </a:rPr>
              <a:t>Rapport de 0,4 entre l’éclairement mini et l’éclairement moyen</a:t>
            </a: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cxnSp>
        <p:nvCxnSpPr>
          <p:cNvPr id="5" name="Connecteur droit 4"/>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Un cadre réglementaire contraint</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033103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8" y="987574"/>
            <a:ext cx="7971685" cy="2862322"/>
          </a:xfrm>
          <a:prstGeom prst="rect">
            <a:avLst/>
          </a:prstGeom>
          <a:noFill/>
        </p:spPr>
        <p:txBody>
          <a:bodyPr wrap="square" rtlCol="0">
            <a:spAutoFit/>
          </a:bodyPr>
          <a:lstStyle/>
          <a:p>
            <a:pPr algn="r"/>
            <a:r>
              <a:rPr lang="fr-FR" b="1" dirty="0" smtClean="0">
                <a:solidFill>
                  <a:srgbClr val="46659A"/>
                </a:solidFill>
                <a:latin typeface="Franklin Gothic Book" panose="020B0503020102020204" pitchFamily="34" charset="0"/>
              </a:rPr>
              <a:t>EN 13 201</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r>
              <a:rPr lang="fr-FR" b="1" dirty="0">
                <a:solidFill>
                  <a:srgbClr val="46659A"/>
                </a:solidFill>
                <a:latin typeface="Franklin Gothic Book" panose="020B0503020102020204" pitchFamily="34" charset="0"/>
              </a:rPr>
              <a:t>P</a:t>
            </a:r>
            <a:r>
              <a:rPr lang="fr-FR" b="1" dirty="0" smtClean="0">
                <a:solidFill>
                  <a:srgbClr val="46659A"/>
                </a:solidFill>
                <a:latin typeface="Franklin Gothic Book" panose="020B0503020102020204" pitchFamily="34" charset="0"/>
              </a:rPr>
              <a:t>our des luminaires posés à 8 m pour le respect de 11 lux nous aurons une inter-distance de 40 m</a:t>
            </a:r>
          </a:p>
          <a:p>
            <a:endParaRPr lang="fr-FR" b="1" dirty="0">
              <a:solidFill>
                <a:srgbClr val="46659A"/>
              </a:solidFill>
              <a:latin typeface="Franklin Gothic Book" panose="020B0503020102020204" pitchFamily="34" charset="0"/>
            </a:endParaRPr>
          </a:p>
          <a:p>
            <a:r>
              <a:rPr lang="fr-FR" b="1" dirty="0" smtClean="0">
                <a:solidFill>
                  <a:srgbClr val="46659A"/>
                </a:solidFill>
                <a:latin typeface="Franklin Gothic Book" panose="020B0503020102020204" pitchFamily="34" charset="0"/>
              </a:rPr>
              <a:t>Pour des luminaires posés à 5 m pour le respect de 9 lux nous </a:t>
            </a:r>
            <a:r>
              <a:rPr lang="fr-FR" b="1" dirty="0">
                <a:solidFill>
                  <a:srgbClr val="46659A"/>
                </a:solidFill>
                <a:latin typeface="Franklin Gothic Book" panose="020B0503020102020204" pitchFamily="34" charset="0"/>
              </a:rPr>
              <a:t>aurons une inter-distance de </a:t>
            </a:r>
            <a:r>
              <a:rPr lang="fr-FR" b="1" dirty="0" smtClean="0">
                <a:solidFill>
                  <a:srgbClr val="46659A"/>
                </a:solidFill>
                <a:latin typeface="Franklin Gothic Book" panose="020B0503020102020204" pitchFamily="34" charset="0"/>
              </a:rPr>
              <a:t>30 </a:t>
            </a:r>
            <a:r>
              <a:rPr lang="fr-FR" b="1" dirty="0">
                <a:solidFill>
                  <a:srgbClr val="46659A"/>
                </a:solidFill>
                <a:latin typeface="Franklin Gothic Book" panose="020B0503020102020204" pitchFamily="34" charset="0"/>
              </a:rPr>
              <a:t>m</a:t>
            </a: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cxnSp>
        <p:nvCxnSpPr>
          <p:cNvPr id="5" name="Connecteur droit 4"/>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Un cadre réglementaire contraint</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516146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8" y="987574"/>
            <a:ext cx="7971685" cy="923330"/>
          </a:xfrm>
          <a:prstGeom prst="rect">
            <a:avLst/>
          </a:prstGeom>
          <a:noFill/>
        </p:spPr>
        <p:txBody>
          <a:bodyPr wrap="square" rtlCol="0">
            <a:spAutoFit/>
          </a:bodyPr>
          <a:lstStyle/>
          <a:p>
            <a:pPr algn="r"/>
            <a:r>
              <a:rPr lang="fr-FR" b="1" dirty="0" smtClean="0">
                <a:solidFill>
                  <a:srgbClr val="46659A"/>
                </a:solidFill>
                <a:latin typeface="Franklin Gothic Book" panose="020B0503020102020204" pitchFamily="34" charset="0"/>
              </a:rPr>
              <a:t>EN 13 201</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2" y="1563638"/>
            <a:ext cx="854547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6"/>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2"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Un cadre réglementaire contraint</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93941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843558"/>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39552" y="699542"/>
            <a:ext cx="8475741" cy="3416320"/>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marL="457200" indent="-457200">
              <a:lnSpc>
                <a:spcPct val="150000"/>
              </a:lnSpc>
              <a:buFont typeface="+mj-lt"/>
              <a:buAutoNum type="arabicPeriod"/>
            </a:pPr>
            <a:r>
              <a:rPr lang="fr-FR" sz="2400" b="1" dirty="0" smtClean="0">
                <a:solidFill>
                  <a:srgbClr val="46659A"/>
                </a:solidFill>
                <a:latin typeface="Franklin Gothic Book" panose="020B0503020102020204" pitchFamily="34" charset="0"/>
              </a:rPr>
              <a:t>L’éclairage public en quelques chiffres ….</a:t>
            </a:r>
          </a:p>
          <a:p>
            <a:pPr marL="457200" indent="-457200">
              <a:lnSpc>
                <a:spcPct val="150000"/>
              </a:lnSpc>
              <a:buFont typeface="+mj-lt"/>
              <a:buAutoNum type="arabicPeriod"/>
            </a:pPr>
            <a:r>
              <a:rPr lang="fr-FR" sz="2400" b="1" dirty="0" smtClean="0">
                <a:solidFill>
                  <a:srgbClr val="46659A"/>
                </a:solidFill>
                <a:latin typeface="Franklin Gothic Book" panose="020B0503020102020204" pitchFamily="34" charset="0"/>
              </a:rPr>
              <a:t>La </a:t>
            </a:r>
            <a:r>
              <a:rPr lang="fr-FR" sz="2400" b="1" dirty="0">
                <a:solidFill>
                  <a:srgbClr val="46659A"/>
                </a:solidFill>
                <a:latin typeface="Franklin Gothic Book" panose="020B0503020102020204" pitchFamily="34" charset="0"/>
              </a:rPr>
              <a:t>notion d’éclairer </a:t>
            </a:r>
            <a:r>
              <a:rPr lang="fr-FR" sz="2400" b="1" dirty="0" smtClean="0">
                <a:solidFill>
                  <a:srgbClr val="46659A"/>
                </a:solidFill>
                <a:latin typeface="Franklin Gothic Book" panose="020B0503020102020204" pitchFamily="34" charset="0"/>
              </a:rPr>
              <a:t>juste</a:t>
            </a:r>
          </a:p>
          <a:p>
            <a:pPr marL="457200" indent="-457200">
              <a:lnSpc>
                <a:spcPct val="150000"/>
              </a:lnSpc>
              <a:buFont typeface="+mj-lt"/>
              <a:buAutoNum type="arabicPeriod"/>
            </a:pPr>
            <a:r>
              <a:rPr lang="fr-FR" sz="2400" b="1" dirty="0">
                <a:solidFill>
                  <a:srgbClr val="46659A"/>
                </a:solidFill>
                <a:latin typeface="Franklin Gothic Book" panose="020B0503020102020204" pitchFamily="34" charset="0"/>
              </a:rPr>
              <a:t>Une technologie qui </a:t>
            </a:r>
            <a:r>
              <a:rPr lang="fr-FR" sz="2400" b="1" dirty="0" smtClean="0">
                <a:solidFill>
                  <a:srgbClr val="46659A"/>
                </a:solidFill>
                <a:latin typeface="Franklin Gothic Book" panose="020B0503020102020204" pitchFamily="34" charset="0"/>
              </a:rPr>
              <a:t>accompagne les changements</a:t>
            </a:r>
          </a:p>
          <a:p>
            <a:pPr marL="457200" indent="-457200">
              <a:lnSpc>
                <a:spcPct val="150000"/>
              </a:lnSpc>
              <a:buFont typeface="+mj-lt"/>
              <a:buAutoNum type="arabicPeriod"/>
            </a:pPr>
            <a:r>
              <a:rPr lang="fr-FR" sz="2400" b="1" dirty="0" smtClean="0">
                <a:solidFill>
                  <a:srgbClr val="46659A"/>
                </a:solidFill>
                <a:latin typeface="Franklin Gothic Book" panose="020B0503020102020204" pitchFamily="34" charset="0"/>
              </a:rPr>
              <a:t>Un cadre règlementaire contraint pour un éclairage sécurisé</a:t>
            </a:r>
          </a:p>
          <a:p>
            <a:pPr marL="457200" indent="-457200">
              <a:lnSpc>
                <a:spcPct val="150000"/>
              </a:lnSpc>
              <a:buFont typeface="+mj-lt"/>
              <a:buAutoNum type="arabicPeriod"/>
            </a:pPr>
            <a:r>
              <a:rPr lang="fr-FR" sz="2400" b="1" dirty="0">
                <a:solidFill>
                  <a:srgbClr val="46659A"/>
                </a:solidFill>
                <a:latin typeface="Franklin Gothic Book" panose="020B0503020102020204" pitchFamily="34" charset="0"/>
              </a:rPr>
              <a:t>Et donc sur le terrain </a:t>
            </a:r>
            <a:r>
              <a:rPr lang="fr-FR" sz="2400" b="1" dirty="0" smtClean="0">
                <a:solidFill>
                  <a:srgbClr val="46659A"/>
                </a:solidFill>
                <a:latin typeface="Franklin Gothic Book" panose="020B0503020102020204" pitchFamily="34" charset="0"/>
              </a:rPr>
              <a:t>….</a:t>
            </a:r>
            <a:endParaRPr lang="fr-FR" b="1" dirty="0" smtClean="0">
              <a:solidFill>
                <a:srgbClr val="46659A"/>
              </a:solidFill>
              <a:latin typeface="Franklin Gothic Book" panose="020B0503020102020204" pitchFamily="34" charset="0"/>
            </a:endParaRPr>
          </a:p>
        </p:txBody>
      </p:sp>
      <p:sp>
        <p:nvSpPr>
          <p:cNvPr id="5"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Le programme</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90060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7" name="ZoneTexte 6"/>
          <p:cNvSpPr txBox="1"/>
          <p:nvPr/>
        </p:nvSpPr>
        <p:spPr>
          <a:xfrm>
            <a:off x="698224" y="1029965"/>
            <a:ext cx="8458352" cy="923330"/>
          </a:xfrm>
          <a:prstGeom prst="rect">
            <a:avLst/>
          </a:prstGeom>
          <a:noFill/>
        </p:spPr>
        <p:txBody>
          <a:bodyPr wrap="square" rtlCol="0">
            <a:spAutoFit/>
          </a:bodyPr>
          <a:lstStyle/>
          <a:p>
            <a:pPr algn="r"/>
            <a:r>
              <a:rPr lang="fr-FR" b="1" dirty="0" smtClean="0">
                <a:solidFill>
                  <a:srgbClr val="46659A"/>
                </a:solidFill>
                <a:latin typeface="Franklin Gothic Book" panose="020B0503020102020204" pitchFamily="34" charset="0"/>
              </a:rPr>
              <a:t>EN 13 201</a:t>
            </a:r>
          </a:p>
          <a:p>
            <a:endParaRPr lang="fr-FR" b="1" dirty="0" smtClean="0">
              <a:solidFill>
                <a:srgbClr val="46659A"/>
              </a:solidFill>
              <a:latin typeface="Franklin Gothic Book" panose="020B0503020102020204" pitchFamily="34" charset="0"/>
            </a:endParaRPr>
          </a:p>
          <a:p>
            <a:pPr algn="ctr"/>
            <a:r>
              <a:rPr lang="fr-FR" b="1" dirty="0" smtClean="0">
                <a:solidFill>
                  <a:srgbClr val="46659A"/>
                </a:solidFill>
                <a:latin typeface="Franklin Gothic Book" panose="020B0503020102020204" pitchFamily="34" charset="0"/>
              </a:rPr>
              <a:t>Cas des effacements des réseaux</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47" y="1491630"/>
            <a:ext cx="8784976" cy="290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Un cadre réglementaire contraint</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288535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15" y="843558"/>
            <a:ext cx="728654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5"/>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1107962" y="63810"/>
            <a:ext cx="7712510"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L’arrêté de décembre 2018</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4035094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639924"/>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7504" y="987574"/>
            <a:ext cx="8907789" cy="3293209"/>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r>
              <a:rPr lang="fr-FR" sz="3200" b="1" dirty="0">
                <a:solidFill>
                  <a:srgbClr val="46659A"/>
                </a:solidFill>
                <a:latin typeface="Franklin Gothic Book" panose="020B0503020102020204" pitchFamily="34" charset="0"/>
              </a:rPr>
              <a:t>Et donc sur le </a:t>
            </a:r>
            <a:r>
              <a:rPr lang="fr-FR" sz="3200" b="1" dirty="0" smtClean="0">
                <a:solidFill>
                  <a:srgbClr val="46659A"/>
                </a:solidFill>
                <a:latin typeface="Franklin Gothic Book" panose="020B0503020102020204" pitchFamily="34" charset="0"/>
              </a:rPr>
              <a:t>terrain</a:t>
            </a:r>
          </a:p>
          <a:p>
            <a:pPr algn="ctr"/>
            <a:r>
              <a:rPr lang="fr-FR" sz="3200" b="1" dirty="0" smtClean="0">
                <a:solidFill>
                  <a:srgbClr val="46659A"/>
                </a:solidFill>
                <a:latin typeface="Franklin Gothic Book" panose="020B0503020102020204" pitchFamily="34" charset="0"/>
              </a:rPr>
              <a:t>Eclairer juste c’est quoi?</a:t>
            </a:r>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spTree>
    <p:extLst>
      <p:ext uri="{BB962C8B-B14F-4D97-AF65-F5344CB8AC3E}">
        <p14:creationId xmlns:p14="http://schemas.microsoft.com/office/powerpoint/2010/main" val="805307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8" y="675831"/>
            <a:ext cx="7971685" cy="3877985"/>
          </a:xfrm>
          <a:prstGeom prst="rect">
            <a:avLst/>
          </a:prstGeom>
          <a:noFill/>
        </p:spPr>
        <p:txBody>
          <a:bodyPr wrap="square" rtlCol="0">
            <a:spAutoFit/>
          </a:bodyPr>
          <a:lstStyle/>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r>
              <a:rPr lang="fr-FR" b="1" dirty="0" smtClean="0">
                <a:solidFill>
                  <a:srgbClr val="46659A"/>
                </a:solidFill>
                <a:latin typeface="Franklin Gothic Demi" panose="020B0703020102020204" pitchFamily="34" charset="0"/>
              </a:rPr>
              <a:t>Apporter une lumière de qualité aux administrés pour leur permettre une circulation sécurisée. </a:t>
            </a:r>
          </a:p>
          <a:p>
            <a:pPr marL="800100" lvl="1" indent="-342900">
              <a:buFont typeface="Wingdings" panose="05000000000000000000" pitchFamily="2" charset="2"/>
              <a:buChar char="§"/>
            </a:pPr>
            <a:r>
              <a:rPr lang="fr-FR" sz="1600" b="1" dirty="0" smtClean="0">
                <a:solidFill>
                  <a:srgbClr val="46659A"/>
                </a:solidFill>
                <a:latin typeface="Franklin Gothic Book" panose="020B0503020102020204" pitchFamily="34" charset="0"/>
              </a:rPr>
              <a:t>Respect du cadre règlementaire</a:t>
            </a:r>
          </a:p>
          <a:p>
            <a:pPr marL="342900" indent="-342900">
              <a:buFont typeface="+mj-lt"/>
              <a:buAutoNum type="arabicPeriod"/>
            </a:pPr>
            <a:endParaRPr lang="fr-FR" b="1" dirty="0" smtClean="0">
              <a:solidFill>
                <a:srgbClr val="46659A"/>
              </a:solidFill>
              <a:latin typeface="Franklin Gothic Book" panose="020B0503020102020204" pitchFamily="34" charset="0"/>
            </a:endParaRPr>
          </a:p>
          <a:p>
            <a:pPr marL="342900" indent="-342900">
              <a:buFont typeface="+mj-lt"/>
              <a:buAutoNum type="arabicPeriod"/>
            </a:pPr>
            <a:endParaRPr lang="fr-FR" b="1" dirty="0">
              <a:solidFill>
                <a:srgbClr val="46659A"/>
              </a:solidFill>
              <a:latin typeface="Franklin Gothic Book" panose="020B0503020102020204" pitchFamily="34" charset="0"/>
            </a:endParaRPr>
          </a:p>
          <a:p>
            <a:r>
              <a:rPr lang="fr-FR" b="1" dirty="0" smtClean="0">
                <a:solidFill>
                  <a:srgbClr val="46659A"/>
                </a:solidFill>
                <a:latin typeface="Franklin Gothic Demi" panose="020B0703020102020204" pitchFamily="34" charset="0"/>
              </a:rPr>
              <a:t>Disposer d’un réseau de qualité pour permettre une mutualisation avec d’autres service </a:t>
            </a:r>
            <a:r>
              <a:rPr lang="fr-FR" b="1" dirty="0" smtClean="0">
                <a:solidFill>
                  <a:srgbClr val="46659A"/>
                </a:solidFill>
                <a:latin typeface="Franklin Gothic Book" panose="020B0503020102020204" pitchFamily="34" charset="0"/>
              </a:rPr>
              <a:t>: vidéo-protection, Panneaux à Messages Variables</a:t>
            </a:r>
          </a:p>
          <a:p>
            <a:pPr marL="800100" lvl="1" indent="-342900">
              <a:buFont typeface="Wingdings" panose="05000000000000000000" pitchFamily="2" charset="2"/>
              <a:buChar char="§"/>
            </a:pPr>
            <a:r>
              <a:rPr lang="fr-FR" sz="1600" b="1" dirty="0" smtClean="0">
                <a:solidFill>
                  <a:srgbClr val="46659A"/>
                </a:solidFill>
                <a:latin typeface="Franklin Gothic Book" panose="020B0503020102020204" pitchFamily="34" charset="0"/>
              </a:rPr>
              <a:t>Réseau équipé de LED et de contrôleurs de gestion</a:t>
            </a:r>
          </a:p>
          <a:p>
            <a:pPr marL="800100" lvl="1" indent="-342900">
              <a:buFont typeface="Wingdings" panose="05000000000000000000" pitchFamily="2" charset="2"/>
              <a:buChar char="§"/>
            </a:pPr>
            <a:r>
              <a:rPr lang="fr-FR" sz="1600" b="1" dirty="0" smtClean="0">
                <a:solidFill>
                  <a:srgbClr val="46659A"/>
                </a:solidFill>
                <a:latin typeface="Franklin Gothic Book" panose="020B0503020102020204" pitchFamily="34" charset="0"/>
              </a:rPr>
              <a:t>Recours au marché public pour l’acquisition de matériel</a:t>
            </a:r>
          </a:p>
          <a:p>
            <a:pPr marL="342900" indent="-342900">
              <a:buFont typeface="+mj-lt"/>
              <a:buAutoNum type="arabicPeriod"/>
            </a:pPr>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cxnSp>
        <p:nvCxnSpPr>
          <p:cNvPr id="5" name="Connecteur droit 4"/>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Et sur le terrain ?</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95887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5" name="ZoneTexte 4"/>
          <p:cNvSpPr txBox="1"/>
          <p:nvPr/>
        </p:nvSpPr>
        <p:spPr>
          <a:xfrm>
            <a:off x="1043608" y="639924"/>
            <a:ext cx="7971685" cy="4862870"/>
          </a:xfrm>
          <a:prstGeom prst="rect">
            <a:avLst/>
          </a:prstGeom>
          <a:noFill/>
        </p:spPr>
        <p:txBody>
          <a:bodyPr wrap="square" rtlCol="0">
            <a:spAutoFit/>
          </a:bodyPr>
          <a:lstStyle/>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r>
              <a:rPr lang="fr-FR" b="1" dirty="0" smtClean="0">
                <a:solidFill>
                  <a:srgbClr val="46659A"/>
                </a:solidFill>
                <a:latin typeface="Franklin Gothic Demi" panose="020B0703020102020204" pitchFamily="34" charset="0"/>
              </a:rPr>
              <a:t>Disposer </a:t>
            </a:r>
            <a:r>
              <a:rPr lang="fr-FR" b="1" dirty="0">
                <a:solidFill>
                  <a:srgbClr val="46659A"/>
                </a:solidFill>
                <a:latin typeface="Franklin Gothic Demi" panose="020B0703020102020204" pitchFamily="34" charset="0"/>
              </a:rPr>
              <a:t>d’un contrat de maintenance performant  pour apporter un service fiable en limitant le nombre des pannes</a:t>
            </a:r>
          </a:p>
          <a:p>
            <a:pPr marL="342900" indent="-342900">
              <a:buFont typeface="+mj-lt"/>
              <a:buAutoNum type="arabicPeriod"/>
            </a:pPr>
            <a:endParaRPr lang="fr-FR" b="1" dirty="0" smtClean="0">
              <a:solidFill>
                <a:srgbClr val="46659A"/>
              </a:solidFill>
              <a:latin typeface="Franklin Gothic Book" panose="020B0503020102020204" pitchFamily="34" charset="0"/>
            </a:endParaRPr>
          </a:p>
          <a:p>
            <a:pPr marL="342900" indent="-342900">
              <a:buFont typeface="+mj-lt"/>
              <a:buAutoNum type="arabicPeriod"/>
            </a:pPr>
            <a:endParaRPr lang="fr-FR" b="1" dirty="0">
              <a:solidFill>
                <a:srgbClr val="46659A"/>
              </a:solidFill>
              <a:latin typeface="Franklin Gothic Book" panose="020B0503020102020204" pitchFamily="34" charset="0"/>
            </a:endParaRPr>
          </a:p>
          <a:p>
            <a:r>
              <a:rPr lang="fr-FR" b="1" dirty="0" smtClean="0">
                <a:solidFill>
                  <a:srgbClr val="46659A"/>
                </a:solidFill>
                <a:latin typeface="Franklin Gothic Demi" panose="020B0703020102020204" pitchFamily="34" charset="0"/>
              </a:rPr>
              <a:t>Respecter l’environnement local en limitant les nuisances lumineuses</a:t>
            </a:r>
            <a:endParaRPr lang="fr-FR" b="1" dirty="0">
              <a:solidFill>
                <a:srgbClr val="46659A"/>
              </a:solidFill>
              <a:latin typeface="Franklin Gothic Demi" panose="020B0703020102020204" pitchFamily="34" charset="0"/>
            </a:endParaRP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Supprimer les luminaires énergivores (Ballons fluorescents)</a:t>
            </a: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Suppression des liminaires de type boule</a:t>
            </a: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Détection</a:t>
            </a:r>
          </a:p>
          <a:p>
            <a:pPr marL="742950" lvl="1" indent="-285750">
              <a:buFont typeface="Arial" panose="020B0604020202020204" pitchFamily="34" charset="0"/>
              <a:buChar char="•"/>
            </a:pPr>
            <a:r>
              <a:rPr lang="fr-FR" sz="1600" dirty="0">
                <a:solidFill>
                  <a:srgbClr val="46659A"/>
                </a:solidFill>
                <a:latin typeface="Franklin Gothic Book" panose="020B0503020102020204" pitchFamily="34" charset="0"/>
              </a:rPr>
              <a:t>G</a:t>
            </a:r>
            <a:r>
              <a:rPr lang="fr-FR" sz="1600" dirty="0" smtClean="0">
                <a:solidFill>
                  <a:srgbClr val="46659A"/>
                </a:solidFill>
                <a:latin typeface="Franklin Gothic Book" panose="020B0503020102020204" pitchFamily="34" charset="0"/>
              </a:rPr>
              <a:t>radation</a:t>
            </a: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Allumage à la demande</a:t>
            </a: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Coupure de nuit</a:t>
            </a:r>
          </a:p>
          <a:p>
            <a:pPr marL="742950" lvl="1" indent="-285750">
              <a:buFont typeface="Arial" panose="020B0604020202020204" pitchFamily="34" charset="0"/>
              <a:buChar char="•"/>
            </a:pPr>
            <a:r>
              <a:rPr lang="fr-FR" sz="1600" dirty="0" smtClean="0">
                <a:solidFill>
                  <a:srgbClr val="46659A"/>
                </a:solidFill>
                <a:latin typeface="Franklin Gothic Book" panose="020B0503020102020204" pitchFamily="34" charset="0"/>
              </a:rPr>
              <a:t>Trame noire</a:t>
            </a:r>
          </a:p>
          <a:p>
            <a:pPr marL="342900" indent="-342900">
              <a:buFont typeface="+mj-lt"/>
              <a:buAutoNum type="arabicPeriod"/>
            </a:pPr>
            <a:endParaRPr lang="fr-FR" b="1" dirty="0" smtClean="0">
              <a:solidFill>
                <a:srgbClr val="46659A"/>
              </a:solidFill>
              <a:latin typeface="Franklin Gothic Book" panose="020B0503020102020204" pitchFamily="34" charset="0"/>
            </a:endParaRPr>
          </a:p>
          <a:p>
            <a:pPr marL="342900" indent="-342900">
              <a:buFont typeface="+mj-lt"/>
              <a:buAutoNum type="arabicPeriod"/>
            </a:pPr>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pic>
        <p:nvPicPr>
          <p:cNvPr id="6" name="Image 5" descr="Une image contenant carte&#10;&#10;Description générée automatiquement">
            <a:extLst>
              <a:ext uri="{FF2B5EF4-FFF2-40B4-BE49-F238E27FC236}">
                <a16:creationId xmlns="" xmlns:a16="http://schemas.microsoft.com/office/drawing/2014/main" id="{65745EB0-13AC-41C7-9EE5-7B2228D21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2931790"/>
            <a:ext cx="2427069" cy="1716094"/>
          </a:xfrm>
          <a:prstGeom prst="rect">
            <a:avLst/>
          </a:prstGeom>
        </p:spPr>
      </p:pic>
      <p:cxnSp>
        <p:nvCxnSpPr>
          <p:cNvPr id="7" name="Connecteur droit 6"/>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Et sur le terrain ?</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2495806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639924"/>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173" y="809167"/>
            <a:ext cx="4845653" cy="3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33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7504" y="987574"/>
            <a:ext cx="8907789" cy="3077766"/>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r>
              <a:rPr lang="fr-FR" sz="3200" b="1" dirty="0" smtClean="0">
                <a:solidFill>
                  <a:srgbClr val="46659A"/>
                </a:solidFill>
                <a:latin typeface="Franklin Gothic Book" panose="020B0503020102020204" pitchFamily="34" charset="0"/>
              </a:rPr>
              <a:t>Quelques chiffres …….</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spTree>
    <p:extLst>
      <p:ext uri="{BB962C8B-B14F-4D97-AF65-F5344CB8AC3E}">
        <p14:creationId xmlns:p14="http://schemas.microsoft.com/office/powerpoint/2010/main" val="59466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2374" y="101459"/>
            <a:ext cx="6846858" cy="455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6399136" y="1569190"/>
            <a:ext cx="192291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900" b="1" i="1" dirty="0" smtClean="0">
                <a:solidFill>
                  <a:srgbClr val="163C69"/>
                </a:solidFill>
              </a:rPr>
              <a:t>28,3 </a:t>
            </a:r>
            <a:r>
              <a:rPr lang="fr-FR" sz="900" i="1" dirty="0" smtClean="0">
                <a:solidFill>
                  <a:srgbClr val="163C69"/>
                </a:solidFill>
              </a:rPr>
              <a:t>M€/an investis sur les réseaux (électricité, gaz, télécommunication, éclairage)</a:t>
            </a:r>
          </a:p>
          <a:p>
            <a:r>
              <a:rPr lang="fr-FR" sz="900" b="1" i="1" dirty="0" smtClean="0">
                <a:solidFill>
                  <a:srgbClr val="163C69"/>
                </a:solidFill>
              </a:rPr>
              <a:t>1 072 </a:t>
            </a:r>
            <a:r>
              <a:rPr lang="fr-FR" sz="900" i="1" dirty="0" smtClean="0">
                <a:solidFill>
                  <a:srgbClr val="163C69"/>
                </a:solidFill>
              </a:rPr>
              <a:t>chantiers/an</a:t>
            </a:r>
            <a:endParaRPr lang="fr-FR" sz="900" i="1" dirty="0">
              <a:solidFill>
                <a:srgbClr val="163C69"/>
              </a:solidFill>
            </a:endParaRPr>
          </a:p>
        </p:txBody>
      </p:sp>
      <p:pic>
        <p:nvPicPr>
          <p:cNvPr id="10" name="Image 9"/>
          <p:cNvPicPr>
            <a:picLocks noChangeAspect="1"/>
          </p:cNvPicPr>
          <p:nvPr/>
        </p:nvPicPr>
        <p:blipFill rotWithShape="1">
          <a:blip r:embed="rId3"/>
          <a:srcRect r="10672"/>
          <a:stretch/>
        </p:blipFill>
        <p:spPr>
          <a:xfrm>
            <a:off x="5796136" y="1563638"/>
            <a:ext cx="612000" cy="657433"/>
          </a:xfrm>
          <a:prstGeom prst="rect">
            <a:avLst/>
          </a:prstGeom>
        </p:spPr>
      </p:pic>
      <p:sp>
        <p:nvSpPr>
          <p:cNvPr id="11" name="ZoneTexte 10"/>
          <p:cNvSpPr txBox="1"/>
          <p:nvPr/>
        </p:nvSpPr>
        <p:spPr>
          <a:xfrm>
            <a:off x="3391541" y="1394099"/>
            <a:ext cx="2642411" cy="923330"/>
          </a:xfrm>
          <a:prstGeom prst="rect">
            <a:avLst/>
          </a:prstGeom>
          <a:noFill/>
        </p:spPr>
        <p:txBody>
          <a:bodyPr wrap="square" rtlCol="0">
            <a:spAutoFit/>
          </a:bodyPr>
          <a:lstStyle/>
          <a:p>
            <a:pPr algn="ctr"/>
            <a:r>
              <a:rPr lang="fr-FR" sz="900" b="1" i="1" dirty="0" smtClean="0">
                <a:solidFill>
                  <a:srgbClr val="163C69"/>
                </a:solidFill>
              </a:rPr>
              <a:t>16 </a:t>
            </a:r>
            <a:r>
              <a:rPr lang="fr-FR" sz="900" i="1" dirty="0">
                <a:solidFill>
                  <a:srgbClr val="163C69"/>
                </a:solidFill>
              </a:rPr>
              <a:t>collectivités </a:t>
            </a:r>
            <a:r>
              <a:rPr lang="fr-FR" sz="900" i="1" dirty="0" smtClean="0">
                <a:solidFill>
                  <a:srgbClr val="163C69"/>
                </a:solidFill>
              </a:rPr>
              <a:t>adhérentes Energies renouvelables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5 </a:t>
            </a:r>
            <a:r>
              <a:rPr lang="fr-FR" sz="900" i="1" dirty="0" smtClean="0">
                <a:solidFill>
                  <a:srgbClr val="163C69"/>
                </a:solidFill>
              </a:rPr>
              <a:t>communes adhérentes Contribution</a:t>
            </a:r>
            <a:br>
              <a:rPr lang="fr-FR" sz="900" i="1" dirty="0" smtClean="0">
                <a:solidFill>
                  <a:srgbClr val="163C69"/>
                </a:solidFill>
              </a:rPr>
            </a:br>
            <a:r>
              <a:rPr lang="fr-FR" sz="900" i="1" dirty="0" smtClean="0">
                <a:solidFill>
                  <a:srgbClr val="163C69"/>
                </a:solidFill>
              </a:rPr>
              <a:t>à la transition énergétique</a:t>
            </a:r>
          </a:p>
          <a:p>
            <a:pPr algn="ctr"/>
            <a:r>
              <a:rPr lang="fr-FR" sz="900" b="1" i="1" dirty="0" smtClean="0">
                <a:solidFill>
                  <a:srgbClr val="163C69"/>
                </a:solidFill>
              </a:rPr>
              <a:t>19 000 000 </a:t>
            </a:r>
            <a:r>
              <a:rPr lang="fr-FR" sz="900" i="1" dirty="0" smtClean="0">
                <a:solidFill>
                  <a:srgbClr val="163C69"/>
                </a:solidFill>
              </a:rPr>
              <a:t>KWh </a:t>
            </a:r>
            <a:r>
              <a:rPr lang="fr-FR" sz="900" i="1" dirty="0" err="1" smtClean="0">
                <a:solidFill>
                  <a:srgbClr val="163C69"/>
                </a:solidFill>
              </a:rPr>
              <a:t>Cumac</a:t>
            </a:r>
            <a:r>
              <a:rPr lang="fr-FR" sz="900" i="1" dirty="0" smtClean="0">
                <a:solidFill>
                  <a:srgbClr val="163C69"/>
                </a:solidFill>
              </a:rPr>
              <a:t> de CEE </a:t>
            </a:r>
            <a:br>
              <a:rPr lang="fr-FR" sz="900" i="1" dirty="0" smtClean="0">
                <a:solidFill>
                  <a:srgbClr val="163C69"/>
                </a:solidFill>
              </a:rPr>
            </a:br>
            <a:r>
              <a:rPr lang="fr-FR" sz="900" b="1" i="1" dirty="0" smtClean="0">
                <a:solidFill>
                  <a:srgbClr val="163C69"/>
                </a:solidFill>
              </a:rPr>
              <a:t>562 m² </a:t>
            </a:r>
            <a:r>
              <a:rPr lang="fr-FR" sz="900" i="1" dirty="0" smtClean="0">
                <a:solidFill>
                  <a:srgbClr val="163C69"/>
                </a:solidFill>
              </a:rPr>
              <a:t>de panneaux photovoltaïques</a:t>
            </a:r>
            <a:br>
              <a:rPr lang="fr-FR" sz="900" i="1" dirty="0" smtClean="0">
                <a:solidFill>
                  <a:srgbClr val="163C69"/>
                </a:solidFill>
              </a:rPr>
            </a:br>
            <a:r>
              <a:rPr lang="fr-FR" sz="900" i="1" dirty="0" smtClean="0">
                <a:solidFill>
                  <a:srgbClr val="163C69"/>
                </a:solidFill>
              </a:rPr>
              <a:t>installés</a:t>
            </a:r>
            <a:r>
              <a:rPr lang="fr-FR" sz="900" i="1" dirty="0">
                <a:solidFill>
                  <a:srgbClr val="163C69"/>
                </a:solidFill>
              </a:rPr>
              <a:t> </a:t>
            </a:r>
            <a:r>
              <a:rPr lang="fr-FR" sz="900" i="1" dirty="0" smtClean="0">
                <a:solidFill>
                  <a:srgbClr val="163C69"/>
                </a:solidFill>
              </a:rPr>
              <a:t>sur les bâtiments publics</a:t>
            </a:r>
            <a:endParaRPr lang="fr-FR" sz="900" i="1" dirty="0">
              <a:solidFill>
                <a:srgbClr val="163C69"/>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242" y="1909722"/>
            <a:ext cx="612000" cy="599889"/>
          </a:xfrm>
          <a:prstGeom prst="rect">
            <a:avLst/>
          </a:prstGeom>
        </p:spPr>
      </p:pic>
      <p:pic>
        <p:nvPicPr>
          <p:cNvPr id="13" name="Image 12"/>
          <p:cNvPicPr>
            <a:picLocks noChangeAspect="1"/>
          </p:cNvPicPr>
          <p:nvPr/>
        </p:nvPicPr>
        <p:blipFill>
          <a:blip r:embed="rId5"/>
          <a:stretch>
            <a:fillRect/>
          </a:stretch>
        </p:blipFill>
        <p:spPr>
          <a:xfrm>
            <a:off x="4932040" y="2520561"/>
            <a:ext cx="684000" cy="641698"/>
          </a:xfrm>
          <a:prstGeom prst="rect">
            <a:avLst/>
          </a:prstGeom>
        </p:spPr>
      </p:pic>
      <p:sp>
        <p:nvSpPr>
          <p:cNvPr id="14" name="ZoneTexte 13"/>
          <p:cNvSpPr txBox="1"/>
          <p:nvPr/>
        </p:nvSpPr>
        <p:spPr>
          <a:xfrm>
            <a:off x="4378648" y="3092473"/>
            <a:ext cx="2024913" cy="646331"/>
          </a:xfrm>
          <a:prstGeom prst="rect">
            <a:avLst/>
          </a:prstGeom>
          <a:noFill/>
        </p:spPr>
        <p:txBody>
          <a:bodyPr wrap="none" rtlCol="0">
            <a:spAutoFit/>
          </a:bodyPr>
          <a:lstStyle/>
          <a:p>
            <a:pPr algn="ctr"/>
            <a:r>
              <a:rPr lang="fr-FR" sz="900" b="1" i="1" dirty="0" smtClean="0">
                <a:solidFill>
                  <a:srgbClr val="163C69"/>
                </a:solidFill>
              </a:rPr>
              <a:t>489 </a:t>
            </a:r>
            <a:r>
              <a:rPr lang="fr-FR" sz="900" i="1" dirty="0">
                <a:solidFill>
                  <a:srgbClr val="163C69"/>
                </a:solidFill>
              </a:rPr>
              <a:t>collectivités adhérentes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19 756 </a:t>
            </a:r>
            <a:r>
              <a:rPr lang="fr-FR" sz="900" i="1" dirty="0" smtClean="0">
                <a:solidFill>
                  <a:srgbClr val="163C69"/>
                </a:solidFill>
              </a:rPr>
              <a:t>km de réseau public d’électricité</a:t>
            </a:r>
          </a:p>
          <a:p>
            <a:pPr algn="ctr"/>
            <a:r>
              <a:rPr lang="fr-FR" sz="900" b="1" i="1" dirty="0" smtClean="0">
                <a:solidFill>
                  <a:srgbClr val="163C69"/>
                </a:solidFill>
              </a:rPr>
              <a:t>449 238 </a:t>
            </a:r>
            <a:r>
              <a:rPr lang="fr-FR" sz="900" i="1" dirty="0" smtClean="0">
                <a:solidFill>
                  <a:srgbClr val="163C69"/>
                </a:solidFill>
              </a:rPr>
              <a:t>usagers</a:t>
            </a:r>
            <a:endParaRPr lang="fr-FR" sz="900" i="1" dirty="0">
              <a:solidFill>
                <a:srgbClr val="163C69"/>
              </a:solidFill>
            </a:endParaRPr>
          </a:p>
          <a:p>
            <a:pPr algn="ctr"/>
            <a:r>
              <a:rPr lang="fr-FR" sz="900" b="1" i="1" dirty="0" smtClean="0">
                <a:solidFill>
                  <a:srgbClr val="163C69"/>
                </a:solidFill>
              </a:rPr>
              <a:t>4 323 </a:t>
            </a:r>
            <a:r>
              <a:rPr lang="fr-FR" sz="900" i="1" dirty="0" err="1" smtClean="0">
                <a:solidFill>
                  <a:srgbClr val="163C69"/>
                </a:solidFill>
              </a:rPr>
              <a:t>GWh</a:t>
            </a:r>
            <a:r>
              <a:rPr lang="fr-FR" sz="900" i="1" dirty="0" smtClean="0">
                <a:solidFill>
                  <a:srgbClr val="163C69"/>
                </a:solidFill>
              </a:rPr>
              <a:t> d’électricité consommée</a:t>
            </a:r>
            <a:endParaRPr lang="fr-FR" sz="900" i="1" dirty="0">
              <a:solidFill>
                <a:srgbClr val="163C69"/>
              </a:solidFill>
            </a:endParaRPr>
          </a:p>
        </p:txBody>
      </p:sp>
      <p:sp>
        <p:nvSpPr>
          <p:cNvPr id="15" name="ZoneTexte 14"/>
          <p:cNvSpPr txBox="1"/>
          <p:nvPr/>
        </p:nvSpPr>
        <p:spPr>
          <a:xfrm>
            <a:off x="2051720" y="3651870"/>
            <a:ext cx="1604927" cy="784830"/>
          </a:xfrm>
          <a:prstGeom prst="rect">
            <a:avLst/>
          </a:prstGeom>
          <a:noFill/>
        </p:spPr>
        <p:txBody>
          <a:bodyPr wrap="none" rtlCol="0">
            <a:spAutoFit/>
          </a:bodyPr>
          <a:lstStyle/>
          <a:p>
            <a:pPr algn="ctr"/>
            <a:r>
              <a:rPr lang="fr-FR" sz="900" b="1" i="1" dirty="0" smtClean="0">
                <a:solidFill>
                  <a:srgbClr val="163C69"/>
                </a:solidFill>
              </a:rPr>
              <a:t>224 </a:t>
            </a:r>
            <a:r>
              <a:rPr lang="fr-FR" sz="900" i="1" dirty="0" smtClean="0">
                <a:solidFill>
                  <a:srgbClr val="163C69"/>
                </a:solidFill>
              </a:rPr>
              <a:t>bornes de recharge</a:t>
            </a:r>
          </a:p>
          <a:p>
            <a:pPr algn="ctr"/>
            <a:r>
              <a:rPr lang="fr-FR" sz="900" b="1" i="1" dirty="0" smtClean="0">
                <a:solidFill>
                  <a:srgbClr val="163C69"/>
                </a:solidFill>
              </a:rPr>
              <a:t>159 </a:t>
            </a:r>
            <a:r>
              <a:rPr lang="fr-FR" sz="900" i="1" dirty="0" smtClean="0">
                <a:solidFill>
                  <a:srgbClr val="163C69"/>
                </a:solidFill>
              </a:rPr>
              <a:t>communes équipées</a:t>
            </a:r>
          </a:p>
          <a:p>
            <a:pPr algn="ctr"/>
            <a:r>
              <a:rPr lang="fr-FR" sz="900" b="1" i="1" dirty="0" smtClean="0">
                <a:solidFill>
                  <a:srgbClr val="163C69"/>
                </a:solidFill>
              </a:rPr>
              <a:t>720 </a:t>
            </a:r>
            <a:r>
              <a:rPr lang="fr-FR" sz="900" i="1" dirty="0" smtClean="0">
                <a:solidFill>
                  <a:srgbClr val="163C69"/>
                </a:solidFill>
              </a:rPr>
              <a:t>abonnés </a:t>
            </a:r>
            <a:r>
              <a:rPr lang="fr-FR" sz="900" i="1" dirty="0" err="1" smtClean="0">
                <a:solidFill>
                  <a:srgbClr val="163C69"/>
                </a:solidFill>
              </a:rPr>
              <a:t>MobiSDEC</a:t>
            </a:r>
            <a:r>
              <a:rPr lang="fr-FR" sz="900" i="1" dirty="0" smtClean="0">
                <a:solidFill>
                  <a:srgbClr val="163C69"/>
                </a:solidFill>
              </a:rPr>
              <a:t/>
            </a:r>
            <a:br>
              <a:rPr lang="fr-FR" sz="900" i="1" dirty="0" smtClean="0">
                <a:solidFill>
                  <a:srgbClr val="163C69"/>
                </a:solidFill>
              </a:rPr>
            </a:br>
            <a:r>
              <a:rPr lang="fr-FR" sz="900" b="1" i="1" dirty="0" smtClean="0">
                <a:solidFill>
                  <a:srgbClr val="163C69"/>
                </a:solidFill>
              </a:rPr>
              <a:t>2</a:t>
            </a:r>
            <a:r>
              <a:rPr lang="fr-FR" sz="900" i="1" dirty="0" smtClean="0">
                <a:solidFill>
                  <a:srgbClr val="163C69"/>
                </a:solidFill>
              </a:rPr>
              <a:t> stations hydrogène en cours </a:t>
            </a:r>
            <a:br>
              <a:rPr lang="fr-FR" sz="900" i="1" dirty="0" smtClean="0">
                <a:solidFill>
                  <a:srgbClr val="163C69"/>
                </a:solidFill>
              </a:rPr>
            </a:br>
            <a:r>
              <a:rPr lang="fr-FR" sz="900" i="1" dirty="0" smtClean="0">
                <a:solidFill>
                  <a:srgbClr val="163C69"/>
                </a:solidFill>
              </a:rPr>
              <a:t>d’étude</a:t>
            </a:r>
            <a:endParaRPr lang="fr-FR" sz="900" i="1" dirty="0">
              <a:solidFill>
                <a:srgbClr val="163C69"/>
              </a:solidFill>
            </a:endParaRPr>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7751" y="3059176"/>
            <a:ext cx="540000" cy="607145"/>
          </a:xfrm>
          <a:prstGeom prst="rect">
            <a:avLst/>
          </a:prstGeom>
        </p:spPr>
      </p:pic>
      <p:sp>
        <p:nvSpPr>
          <p:cNvPr id="17" name="ZoneTexte 16"/>
          <p:cNvSpPr txBox="1"/>
          <p:nvPr/>
        </p:nvSpPr>
        <p:spPr>
          <a:xfrm>
            <a:off x="6012160" y="2429475"/>
            <a:ext cx="1723549" cy="646331"/>
          </a:xfrm>
          <a:prstGeom prst="rect">
            <a:avLst/>
          </a:prstGeom>
          <a:noFill/>
        </p:spPr>
        <p:txBody>
          <a:bodyPr wrap="none" rtlCol="0">
            <a:spAutoFit/>
          </a:bodyPr>
          <a:lstStyle/>
          <a:p>
            <a:pPr algn="ctr"/>
            <a:r>
              <a:rPr lang="fr-FR" sz="900" b="1" i="1" dirty="0" smtClean="0">
                <a:solidFill>
                  <a:srgbClr val="163C69"/>
                </a:solidFill>
              </a:rPr>
              <a:t>76 </a:t>
            </a:r>
            <a:r>
              <a:rPr lang="fr-FR" sz="900" i="1" dirty="0">
                <a:solidFill>
                  <a:srgbClr val="163C69"/>
                </a:solidFill>
              </a:rPr>
              <a:t>collectivités adhérentes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1 852 </a:t>
            </a:r>
            <a:r>
              <a:rPr lang="fr-FR" sz="900" i="1" dirty="0" smtClean="0">
                <a:solidFill>
                  <a:srgbClr val="163C69"/>
                </a:solidFill>
              </a:rPr>
              <a:t>km de réseau public de gaz</a:t>
            </a:r>
          </a:p>
          <a:p>
            <a:pPr algn="ctr"/>
            <a:r>
              <a:rPr lang="fr-FR" sz="900" b="1" i="1" dirty="0" smtClean="0">
                <a:solidFill>
                  <a:srgbClr val="163C69"/>
                </a:solidFill>
              </a:rPr>
              <a:t>90 487 </a:t>
            </a:r>
            <a:r>
              <a:rPr lang="fr-FR" sz="900" i="1" dirty="0" smtClean="0">
                <a:solidFill>
                  <a:srgbClr val="163C69"/>
                </a:solidFill>
              </a:rPr>
              <a:t>usagers</a:t>
            </a:r>
            <a:endParaRPr lang="fr-FR" sz="900" i="1" dirty="0">
              <a:solidFill>
                <a:srgbClr val="163C69"/>
              </a:solidFill>
            </a:endParaRPr>
          </a:p>
          <a:p>
            <a:pPr algn="ctr"/>
            <a:r>
              <a:rPr lang="fr-FR" sz="900" b="1" i="1" dirty="0" smtClean="0">
                <a:solidFill>
                  <a:srgbClr val="163C69"/>
                </a:solidFill>
              </a:rPr>
              <a:t>2 291 </a:t>
            </a:r>
            <a:r>
              <a:rPr lang="fr-FR" sz="900" i="1" dirty="0" err="1" smtClean="0">
                <a:solidFill>
                  <a:srgbClr val="163C69"/>
                </a:solidFill>
              </a:rPr>
              <a:t>GWh</a:t>
            </a:r>
            <a:r>
              <a:rPr lang="fr-FR" sz="900" i="1" dirty="0" smtClean="0">
                <a:solidFill>
                  <a:srgbClr val="163C69"/>
                </a:solidFill>
              </a:rPr>
              <a:t> de gaz consommé</a:t>
            </a:r>
            <a:endParaRPr lang="fr-FR" sz="900" i="1" dirty="0">
              <a:solidFill>
                <a:srgbClr val="163C69"/>
              </a:solidFill>
            </a:endParaRPr>
          </a:p>
        </p:txBody>
      </p:sp>
      <p:pic>
        <p:nvPicPr>
          <p:cNvPr id="18" name="Image 17"/>
          <p:cNvPicPr>
            <a:picLocks noChangeAspect="1"/>
          </p:cNvPicPr>
          <p:nvPr/>
        </p:nvPicPr>
        <p:blipFill rotWithShape="1">
          <a:blip r:embed="rId7"/>
          <a:srcRect l="7024" r="17823"/>
          <a:stretch/>
        </p:blipFill>
        <p:spPr>
          <a:xfrm>
            <a:off x="7675372" y="2391542"/>
            <a:ext cx="612000" cy="625900"/>
          </a:xfrm>
          <a:prstGeom prst="rect">
            <a:avLst/>
          </a:prstGeom>
        </p:spPr>
      </p:pic>
      <p:sp>
        <p:nvSpPr>
          <p:cNvPr id="19" name="ZoneTexte 18"/>
          <p:cNvSpPr txBox="1"/>
          <p:nvPr/>
        </p:nvSpPr>
        <p:spPr>
          <a:xfrm>
            <a:off x="2487805" y="749163"/>
            <a:ext cx="147989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900" b="1" i="1" dirty="0" smtClean="0">
                <a:solidFill>
                  <a:srgbClr val="163C69"/>
                </a:solidFill>
              </a:rPr>
              <a:t>455 </a:t>
            </a:r>
            <a:r>
              <a:rPr lang="fr-FR" sz="900" i="1" dirty="0" smtClean="0">
                <a:solidFill>
                  <a:srgbClr val="163C69"/>
                </a:solidFill>
              </a:rPr>
              <a:t>collectivités adhérentes</a:t>
            </a:r>
          </a:p>
          <a:p>
            <a:r>
              <a:rPr lang="fr-FR" sz="900" b="1" i="1" dirty="0" smtClean="0">
                <a:solidFill>
                  <a:srgbClr val="163C69"/>
                </a:solidFill>
              </a:rPr>
              <a:t>95 249 </a:t>
            </a:r>
            <a:r>
              <a:rPr lang="fr-FR" sz="900" i="1" dirty="0" smtClean="0">
                <a:solidFill>
                  <a:srgbClr val="163C69"/>
                </a:solidFill>
              </a:rPr>
              <a:t>foyers d’éclairage</a:t>
            </a:r>
            <a:endParaRPr lang="fr-FR" sz="900" i="1" dirty="0">
              <a:solidFill>
                <a:srgbClr val="163C69"/>
              </a:solidFill>
            </a:endParaRPr>
          </a:p>
        </p:txBody>
      </p:sp>
      <p:pic>
        <p:nvPicPr>
          <p:cNvPr id="20" name="Image 19"/>
          <p:cNvPicPr>
            <a:picLocks noChangeAspect="1"/>
          </p:cNvPicPr>
          <p:nvPr/>
        </p:nvPicPr>
        <p:blipFill rotWithShape="1">
          <a:blip r:embed="rId8"/>
          <a:srcRect l="6484"/>
          <a:stretch/>
        </p:blipFill>
        <p:spPr>
          <a:xfrm>
            <a:off x="1943711" y="628335"/>
            <a:ext cx="612000" cy="626592"/>
          </a:xfrm>
          <a:prstGeom prst="rect">
            <a:avLst/>
          </a:prstGeom>
        </p:spPr>
      </p:pic>
      <p:sp>
        <p:nvSpPr>
          <p:cNvPr id="21" name="ZoneTexte 20"/>
          <p:cNvSpPr txBox="1"/>
          <p:nvPr/>
        </p:nvSpPr>
        <p:spPr>
          <a:xfrm>
            <a:off x="6093548" y="961637"/>
            <a:ext cx="138371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fr-FR" sz="900" b="1" i="1" dirty="0" smtClean="0">
                <a:solidFill>
                  <a:srgbClr val="163C69"/>
                </a:solidFill>
              </a:rPr>
              <a:t>40 </a:t>
            </a:r>
            <a:r>
              <a:rPr lang="fr-FR" sz="900" i="1" dirty="0" smtClean="0">
                <a:solidFill>
                  <a:srgbClr val="163C69"/>
                </a:solidFill>
              </a:rPr>
              <a:t>communes adhérentes</a:t>
            </a:r>
          </a:p>
          <a:p>
            <a:pPr algn="r"/>
            <a:r>
              <a:rPr lang="fr-FR" sz="900" b="1" i="1" dirty="0" smtClean="0">
                <a:solidFill>
                  <a:srgbClr val="163C69"/>
                </a:solidFill>
              </a:rPr>
              <a:t>90 </a:t>
            </a:r>
            <a:r>
              <a:rPr lang="fr-FR" sz="900" i="1" dirty="0" smtClean="0">
                <a:solidFill>
                  <a:srgbClr val="163C69"/>
                </a:solidFill>
              </a:rPr>
              <a:t>carrefours à feux</a:t>
            </a:r>
            <a:endParaRPr lang="fr-FR" sz="900" i="1" dirty="0">
              <a:solidFill>
                <a:srgbClr val="163C69"/>
              </a:solidFill>
            </a:endParaRPr>
          </a:p>
        </p:txBody>
      </p:sp>
      <p:pic>
        <p:nvPicPr>
          <p:cNvPr id="22" name="Image 21"/>
          <p:cNvPicPr>
            <a:picLocks noChangeAspect="1"/>
          </p:cNvPicPr>
          <p:nvPr/>
        </p:nvPicPr>
        <p:blipFill rotWithShape="1">
          <a:blip r:embed="rId9"/>
          <a:srcRect/>
          <a:stretch/>
        </p:blipFill>
        <p:spPr>
          <a:xfrm>
            <a:off x="7406452" y="843558"/>
            <a:ext cx="612000" cy="605490"/>
          </a:xfrm>
          <a:prstGeom prst="rect">
            <a:avLst/>
          </a:prstGeom>
        </p:spPr>
      </p:pic>
      <p:sp>
        <p:nvSpPr>
          <p:cNvPr id="23" name="ZoneTexte 22"/>
          <p:cNvSpPr txBox="1"/>
          <p:nvPr/>
        </p:nvSpPr>
        <p:spPr>
          <a:xfrm>
            <a:off x="2797138" y="2509611"/>
            <a:ext cx="1990886" cy="507831"/>
          </a:xfrm>
          <a:prstGeom prst="rect">
            <a:avLst/>
          </a:prstGeom>
          <a:noFill/>
        </p:spPr>
        <p:txBody>
          <a:bodyPr wrap="square" rtlCol="0">
            <a:spAutoFit/>
          </a:bodyPr>
          <a:lstStyle/>
          <a:p>
            <a:pPr algn="ctr"/>
            <a:r>
              <a:rPr lang="fr-FR" sz="900" b="1" i="1" dirty="0" smtClean="0">
                <a:solidFill>
                  <a:srgbClr val="163C69"/>
                </a:solidFill>
              </a:rPr>
              <a:t>1 590 </a:t>
            </a:r>
            <a:r>
              <a:rPr lang="fr-FR" sz="900" i="1" dirty="0" smtClean="0">
                <a:solidFill>
                  <a:srgbClr val="163C69"/>
                </a:solidFill>
              </a:rPr>
              <a:t>familles </a:t>
            </a:r>
            <a:r>
              <a:rPr lang="fr-FR" sz="900" i="1" dirty="0">
                <a:solidFill>
                  <a:srgbClr val="163C69"/>
                </a:solidFill>
              </a:rPr>
              <a:t>aidées dans le cadre du fonds de solidarité </a:t>
            </a:r>
            <a:r>
              <a:rPr lang="fr-FR" sz="900" i="1" dirty="0" smtClean="0">
                <a:solidFill>
                  <a:srgbClr val="163C69"/>
                </a:solidFill>
              </a:rPr>
              <a:t>énergie</a:t>
            </a:r>
            <a:endParaRPr lang="fr-FR" sz="900" i="1" dirty="0">
              <a:solidFill>
                <a:srgbClr val="163C69"/>
              </a:solidFill>
            </a:endParaRPr>
          </a:p>
          <a:p>
            <a:pPr algn="ctr"/>
            <a:r>
              <a:rPr lang="fr-FR" sz="900" b="1" i="1" dirty="0" smtClean="0">
                <a:solidFill>
                  <a:srgbClr val="163C69"/>
                </a:solidFill>
              </a:rPr>
              <a:t>5 590 </a:t>
            </a:r>
            <a:r>
              <a:rPr lang="fr-FR" sz="900" i="1" dirty="0" smtClean="0">
                <a:solidFill>
                  <a:srgbClr val="163C69"/>
                </a:solidFill>
              </a:rPr>
              <a:t>visiteurs </a:t>
            </a:r>
            <a:r>
              <a:rPr lang="fr-FR" sz="900" i="1" dirty="0">
                <a:solidFill>
                  <a:srgbClr val="163C69"/>
                </a:solidFill>
              </a:rPr>
              <a:t>à la Maison de </a:t>
            </a:r>
            <a:r>
              <a:rPr lang="fr-FR" sz="900" i="1" dirty="0" smtClean="0">
                <a:solidFill>
                  <a:srgbClr val="163C69"/>
                </a:solidFill>
              </a:rPr>
              <a:t>l’Energie</a:t>
            </a:r>
            <a:endParaRPr lang="fr-FR" sz="900" dirty="0">
              <a:solidFill>
                <a:srgbClr val="163C69"/>
              </a:solidFill>
            </a:endParaRPr>
          </a:p>
        </p:txBody>
      </p:sp>
      <p:pic>
        <p:nvPicPr>
          <p:cNvPr id="24" name="Imag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2376" y="820515"/>
            <a:ext cx="612000" cy="618653"/>
          </a:xfrm>
          <a:prstGeom prst="rect">
            <a:avLst/>
          </a:prstGeom>
        </p:spPr>
      </p:pic>
      <p:sp>
        <p:nvSpPr>
          <p:cNvPr id="25" name="Sous-titre 2"/>
          <p:cNvSpPr txBox="1">
            <a:spLocks/>
          </p:cNvSpPr>
          <p:nvPr/>
        </p:nvSpPr>
        <p:spPr>
          <a:xfrm rot="16200000">
            <a:off x="-331523" y="2541546"/>
            <a:ext cx="2797116" cy="910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fr-FR" sz="3600" b="1" dirty="0" smtClean="0">
                <a:solidFill>
                  <a:srgbClr val="1E4466"/>
                </a:solidFill>
                <a:latin typeface="Franklin Gothic Medium" panose="020B0603020102020204" pitchFamily="34" charset="0"/>
              </a:rPr>
              <a:t>Chiffres clés</a:t>
            </a:r>
            <a:endParaRPr lang="fr-FR" sz="2000" b="1" dirty="0">
              <a:solidFill>
                <a:srgbClr val="1E4466"/>
              </a:solidFill>
              <a:latin typeface="Franklin Gothic Medium" panose="020B0603020102020204" pitchFamily="34" charset="0"/>
            </a:endParaRPr>
          </a:p>
        </p:txBody>
      </p:sp>
    </p:spTree>
    <p:extLst>
      <p:ext uri="{BB962C8B-B14F-4D97-AF65-F5344CB8AC3E}">
        <p14:creationId xmlns:p14="http://schemas.microsoft.com/office/powerpoint/2010/main" val="82493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39552" y="951558"/>
            <a:ext cx="7971686" cy="369332"/>
          </a:xfrm>
          <a:prstGeom prst="rect">
            <a:avLst/>
          </a:prstGeom>
          <a:noFill/>
        </p:spPr>
        <p:txBody>
          <a:bodyPr wrap="square" rtlCol="0">
            <a:spAutoFit/>
          </a:bodyPr>
          <a:lstStyle/>
          <a:p>
            <a:pPr algn="r"/>
            <a:r>
              <a:rPr lang="fr-FR" b="1" dirty="0" smtClean="0">
                <a:solidFill>
                  <a:srgbClr val="46659A"/>
                </a:solidFill>
                <a:latin typeface="Franklin Gothic Demi" panose="020B0703020102020204" pitchFamily="34" charset="0"/>
              </a:rPr>
              <a:t>L’éclairage public en quelques chiffres : échelle nationale</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99630"/>
            <a:ext cx="7000810" cy="27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Quelques chiffres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80517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043608" y="928340"/>
            <a:ext cx="7971686" cy="923330"/>
          </a:xfrm>
          <a:prstGeom prst="rect">
            <a:avLst/>
          </a:prstGeom>
          <a:noFill/>
        </p:spPr>
        <p:txBody>
          <a:bodyPr wrap="square" rtlCol="0">
            <a:spAutoFit/>
          </a:bodyPr>
          <a:lstStyle/>
          <a:p>
            <a:pPr algn="r"/>
            <a:r>
              <a:rPr lang="fr-FR" b="1" dirty="0" smtClean="0">
                <a:solidFill>
                  <a:srgbClr val="46659A"/>
                </a:solidFill>
                <a:latin typeface="Franklin Gothic Demi" panose="020B0703020102020204" pitchFamily="34" charset="0"/>
              </a:rPr>
              <a:t>L’éclairage public en quelques chiffres : maille nationale</a:t>
            </a:r>
          </a:p>
          <a:p>
            <a:endParaRPr lang="fr-FR" b="1" dirty="0">
              <a:solidFill>
                <a:srgbClr val="46659A"/>
              </a:solidFill>
              <a:latin typeface="Franklin Gothic Demi" panose="020B0703020102020204" pitchFamily="34" charset="0"/>
            </a:endParaRPr>
          </a:p>
          <a:p>
            <a:endParaRPr lang="fr-FR" b="1" dirty="0" smtClean="0">
              <a:solidFill>
                <a:srgbClr val="46659A"/>
              </a:solidFill>
              <a:latin typeface="Franklin Gothic Demi" panose="020B0703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03330"/>
            <a:ext cx="5845274" cy="325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Quelques chiffres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213666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cxnSp>
        <p:nvCxnSpPr>
          <p:cNvPr id="9" name="Connecteur droit 8"/>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7504" y="987574"/>
            <a:ext cx="8907789" cy="3077766"/>
          </a:xfrm>
          <a:prstGeom prst="rect">
            <a:avLst/>
          </a:prstGeom>
          <a:noFill/>
        </p:spPr>
        <p:txBody>
          <a:bodyPr wrap="square" rtlCol="0">
            <a:spAutoFit/>
          </a:bodyPr>
          <a:lstStyle/>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endParaRPr lang="fr-FR" b="1" dirty="0" smtClean="0">
              <a:solidFill>
                <a:srgbClr val="46659A"/>
              </a:solidFill>
              <a:latin typeface="Franklin Gothic Book" panose="020B0503020102020204" pitchFamily="34" charset="0"/>
            </a:endParaRPr>
          </a:p>
          <a:p>
            <a:pPr algn="ctr"/>
            <a:endParaRPr lang="fr-FR" b="1" dirty="0">
              <a:solidFill>
                <a:srgbClr val="46659A"/>
              </a:solidFill>
              <a:latin typeface="Franklin Gothic Book" panose="020B0503020102020204" pitchFamily="34" charset="0"/>
            </a:endParaRPr>
          </a:p>
          <a:p>
            <a:pPr algn="ctr"/>
            <a:r>
              <a:rPr lang="fr-FR" sz="3200" b="1" dirty="0" smtClean="0">
                <a:solidFill>
                  <a:srgbClr val="46659A"/>
                </a:solidFill>
                <a:latin typeface="Franklin Gothic Book" panose="020B0503020102020204" pitchFamily="34" charset="0"/>
              </a:rPr>
              <a:t>La notion d’éclairer juste évolue au fil du temps</a:t>
            </a:r>
          </a:p>
          <a:p>
            <a:endParaRPr lang="fr-FR" b="1" dirty="0" smtClean="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endParaRPr lang="fr-FR" b="1" dirty="0" smtClean="0">
              <a:solidFill>
                <a:srgbClr val="46659A"/>
              </a:solidFill>
              <a:latin typeface="Franklin Gothic Book" panose="020B0503020102020204" pitchFamily="34" charset="0"/>
            </a:endParaRPr>
          </a:p>
          <a:p>
            <a:pPr marL="1200150" lvl="2" indent="-285750">
              <a:buFont typeface="Arial" panose="020B0604020202020204" pitchFamily="34" charset="0"/>
              <a:buChar char="•"/>
            </a:pPr>
            <a:endParaRPr lang="fr-FR" b="1" dirty="0" smtClean="0">
              <a:solidFill>
                <a:srgbClr val="46659A"/>
              </a:solidFill>
              <a:latin typeface="Franklin Gothic Book" panose="020B0503020102020204" pitchFamily="34" charset="0"/>
            </a:endParaRPr>
          </a:p>
        </p:txBody>
      </p:sp>
    </p:spTree>
    <p:extLst>
      <p:ext uri="{BB962C8B-B14F-4D97-AF65-F5344CB8AC3E}">
        <p14:creationId xmlns:p14="http://schemas.microsoft.com/office/powerpoint/2010/main" val="118864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395536" y="1059582"/>
            <a:ext cx="5616624" cy="3139321"/>
          </a:xfrm>
          <a:prstGeom prst="rect">
            <a:avLst/>
          </a:prstGeom>
          <a:noFill/>
        </p:spPr>
        <p:txBody>
          <a:bodyPr wrap="square" rtlCol="0">
            <a:spAutoFit/>
          </a:bodyPr>
          <a:lstStyle/>
          <a:p>
            <a:pPr marL="803275" algn="ctr">
              <a:tabLst>
                <a:tab pos="803275" algn="l"/>
              </a:tabLst>
            </a:pPr>
            <a:r>
              <a:rPr lang="fr-FR" b="1" dirty="0" smtClean="0">
                <a:solidFill>
                  <a:srgbClr val="46659A"/>
                </a:solidFill>
                <a:latin typeface="Franklin Gothic Demi" panose="020B0703020102020204" pitchFamily="34" charset="0"/>
              </a:rPr>
              <a:t>Eclairer juste c’est :</a:t>
            </a:r>
          </a:p>
          <a:p>
            <a:endParaRPr lang="fr-FR" b="1" dirty="0">
              <a:solidFill>
                <a:srgbClr val="46659A"/>
              </a:solidFill>
              <a:latin typeface="Franklin Gothic Book" panose="020B0503020102020204" pitchFamily="34" charset="0"/>
            </a:endParaRPr>
          </a:p>
          <a:p>
            <a:pPr marL="285750" indent="-285750">
              <a:buFont typeface="Arial" panose="020B0604020202020204" pitchFamily="34" charset="0"/>
              <a:buChar char="•"/>
            </a:pPr>
            <a:r>
              <a:rPr lang="fr-FR" b="1" dirty="0" smtClean="0">
                <a:solidFill>
                  <a:srgbClr val="46659A"/>
                </a:solidFill>
                <a:latin typeface="Franklin Gothic Book" panose="020B0503020102020204" pitchFamily="34" charset="0"/>
              </a:rPr>
              <a:t>De 1248 à 1910 </a:t>
            </a:r>
          </a:p>
          <a:p>
            <a:pPr marL="285750" indent="-285750">
              <a:buFont typeface="Wingdings" panose="05000000000000000000" pitchFamily="2" charset="2"/>
              <a:buChar char="§"/>
            </a:pPr>
            <a:endParaRPr lang="fr-FR" b="1" dirty="0" smtClean="0">
              <a:solidFill>
                <a:srgbClr val="46659A"/>
              </a:solidFill>
              <a:latin typeface="Franklin Gothic Book" panose="020B0503020102020204" pitchFamily="34" charset="0"/>
            </a:endParaRPr>
          </a:p>
          <a:p>
            <a:pPr lvl="2"/>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Lutter contre l’insécurité</a:t>
            </a:r>
          </a:p>
          <a:p>
            <a:pPr marL="285750" indent="-285750">
              <a:buFont typeface="Wingdings" panose="05000000000000000000" pitchFamily="2" charset="2"/>
              <a:buChar char="§"/>
            </a:pPr>
            <a:endParaRPr lang="fr-FR" b="1" dirty="0">
              <a:solidFill>
                <a:srgbClr val="46659A"/>
              </a:solidFill>
              <a:latin typeface="Franklin Gothic Book" panose="020B0503020102020204" pitchFamily="34" charset="0"/>
            </a:endParaRPr>
          </a:p>
          <a:p>
            <a:pPr marL="285750" indent="-285750">
              <a:buFont typeface="Arial" panose="020B0604020202020204" pitchFamily="34" charset="0"/>
              <a:buChar char="•"/>
            </a:pPr>
            <a:r>
              <a:rPr lang="fr-FR" b="1" dirty="0" smtClean="0">
                <a:solidFill>
                  <a:srgbClr val="46659A"/>
                </a:solidFill>
                <a:latin typeface="Franklin Gothic Book" panose="020B0503020102020204" pitchFamily="34" charset="0"/>
              </a:rPr>
              <a:t>De 1910 à 1970</a:t>
            </a:r>
          </a:p>
          <a:p>
            <a:pPr marL="285750" indent="-285750">
              <a:buFont typeface="Wingdings" panose="05000000000000000000" pitchFamily="2" charset="2"/>
              <a:buChar char="§"/>
            </a:pPr>
            <a:endParaRPr lang="fr-FR" b="1" dirty="0" smtClean="0">
              <a:solidFill>
                <a:srgbClr val="46659A"/>
              </a:solidFill>
              <a:latin typeface="Franklin Gothic Book" panose="020B0503020102020204" pitchFamily="34" charset="0"/>
            </a:endParaRPr>
          </a:p>
          <a:p>
            <a:pPr lvl="2"/>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Lutter contre </a:t>
            </a:r>
            <a:r>
              <a:rPr lang="fr-FR" b="1" dirty="0">
                <a:solidFill>
                  <a:srgbClr val="46659A"/>
                </a:solidFill>
                <a:latin typeface="Franklin Gothic Book" panose="020B0503020102020204" pitchFamily="34" charset="0"/>
              </a:rPr>
              <a:t>l’insécurité</a:t>
            </a:r>
          </a:p>
          <a:p>
            <a:pPr lvl="2"/>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Participer au développement économique</a:t>
            </a:r>
          </a:p>
          <a:p>
            <a:endParaRPr lang="fr-FR" b="1" dirty="0" smtClean="0">
              <a:solidFill>
                <a:srgbClr val="46659A"/>
              </a:solidFill>
              <a:latin typeface="Franklin Gothic Book" panose="020B05030201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843558"/>
            <a:ext cx="2569230" cy="171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Les marchés nocturnes 2021 les plus sympas - Normandie Touris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352" y="2715766"/>
            <a:ext cx="2532061" cy="169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2"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Eclairer juste au fil du temps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601766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1835696" y="-88590"/>
            <a:ext cx="7179597"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FR" sz="600" dirty="0">
              <a:solidFill>
                <a:srgbClr val="29344B"/>
              </a:solidFill>
              <a:latin typeface="Franklin Gothic Medium" panose="020B0603020102020204" pitchFamily="34" charset="0"/>
            </a:endParaRPr>
          </a:p>
        </p:txBody>
      </p:sp>
      <p:sp>
        <p:nvSpPr>
          <p:cNvPr id="10" name="ZoneTexte 9"/>
          <p:cNvSpPr txBox="1"/>
          <p:nvPr/>
        </p:nvSpPr>
        <p:spPr>
          <a:xfrm>
            <a:off x="179511" y="1059582"/>
            <a:ext cx="5760263" cy="2723823"/>
          </a:xfrm>
          <a:prstGeom prst="rect">
            <a:avLst/>
          </a:prstGeom>
          <a:noFill/>
        </p:spPr>
        <p:txBody>
          <a:bodyPr wrap="square" rtlCol="0">
            <a:spAutoFit/>
          </a:bodyPr>
          <a:lstStyle/>
          <a:p>
            <a:pPr marL="803275" lvl="0" algn="ctr">
              <a:tabLst>
                <a:tab pos="803275" algn="l"/>
              </a:tabLst>
            </a:pPr>
            <a:r>
              <a:rPr lang="fr-FR" b="1" dirty="0">
                <a:solidFill>
                  <a:srgbClr val="46659A"/>
                </a:solidFill>
                <a:latin typeface="Franklin Gothic Demi" panose="020B0703020102020204" pitchFamily="34" charset="0"/>
              </a:rPr>
              <a:t>Eclairer juste c’est :</a:t>
            </a:r>
          </a:p>
          <a:p>
            <a:endParaRPr lang="fr-FR" b="1" dirty="0" smtClean="0">
              <a:solidFill>
                <a:srgbClr val="46659A"/>
              </a:solidFill>
              <a:latin typeface="Franklin Gothic Book" panose="020B0503020102020204" pitchFamily="34" charset="0"/>
            </a:endParaRPr>
          </a:p>
          <a:p>
            <a:endParaRPr lang="fr-FR" b="1" dirty="0">
              <a:solidFill>
                <a:srgbClr val="46659A"/>
              </a:solidFill>
              <a:latin typeface="Franklin Gothic Book" panose="020B0503020102020204" pitchFamily="34" charset="0"/>
            </a:endParaRPr>
          </a:p>
          <a:p>
            <a:pPr marL="285750" lvl="0" indent="-285750">
              <a:buFont typeface="Arial" panose="020B0604020202020204" pitchFamily="34" charset="0"/>
              <a:buChar char="•"/>
            </a:pPr>
            <a:r>
              <a:rPr lang="fr-FR" b="1" dirty="0" smtClean="0">
                <a:solidFill>
                  <a:srgbClr val="46659A"/>
                </a:solidFill>
                <a:latin typeface="Franklin Gothic Book" panose="020B0503020102020204" pitchFamily="34" charset="0"/>
              </a:rPr>
              <a:t>De 1970 </a:t>
            </a:r>
            <a:r>
              <a:rPr lang="fr-FR" b="1" dirty="0">
                <a:solidFill>
                  <a:srgbClr val="46659A"/>
                </a:solidFill>
                <a:latin typeface="Franklin Gothic Book" panose="020B0503020102020204" pitchFamily="34" charset="0"/>
              </a:rPr>
              <a:t>à </a:t>
            </a:r>
            <a:r>
              <a:rPr lang="fr-FR" b="1" dirty="0" smtClean="0">
                <a:solidFill>
                  <a:srgbClr val="46659A"/>
                </a:solidFill>
                <a:latin typeface="Franklin Gothic Book" panose="020B0503020102020204" pitchFamily="34" charset="0"/>
              </a:rPr>
              <a:t>2010</a:t>
            </a:r>
          </a:p>
          <a:p>
            <a:pPr lvl="2"/>
            <a:endParaRPr lang="fr-FR" b="1" dirty="0">
              <a:solidFill>
                <a:srgbClr val="46659A"/>
              </a:solidFill>
              <a:latin typeface="Franklin Gothic Book" panose="020B0503020102020204" pitchFamily="34" charset="0"/>
            </a:endParaRPr>
          </a:p>
          <a:p>
            <a:pPr marL="541338" lvl="2">
              <a:lnSpc>
                <a:spcPct val="150000"/>
              </a:lnSpc>
            </a:pPr>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Participer </a:t>
            </a:r>
            <a:r>
              <a:rPr lang="fr-FR" b="1" dirty="0">
                <a:solidFill>
                  <a:srgbClr val="46659A"/>
                </a:solidFill>
                <a:latin typeface="Franklin Gothic Book" panose="020B0503020102020204" pitchFamily="34" charset="0"/>
              </a:rPr>
              <a:t>au développement culturel et </a:t>
            </a:r>
            <a:r>
              <a:rPr lang="fr-FR" b="1" dirty="0" smtClean="0">
                <a:solidFill>
                  <a:srgbClr val="46659A"/>
                </a:solidFill>
                <a:latin typeface="Franklin Gothic Book" panose="020B0503020102020204" pitchFamily="34" charset="0"/>
              </a:rPr>
              <a:t>sportif</a:t>
            </a:r>
          </a:p>
          <a:p>
            <a:pPr marL="541338" lvl="2">
              <a:lnSpc>
                <a:spcPct val="150000"/>
              </a:lnSpc>
            </a:pPr>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Respecter les règlementations technique</a:t>
            </a:r>
          </a:p>
          <a:p>
            <a:pPr marL="541338" lvl="2">
              <a:lnSpc>
                <a:spcPct val="150000"/>
              </a:lnSpc>
            </a:pPr>
            <a:r>
              <a:rPr lang="fr-FR" b="1" dirty="0" smtClean="0">
                <a:solidFill>
                  <a:srgbClr val="46659A"/>
                </a:solidFill>
                <a:latin typeface="Franklin Gothic Book" panose="020B0503020102020204" pitchFamily="34" charset="0"/>
                <a:sym typeface="Wingdings" panose="05000000000000000000" pitchFamily="2" charset="2"/>
              </a:rPr>
              <a:t> </a:t>
            </a:r>
            <a:r>
              <a:rPr lang="fr-FR" b="1" dirty="0" smtClean="0">
                <a:solidFill>
                  <a:srgbClr val="46659A"/>
                </a:solidFill>
                <a:latin typeface="Franklin Gothic Book" panose="020B0503020102020204" pitchFamily="34" charset="0"/>
              </a:rPr>
              <a:t>Être sobre énergétiquement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7727" y="910261"/>
            <a:ext cx="2675112" cy="178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La lumière met en valeur le patrimoine de Chart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775" y="2764269"/>
            <a:ext cx="2664673" cy="17764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p:nvPr/>
        </p:nvCxnSpPr>
        <p:spPr>
          <a:xfrm>
            <a:off x="1043608" y="771550"/>
            <a:ext cx="8100392" cy="0"/>
          </a:xfrm>
          <a:prstGeom prst="line">
            <a:avLst/>
          </a:prstGeom>
          <a:ln w="19050">
            <a:solidFill>
              <a:srgbClr val="DDDD4D"/>
            </a:solidFill>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1988097" y="63810"/>
            <a:ext cx="6544344" cy="716124"/>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b="1" dirty="0" smtClean="0">
                <a:solidFill>
                  <a:srgbClr val="29344B"/>
                </a:solidFill>
                <a:latin typeface="Franklin Gothic Medium" panose="020B0603020102020204" pitchFamily="34" charset="0"/>
              </a:rPr>
              <a:t>Eclairer juste au fil du temps</a:t>
            </a:r>
            <a:endParaRPr lang="fr-FR" sz="600" dirty="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635623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733</Words>
  <Application>Microsoft Office PowerPoint</Application>
  <PresentationFormat>Affichage à l'écran (16:9)</PresentationFormat>
  <Paragraphs>202</Paragraphs>
  <Slides>25</Slides>
  <Notes>4</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Sandrine</dc:creator>
  <cp:lastModifiedBy>KOPEC Wilfried</cp:lastModifiedBy>
  <cp:revision>119</cp:revision>
  <cp:lastPrinted>2020-11-16T16:39:21Z</cp:lastPrinted>
  <dcterms:created xsi:type="dcterms:W3CDTF">2018-01-23T14:49:41Z</dcterms:created>
  <dcterms:modified xsi:type="dcterms:W3CDTF">2021-11-16T16:37:24Z</dcterms:modified>
</cp:coreProperties>
</file>