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_rels/notesSlide4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56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59.png" ContentType="image/png"/>
  <Override PartName="/ppt/media/image3.png" ContentType="image/png"/>
  <Override PartName="/ppt/media/image28.png" ContentType="image/png"/>
  <Override PartName="/ppt/media/image1.jpeg" ContentType="image/jpeg"/>
  <Override PartName="/ppt/media/image58.png" ContentType="image/png"/>
  <Override PartName="/ppt/media/image2.png" ContentType="image/png"/>
  <Override PartName="/ppt/media/image21.png" ContentType="image/png"/>
  <Override PartName="/ppt/media/image6.jpeg" ContentType="image/jpeg"/>
  <Override PartName="/ppt/media/image4.png" ContentType="image/png"/>
  <Override PartName="/ppt/media/image71.png" ContentType="image/png"/>
  <Override PartName="/ppt/media/image5.png" ContentType="image/png"/>
  <Override PartName="/ppt/media/image7.png" ContentType="image/png"/>
  <Override PartName="/ppt/media/image8.jpeg" ContentType="image/jpeg"/>
  <Override PartName="/ppt/media/image9.png" ContentType="image/png"/>
  <Override PartName="/ppt/media/image10.png" ContentType="image/png"/>
  <Override PartName="/ppt/media/image66.png" ContentType="image/png"/>
  <Override PartName="/ppt/media/image11.jpeg" ContentType="image/jpeg"/>
  <Override PartName="/ppt/media/image18.jpeg" ContentType="image/jpeg"/>
  <Override PartName="/ppt/media/image12.png" ContentType="image/png"/>
  <Override PartName="/ppt/media/image13.jpeg" ContentType="image/jpeg"/>
  <Override PartName="/ppt/media/image29.png" ContentType="image/png"/>
  <Override PartName="/ppt/media/image14.jpeg" ContentType="image/jpeg"/>
  <Override PartName="/ppt/media/image15.png" ContentType="image/png"/>
  <Override PartName="/ppt/media/image37.gif" ContentType="image/gif"/>
  <Override PartName="/ppt/media/image16.png" ContentType="image/png"/>
  <Override PartName="/ppt/media/image24.jpeg" ContentType="image/jpeg"/>
  <Override PartName="/ppt/media/image17.png" ContentType="image/png"/>
  <Override PartName="/ppt/media/image22.png" ContentType="image/png"/>
  <Override PartName="/ppt/media/image19.jpeg" ContentType="image/jpeg"/>
  <Override PartName="/ppt/media/image20.jpeg" ContentType="image/jpeg"/>
  <Override PartName="/ppt/media/image47.jpeg" ContentType="image/jpeg"/>
  <Override PartName="/ppt/media/image23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41.jpeg" ContentType="image/jpeg"/>
  <Override PartName="/ppt/media/image30.png" ContentType="image/png"/>
  <Override PartName="/ppt/media/image31.png" ContentType="image/png"/>
  <Override PartName="/ppt/media/image32.png" ContentType="image/png"/>
  <Override PartName="/ppt/media/image62.png" ContentType="image/png"/>
  <Override PartName="/ppt/media/image33.jpeg" ContentType="image/jpeg"/>
  <Override PartName="/ppt/media/image34.png" ContentType="image/png"/>
  <Override PartName="/ppt/media/image35.png" ContentType="image/png"/>
  <Override PartName="/ppt/media/image36.png" ContentType="image/png"/>
  <Override PartName="/ppt/media/image38.jpeg" ContentType="image/jpeg"/>
  <Override PartName="/ppt/media/image45.png" ContentType="image/png"/>
  <Override PartName="/ppt/media/image39.png" ContentType="image/png"/>
  <Override PartName="/ppt/media/image42.jpeg" ContentType="image/jpeg"/>
  <Override PartName="/ppt/media/image40.png" ContentType="image/png"/>
  <Override PartName="/ppt/media/image50.png" ContentType="image/png"/>
  <Override PartName="/ppt/media/image43.jpeg" ContentType="image/jpeg"/>
  <Override PartName="/ppt/media/image60.png" ContentType="image/png"/>
  <Override PartName="/ppt/media/image44.jpeg" ContentType="image/jpeg"/>
  <Override PartName="/ppt/media/image46.jpeg" ContentType="image/jpeg"/>
  <Override PartName="/ppt/media/image48.jpeg" ContentType="image/jpeg"/>
  <Override PartName="/ppt/media/image49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57.png" ContentType="image/png"/>
  <Override PartName="/ppt/media/image61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7.jpeg" ContentType="image/jpeg"/>
  <Override PartName="/ppt/media/image68.png" ContentType="image/png"/>
  <Override PartName="/ppt/media/image69.png" ContentType="image/png"/>
  <Override PartName="/ppt/media/image70.jpeg" ContentType="image/jpeg"/>
  <Override PartName="/ppt/media/image72.jpeg" ContentType="image/jpeg"/>
  <Override PartName="/ppt/media/image73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</p:sldIdLst>
  <p:sldSz cx="9144000" cy="6858000"/>
  <p:notesSz cx="6794500" cy="9931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/>
          <a:lstStyle/>
          <a:p>
            <a:pPr>
              <a:defRPr b="1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Franklin Gothic Book"/>
              </a:defRPr>
            </a:pPr>
            <a:r>
              <a:rPr b="1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Consommation électrique en France</a:t>
            </a:r>
          </a:p>
        </c:rich>
      </c:tx>
      <c:overlay val="0"/>
    </c:title>
    <c:autoTitleDeleted val="0"/>
    <c:plotArea>
      <c:lineChart>
        <c:grouping val="stacked"/>
        <c:ser>
          <c:idx val="0"/>
          <c:order val="0"/>
          <c:tx>
            <c:strRef>
              <c:f>label 0</c:f>
              <c:strCache>
                <c:ptCount val="1"/>
                <c:pt idx="0">
                  <c:v>TWh</c:v>
                </c:pt>
              </c:strCache>
            </c:strRef>
          </c:tx>
          <c:spPr>
            <a:solidFill>
              <a:srgbClr val="00b0f0"/>
            </a:solidFill>
            <a:ln w="76320">
              <a:solidFill>
                <a:srgbClr val="00b0f0"/>
              </a:solidFill>
              <a:round/>
            </a:ln>
          </c:spPr>
          <c:marker>
            <c:symbol val="none"/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</c:dLbl>
            <c:dLblPos val="r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7"/>
                <c:pt idx="0">
                  <c:v>1973</c:v>
                </c:pt>
                <c:pt idx="1">
                  <c:v>1990</c:v>
                </c:pt>
                <c:pt idx="2">
                  <c:v>2000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171</c:v>
                </c:pt>
                <c:pt idx="1">
                  <c:v>349</c:v>
                </c:pt>
                <c:pt idx="2">
                  <c:v>441</c:v>
                </c:pt>
                <c:pt idx="3">
                  <c:v>486</c:v>
                </c:pt>
                <c:pt idx="4">
                  <c:v>490</c:v>
                </c:pt>
                <c:pt idx="5">
                  <c:v>489</c:v>
                </c:pt>
                <c:pt idx="6">
                  <c:v>478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8124681"/>
        <c:axId val="4733525"/>
      </c:lineChart>
      <c:catAx>
        <c:axId val="8124681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4733525"/>
        <c:crosses val="autoZero"/>
        <c:auto val="1"/>
        <c:lblAlgn val="ctr"/>
        <c:lblOffset val="100"/>
      </c:catAx>
      <c:valAx>
        <c:axId val="4733525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p>
            <a:pPr>
              <a:defRPr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defRPr>
            </a:pPr>
          </a:p>
        </c:txPr>
        <c:crossAx val="8124681"/>
        <c:crosses val="autoZero"/>
      </c:valAx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DAEB080-6159-420B-8283-E2B34579713F}" type="slidenum"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 Enquête ADEME Energie et Patrimoine communal (données 2017)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025839A-A4A7-4FFA-BB1F-C0944F15C305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 Enquête ADEME Energie et Patrimoine communal (données 2017)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A6C5E8E-BE9A-485A-85EE-2F6E71DD82D1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5% du budget de fonctionnement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20% d’eau perdus dans les réseaux (UFC Que choisir – mars 2014)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442563B-1AC5-47E5-8B08-C0E6800F891B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5AF7563-8B36-4F92-8BA1-81530AC85CA8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0BAD827-62F4-48ED-A2AC-C2E6B0D0BA3F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1131655-436E-494F-91EE-382776866233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3354 intoxications dus au monoxyde de carbone ont été enregistrés lors de la campagne de chauffe 2016-17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avec 2295 personnes prises en charge par les hopitaux.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 gaz toxique inodore est responsable d'une centaine de décès par an et représente la première cause de décès par intoxication en France. 80 % des intoxications ont lieu dans l'habitat. 50 % des intoxications sont causées par la chaudière.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Dégivrage : 0,5 cm de givre = + 30 % de consommation d’électricité),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105EF47-7011-4971-B35A-3B78973D3A29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FB386F1-0CD2-4E22-8BED-8F674CD4FAB2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326A374-9054-400F-AF2D-4A3C8830E3B5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80FE80D-FFD8-46AF-AAF5-78E08E7EDE46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A6C9199-47C6-4009-9242-CB0154B4E99C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100DF3F-26E7-4B55-9CED-7DBDBD3F35B7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23A6A34-1315-444C-8A48-84A1FC95B93E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51FDE4F-4603-4481-B043-FD73045C77BD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3E2AB23-8F84-438F-8E25-BD9441A0F7E5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9E46FB5-6B2F-4F62-A359-0E7EF15B4B68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6E46789-CB15-4409-9E7E-53B0B699B028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C4DB0BF-F810-48EC-9AB6-25EC4E4A9BEC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22AD566-7CF9-4564-A9C1-C26BC467CF99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1D546B4-4874-4F28-A57C-9AFF716E8301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136802A-EFCD-49BB-8A28-E640467BA7D5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0B40492-8B99-443C-BBFA-4D7CFA9085C0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155D273-E465-4DC2-9F2A-D00D2FD6A608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B40B3E1-1B1D-4EAD-B629-05D5028C267B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282684C-A65A-4245-ACEF-6A8539FFB5A6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4661312-300B-419C-AFCB-6FF90E346C3F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5021DBC-B765-48E1-AC8C-5D6E0976C92D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AC4AA59-3E4F-47B1-B1A3-CD0169ABAEFB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A0A5927-57A9-40D1-9170-095FB4DCEFCB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6D3D219-87BB-4013-9A0A-F87489F7D4B5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8FD0B12-81DF-496D-AEBD-A299B2497DCA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1AD4D62-85ED-414B-B0EC-576AAFFB3D2A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Exemple de 2 personnes dans un 60 m² de 2005 :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1) transport : 12 775 kWh (si 12 km en moyenne),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2) Ch + ECS : 7 000 kWh (RT 2005),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3) Elec spécifique : 2336 kWh,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4) Eclairage : 219 kWh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Soit 22 330 kWh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1000 W pendant 1 heure ! 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humain pédalant 20 min produit 0,01 kWh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terrassier pelletant 12 fois par minute pendant huit heures, chaque pelletée ayant une masse de 3 kg et montant de 1 mètre ne produit que 0,05 kWh.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https://www.lemonde.fr/sciences/article/2018/01/29/peut-on-ressentir-ce-qu-est-1-kwh_5248600_1650684.html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C8AE5B4-4B4B-4B87-986D-86513F4978B2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9DEE485-A508-405E-89CA-CC5406781624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9A95E93-DEC5-4C74-9989-1D0078728ED5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12,2 millions de personnes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 millions de passoires thermiques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4EF2508-7D31-4ED6-ABA5-56B5DB553CB2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C471B61-1882-47D3-B5FD-6C2918C68B76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1DA193B-A8B5-4CD6-9055-B1C77147CE0B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ADC59BA-EE2E-4B03-BC29-CAA846D31042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64CDAF7-A181-4832-AD15-5087BD233C76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53EDCCF-3112-4663-A474-BE62A339BD35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répondre à cette exigence, le SDEC ÉNERGIE a mis en place dès 2015 deux groupements d’achat d’énergie, l’un pour l’électricité, l’autre pour le gaz.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4429F29-B92B-4542-AF84-323F07BEDD0A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F7E85BD-E324-48E4-B42D-2CB897803BB0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moyenne, 28 pts lumineux par foyer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Multiplication des écrans, smartphones et tablettes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CDEABA0-D3C2-4133-B94F-08AF6F8A8AA8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EA474B0-8BC9-456D-98AB-BBE78616EC04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AB3B404-4523-4F7A-9D63-49469A6A30D1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E98D538-550D-459D-9343-FF446A737CA8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58D47A3-9EC6-4899-A897-D957F8033EAB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5D64B64-6952-4637-A84B-2E30984A419E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41917AC-D242-4042-8D4B-0EC4A4481265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F34F372-36E2-4A3B-AB82-C582A907774B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204296D-AC20-4088-82B7-50413F616B9D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Chaque 12 ans, + 1 milliards d’humains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2BDB746-69C9-433E-B577-95A3E083F1BC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4,8 % pour le logement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3,6 % pour le transport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1BDF95C-49CA-44D1-99C7-4BA92791A0B5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body"/>
          </p:nvPr>
        </p:nvSpPr>
        <p:spPr>
          <a:xfrm>
            <a:off x="679320" y="4717440"/>
            <a:ext cx="5435280" cy="4468680"/>
          </a:xfrm>
          <a:prstGeom prst="rect">
            <a:avLst/>
          </a:prstGeom>
        </p:spPr>
        <p:txBody>
          <a:bodyPr/>
          <a:p>
            <a:pPr marL="216000" indent="-216000"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5% du budget de fonctionnement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20% d’eau perdus dans les réseaux (UFC Que choisir – mars 2014)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TextShape 2"/>
          <p:cNvSpPr txBox="1"/>
          <p:nvPr/>
        </p:nvSpPr>
        <p:spPr>
          <a:xfrm>
            <a:off x="3848760" y="9433080"/>
            <a:ext cx="294408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3E4F0A6-6F1D-4A11-B06F-863C04F9CABE}" type="slidenum"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12560" y="6309360"/>
            <a:ext cx="76323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lang="fr-FR" sz="12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Optimisations des consommations d’énergies et Achat mutualisé </a:t>
            </a:r>
            <a:r>
              <a:rPr lang="fr-FR" sz="8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l</a:t>
            </a:r>
            <a:r>
              <a:rPr lang="fr-FR" sz="12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  Journée du 30 janvier 2020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CustomShape 2"/>
          <p:cNvSpPr/>
          <p:nvPr/>
        </p:nvSpPr>
        <p:spPr>
          <a:xfrm>
            <a:off x="7704720" y="6355440"/>
            <a:ext cx="1331280" cy="2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Page </a:t>
            </a:r>
            <a:fld id="{2148CE2A-507C-49AB-BEE7-5369BB126091}" type="slidenum">
              <a:rPr lang="fr-F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&lt;numéro&gt;</a:t>
            </a:fld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Modifiez le style du titre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7704720" y="6355440"/>
            <a:ext cx="1331280" cy="2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Page </a:t>
            </a:r>
            <a:fld id="{EFDED377-F8F2-44C5-9AF0-A5391EE3CED9}" type="slidenum">
              <a:rPr lang="fr-FR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&lt;numéro&gt;</a:t>
            </a:fld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7.gif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image" Target="../media/image48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image" Target="../media/image68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72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73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827640" y="764640"/>
            <a:ext cx="7776360" cy="505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3400" spc="-1" strike="noStrike" cap="small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Optimisations des consommations d’énergies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400" spc="-1" strike="noStrike" cap="small">
                <a:solidFill>
                  <a:srgbClr val="93cddd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 </a:t>
            </a:r>
            <a:r>
              <a:rPr b="1" lang="fr-FR" sz="3400" spc="-1" strike="noStrike" cap="small">
                <a:solidFill>
                  <a:srgbClr val="93cddd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- CEE : un outil de financement de la transition Energétique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400" spc="-1" strike="noStrike" cap="small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 </a:t>
            </a:r>
            <a:r>
              <a:rPr b="1" lang="fr-FR" sz="3400" spc="-1" strike="noStrike" cap="small">
                <a:solidFill>
                  <a:srgbClr val="95b3d7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- Achat mutualise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400" spc="-1" strike="noStrike" cap="small">
                <a:solidFill>
                  <a:srgbClr val="95b3d7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d’electricite ou de gaz naturel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400" spc="-1" strike="noStrike" cap="small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Intervention du 30 janvier 2020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400" spc="-1" strike="noStrike" cap="small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(9h15 – 11h15)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Contexte des collectivités publiques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Picture 2" descr=""/>
          <p:cNvPicPr/>
          <p:nvPr/>
        </p:nvPicPr>
        <p:blipFill>
          <a:blip r:embed="rId1"/>
          <a:stretch/>
        </p:blipFill>
        <p:spPr>
          <a:xfrm>
            <a:off x="1238400" y="1196640"/>
            <a:ext cx="6624360" cy="3788280"/>
          </a:xfrm>
          <a:prstGeom prst="rect">
            <a:avLst/>
          </a:prstGeom>
          <a:ln>
            <a:noFill/>
          </a:ln>
        </p:spPr>
      </p:pic>
      <p:sp>
        <p:nvSpPr>
          <p:cNvPr id="73" name="CustomShape 2"/>
          <p:cNvSpPr/>
          <p:nvPr/>
        </p:nvSpPr>
        <p:spPr>
          <a:xfrm>
            <a:off x="395640" y="5157360"/>
            <a:ext cx="849672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Effet combiné d’une amélioration de l’efficacité énergétique (isolation des bâtiments + actions sur l’éclairage public) et de la prise de compétence de certains syndicats se substituant aux communes.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Contexte des collectivités publiques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395640" y="5157360"/>
            <a:ext cx="849672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Plus de 80 % des consommations sont directement liées aux bâtiments !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Picture 2" descr=""/>
          <p:cNvPicPr/>
          <p:nvPr/>
        </p:nvPicPr>
        <p:blipFill>
          <a:blip r:embed="rId1"/>
          <a:stretch/>
        </p:blipFill>
        <p:spPr>
          <a:xfrm>
            <a:off x="1475640" y="980640"/>
            <a:ext cx="6336360" cy="4021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Contexte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539640" y="1268640"/>
            <a:ext cx="8064360" cy="115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ne peut agir que sur ce que l’on mesure !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=&gt; Audit énergétique des bâtiments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=&gt; Analyse des factures d’énergies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=&gt; Rédaction d’un plan d’actions pluriannuel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Image 11" descr=""/>
          <p:cNvPicPr/>
          <p:nvPr/>
        </p:nvPicPr>
        <p:blipFill>
          <a:blip r:embed="rId1"/>
          <a:stretch/>
        </p:blipFill>
        <p:spPr>
          <a:xfrm>
            <a:off x="344520" y="3645000"/>
            <a:ext cx="2261520" cy="134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" name="Picture 2" descr=""/>
          <p:cNvPicPr/>
          <p:nvPr/>
        </p:nvPicPr>
        <p:blipFill>
          <a:blip r:embed="rId2"/>
          <a:stretch/>
        </p:blipFill>
        <p:spPr>
          <a:xfrm>
            <a:off x="3492000" y="3429000"/>
            <a:ext cx="4770720" cy="2658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Rôle du syndicat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46040" y="1543320"/>
            <a:ext cx="83019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988"/>
              </a:lnSpc>
            </a:pPr>
            <a:r>
              <a:rPr b="1"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SDEC ENERGIE accompagne les collectivités pour des projets d’économie d’énergies sur les bâtiments publics.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particulier s’adresse lui aux Espaces Info Energie (Biomasse Normandie pour le 14).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L’énergie représente plus de </a:t>
            </a: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20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5 % </a:t>
            </a: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coûts de </a:t>
            </a: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fonctionnement d’une collectivité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r>
              <a:rPr b="1" lang="fr-FR" sz="2000" spc="-1" strike="noStrike">
                <a:solidFill>
                  <a:srgbClr val="3c8c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Image 4" descr=""/>
          <p:cNvPicPr/>
          <p:nvPr/>
        </p:nvPicPr>
        <p:blipFill>
          <a:blip r:embed="rId1"/>
          <a:stretch/>
        </p:blipFill>
        <p:spPr>
          <a:xfrm>
            <a:off x="251640" y="4149000"/>
            <a:ext cx="1898280" cy="1901520"/>
          </a:xfrm>
          <a:prstGeom prst="rect">
            <a:avLst/>
          </a:prstGeom>
          <a:ln>
            <a:noFill/>
          </a:ln>
        </p:spPr>
      </p:pic>
      <p:pic>
        <p:nvPicPr>
          <p:cNvPr id="84" name="Image 1" descr=""/>
          <p:cNvPicPr/>
          <p:nvPr/>
        </p:nvPicPr>
        <p:blipFill>
          <a:blip r:embed="rId2"/>
          <a:stretch/>
        </p:blipFill>
        <p:spPr>
          <a:xfrm>
            <a:off x="5441040" y="4982400"/>
            <a:ext cx="3598560" cy="141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554480" y="495720"/>
            <a:ext cx="7197480" cy="34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Qu’est-ce qu’un économe de flux ?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1"/>
          <a:srcRect l="0" t="13764" r="0" b="0"/>
          <a:stretch/>
        </p:blipFill>
        <p:spPr>
          <a:xfrm>
            <a:off x="55080" y="1340640"/>
            <a:ext cx="9027720" cy="4279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67640" y="1340640"/>
            <a:ext cx="8280720" cy="107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988"/>
              </a:lnSpc>
            </a:pPr>
            <a:r>
              <a:rPr lang="fr-FR" sz="2000" spc="-1" strike="noStrike" u="sng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Questions récurrentes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ts val="988"/>
              </a:lnSpc>
              <a:buClr>
                <a:srgbClr val="254061"/>
              </a:buClr>
              <a:buFont typeface="Arial"/>
              <a:buChar char="•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Pourquoi les consommations ont évoluées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ts val="988"/>
              </a:lnSpc>
              <a:buClr>
                <a:srgbClr val="254061"/>
              </a:buClr>
              <a:buFont typeface="Arial"/>
              <a:buChar char="•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rigueur climatique a-t-elle eu un impact sur les consommations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ts val="988"/>
              </a:lnSpc>
              <a:buClr>
                <a:srgbClr val="254061"/>
              </a:buClr>
              <a:buFont typeface="Arial"/>
              <a:buChar char="•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L’utilisation du bâtiment a-t-elle changée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ts val="988"/>
              </a:lnSpc>
              <a:buClr>
                <a:srgbClr val="254061"/>
              </a:buClr>
              <a:buFont typeface="Arial"/>
              <a:buChar char="•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préconisations misent en place ont-elles eu un effet positif et quantifiable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ts val="988"/>
              </a:lnSpc>
              <a:buClr>
                <a:srgbClr val="254061"/>
              </a:buClr>
              <a:buFont typeface="Arial"/>
              <a:buChar char="•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prix de l’énergie a-t-il augmenté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Rôle de l’économe de flux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Sensibilisation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179640" y="1412640"/>
            <a:ext cx="8784720" cy="331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L’usager est toujours plus impactant que la technologie en place !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Quelques exemples 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Limiter l’ouverture des ouvrants pendant la saison de chauffe,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Régler la température de consigne à 20 °C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 pas encombrer les radiateurs,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Assurer une maintenance régulière des équipements,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Dégivrer régulièrement les appareils de froid,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Veiller à l’extinction des veilles </a:t>
            </a:r>
            <a:r>
              <a:rPr lang="fr-FR" sz="16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(14 % des consommations d’un logement)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4" descr=""/>
          <p:cNvPicPr/>
          <p:nvPr/>
        </p:nvPicPr>
        <p:blipFill>
          <a:blip r:embed="rId1"/>
          <a:stretch/>
        </p:blipFill>
        <p:spPr>
          <a:xfrm>
            <a:off x="7809120" y="2133000"/>
            <a:ext cx="1293840" cy="1372680"/>
          </a:xfrm>
          <a:prstGeom prst="rect">
            <a:avLst/>
          </a:prstGeom>
          <a:ln>
            <a:noFill/>
          </a:ln>
        </p:spPr>
      </p:pic>
      <p:pic>
        <p:nvPicPr>
          <p:cNvPr id="92" name="Picture 2" descr=""/>
          <p:cNvPicPr/>
          <p:nvPr/>
        </p:nvPicPr>
        <p:blipFill>
          <a:blip r:embed="rId2"/>
          <a:stretch/>
        </p:blipFill>
        <p:spPr>
          <a:xfrm>
            <a:off x="7921800" y="4149000"/>
            <a:ext cx="1068120" cy="156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Sensibilisation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52280" y="1498680"/>
            <a:ext cx="91054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réunions d’informations organisées chaque année :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668160" y="2400480"/>
            <a:ext cx="1422000" cy="9489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96" name="CustomShape 3"/>
          <p:cNvSpPr/>
          <p:nvPr/>
        </p:nvSpPr>
        <p:spPr>
          <a:xfrm>
            <a:off x="2306880" y="2733840"/>
            <a:ext cx="91054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c5c125"/>
              </a:buClr>
              <a:buFont typeface="Wingdings 2" charset="2"/>
              <a:buChar char="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Visite d’une centrale de production photovoltaïque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4"/>
          <p:cNvSpPr/>
          <p:nvPr/>
        </p:nvSpPr>
        <p:spPr>
          <a:xfrm>
            <a:off x="453240" y="3787920"/>
            <a:ext cx="63655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c5c125"/>
              </a:buClr>
              <a:buFont typeface="Wingdings 2" charset="2"/>
              <a:buChar char="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Visite d’un site de méthanisation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Picture 6" descr=""/>
          <p:cNvPicPr/>
          <p:nvPr/>
        </p:nvPicPr>
        <p:blipFill>
          <a:blip r:embed="rId2"/>
          <a:stretch/>
        </p:blipFill>
        <p:spPr>
          <a:xfrm>
            <a:off x="668160" y="4654440"/>
            <a:ext cx="1433160" cy="9363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99" name="CustomShape 5"/>
          <p:cNvSpPr/>
          <p:nvPr/>
        </p:nvSpPr>
        <p:spPr>
          <a:xfrm>
            <a:off x="2339640" y="4800600"/>
            <a:ext cx="63655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c5c125"/>
              </a:buClr>
              <a:buFont typeface="Wingdings 2" charset="2"/>
              <a:buChar char="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Visite d’un bâtiment exemplaire en matière d’énergies renouvelables et d’éco - construction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Picture 5" descr=""/>
          <p:cNvPicPr/>
          <p:nvPr/>
        </p:nvPicPr>
        <p:blipFill>
          <a:blip r:embed="rId3"/>
          <a:stretch/>
        </p:blipFill>
        <p:spPr>
          <a:xfrm>
            <a:off x="6323040" y="3438360"/>
            <a:ext cx="1422000" cy="10663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Quels travaux prioritaires ?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236520" y="1412640"/>
            <a:ext cx="8784720" cy="331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travaux visant à renforcer l’enveloppe des bâtiments sont les plus importants.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Quelques exemples 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Isoler les combles,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Isoler les murs extérieurs,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Isoler le plancher bas ou le sous-sol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Remplacer les simples vitrages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Installer des volets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6660360" y="2205000"/>
            <a:ext cx="1418760" cy="1380600"/>
          </a:xfrm>
          <a:prstGeom prst="rect">
            <a:avLst/>
          </a:prstGeom>
          <a:ln>
            <a:noFill/>
          </a:ln>
        </p:spPr>
      </p:pic>
      <p:pic>
        <p:nvPicPr>
          <p:cNvPr id="104" name="Picture 3" descr=""/>
          <p:cNvPicPr/>
          <p:nvPr/>
        </p:nvPicPr>
        <p:blipFill>
          <a:blip r:embed="rId2"/>
          <a:stretch/>
        </p:blipFill>
        <p:spPr>
          <a:xfrm>
            <a:off x="5879160" y="3789000"/>
            <a:ext cx="2980800" cy="1257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1" descr=""/>
          <p:cNvPicPr/>
          <p:nvPr/>
        </p:nvPicPr>
        <p:blipFill>
          <a:blip r:embed="rId1"/>
          <a:stretch/>
        </p:blipFill>
        <p:spPr>
          <a:xfrm>
            <a:off x="611640" y="2261880"/>
            <a:ext cx="4824000" cy="453420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5711760" y="2709000"/>
            <a:ext cx="2908440" cy="29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988"/>
              </a:lnSpc>
            </a:pPr>
            <a:r>
              <a:rPr b="1" lang="fr-FR" sz="20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Coût de travaux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~ 10 € / m² pour les combles,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~ 40 € / m² pour un doublage intérieur.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755640" y="620640"/>
            <a:ext cx="7344360" cy="12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b="1"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r>
              <a:rPr b="1" lang="fr-FR" sz="2000" spc="-1" strike="noStrike" baseline="30000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</a:t>
            </a:r>
            <a:r>
              <a:rPr b="1"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priorité : La toiture </a:t>
            </a:r>
            <a:r>
              <a:rPr i="1"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(près d’1/3 des pertes)</a:t>
            </a:r>
            <a:r>
              <a:rPr b="1"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91440" y="1453680"/>
            <a:ext cx="8440560" cy="82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coût d’une isolation est amorti en 3 à 5 ans grâce aux économies de chauffage !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Quels travaux prioritaires ?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Sommaire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1089720" y="1052640"/>
            <a:ext cx="67942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57200" indent="-456840">
              <a:lnSpc>
                <a:spcPts val="988"/>
              </a:lnSpc>
              <a:buClr>
                <a:srgbClr val="122031"/>
              </a:buClr>
              <a:buFont typeface="StarSymbol"/>
              <a:buAutoNum type="arabicParenR"/>
            </a:pPr>
            <a:r>
              <a:rPr b="1" lang="fr-FR" sz="25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Efficacité énergétique des bâtiments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i="1" lang="fr-FR" sz="21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Enjeux, intérêts, exemples concrets et pistes d’actions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ts val="988"/>
              </a:lnSpc>
              <a:buClr>
                <a:srgbClr val="122031"/>
              </a:buClr>
              <a:buFont typeface="StarSymbol"/>
              <a:buAutoNum type="arabicParenR"/>
            </a:pPr>
            <a:r>
              <a:rPr b="1" lang="fr-FR" sz="25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CEE : une piste de financement de la transition énergétique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i="1" lang="fr-FR" sz="21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Définition, exemples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ts val="988"/>
              </a:lnSpc>
              <a:buClr>
                <a:srgbClr val="122031"/>
              </a:buClr>
              <a:buFont typeface="StarSymbol"/>
              <a:buAutoNum type="arabicParenR"/>
            </a:pPr>
            <a:r>
              <a:rPr b="1" lang="fr-FR" sz="25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Achats groupés d’énergies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i="1" lang="fr-FR" sz="21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Démarche du syndicat, intérêt pour les membres, résultats constatés et stratégies d’achats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Quels travaux prioritaires ?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236520" y="1412640"/>
            <a:ext cx="8784720" cy="331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Ensuite, il convient de s’attarder sur la production de chaleur.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Quelques exemples 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Opter pour une chaudière à condensation,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Envisager le recours à une pompe à chaleur (neuf),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Veiller à abaisser la température de consigne pendant les périodes d’inoccupation,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Installer des têtes thermostatiques et les entretenir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Calorifuger les réseaux non isolés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7452360" y="4367880"/>
            <a:ext cx="922320" cy="922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Instrumentation : Caméra Infrarouge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771840" y="3087720"/>
            <a:ext cx="3266640" cy="2428560"/>
          </a:xfrm>
          <a:prstGeom prst="rect">
            <a:avLst/>
          </a:prstGeom>
          <a:ln>
            <a:noFill/>
          </a:ln>
        </p:spPr>
      </p:pic>
      <p:pic>
        <p:nvPicPr>
          <p:cNvPr id="115" name="Picture 3" descr=""/>
          <p:cNvPicPr/>
          <p:nvPr/>
        </p:nvPicPr>
        <p:blipFill>
          <a:blip r:embed="rId2"/>
          <a:stretch/>
        </p:blipFill>
        <p:spPr>
          <a:xfrm>
            <a:off x="4604040" y="3060720"/>
            <a:ext cx="1904760" cy="1447560"/>
          </a:xfrm>
          <a:prstGeom prst="rect">
            <a:avLst/>
          </a:prstGeom>
          <a:ln>
            <a:noFill/>
          </a:ln>
        </p:spPr>
      </p:pic>
      <p:pic>
        <p:nvPicPr>
          <p:cNvPr id="116" name="Picture 4" descr=""/>
          <p:cNvPicPr/>
          <p:nvPr/>
        </p:nvPicPr>
        <p:blipFill>
          <a:blip r:embed="rId3"/>
          <a:stretch/>
        </p:blipFill>
        <p:spPr>
          <a:xfrm>
            <a:off x="6718320" y="3087720"/>
            <a:ext cx="1885680" cy="2933280"/>
          </a:xfrm>
          <a:prstGeom prst="rect">
            <a:avLst/>
          </a:prstGeom>
          <a:ln>
            <a:noFill/>
          </a:ln>
        </p:spPr>
      </p:pic>
      <p:pic>
        <p:nvPicPr>
          <p:cNvPr id="117" name="Picture 5" descr=""/>
          <p:cNvPicPr/>
          <p:nvPr/>
        </p:nvPicPr>
        <p:blipFill>
          <a:blip r:embed="rId4"/>
          <a:stretch/>
        </p:blipFill>
        <p:spPr>
          <a:xfrm>
            <a:off x="4604040" y="4583160"/>
            <a:ext cx="1904760" cy="143784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323640" y="1721160"/>
            <a:ext cx="8568720" cy="115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Elle va permettre de compléter et d’illustrer les bilans et préconisations. Plusieurs pathologies vont pouvoir être détectées (défaut d’isolation, problème d’étanchéité à l’air, ponts thermiques, humidité, ...)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Picture 2" descr=""/>
          <p:cNvPicPr/>
          <p:nvPr/>
        </p:nvPicPr>
        <p:blipFill>
          <a:blip r:embed="rId5"/>
          <a:stretch/>
        </p:blipFill>
        <p:spPr>
          <a:xfrm>
            <a:off x="1475640" y="692640"/>
            <a:ext cx="1049400" cy="96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Instrumentation : Sonde d’enregistrement de température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1"/>
          <a:srcRect l="0" t="4624" r="0" b="0"/>
          <a:stretch/>
        </p:blipFill>
        <p:spPr>
          <a:xfrm>
            <a:off x="288000" y="1683720"/>
            <a:ext cx="8604000" cy="4985280"/>
          </a:xfrm>
          <a:prstGeom prst="rect">
            <a:avLst/>
          </a:prstGeom>
          <a:ln>
            <a:noFill/>
          </a:ln>
        </p:spPr>
      </p:pic>
      <p:pic>
        <p:nvPicPr>
          <p:cNvPr id="122" name="Picture 2" descr=""/>
          <p:cNvPicPr/>
          <p:nvPr/>
        </p:nvPicPr>
        <p:blipFill>
          <a:blip r:embed="rId2"/>
          <a:stretch/>
        </p:blipFill>
        <p:spPr>
          <a:xfrm rot="16200000">
            <a:off x="3020040" y="437040"/>
            <a:ext cx="717480" cy="166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Intérêts de la sonde de température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68120" y="1315440"/>
            <a:ext cx="87958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988"/>
              </a:lnSpc>
            </a:pPr>
            <a:r>
              <a:rPr b="1" lang="fr-FR" sz="24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L’intérêt est triple…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r>
              <a:rPr b="1" lang="fr-FR" sz="2000" spc="-1" strike="noStrike">
                <a:solidFill>
                  <a:srgbClr val="3c8c9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287280" y="1895040"/>
            <a:ext cx="8795880" cy="426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541440" indent="-363240">
              <a:lnSpc>
                <a:spcPts val="988"/>
              </a:lnSpc>
              <a:buClr>
                <a:srgbClr val="c5c125"/>
              </a:buClr>
              <a:buSzPct val="110000"/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apprécier la consigne de chauffe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>
              <a:lnSpc>
                <a:spcPts val="988"/>
              </a:lnSpc>
            </a:pPr>
            <a:r>
              <a:rPr lang="fr-FR" sz="14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(~ 19°C, chaque degré au-delà engendre 7 % de surconsommations)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1440" indent="-363240">
              <a:lnSpc>
                <a:spcPts val="988"/>
              </a:lnSpc>
              <a:buClr>
                <a:srgbClr val="c5c125"/>
              </a:buClr>
              <a:buSzPct val="110000"/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vérifier le bon fonctionnement des abaissements de température (- 3°C la nuit, les week-ends, les jours de fermeture ou les vacances).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>
              <a:lnSpc>
                <a:spcPts val="988"/>
              </a:lnSpc>
            </a:pPr>
            <a:r>
              <a:rPr lang="fr-FR" sz="14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Exemple : un chauffage baissé de 3°C pendant 6 heures permet de réaliser 20 % d’économie d’énergie. Ce chiffre grimpe à 26 % pour un réduit de 8 heures.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41440" indent="-363240">
              <a:lnSpc>
                <a:spcPts val="988"/>
              </a:lnSpc>
              <a:buClr>
                <a:srgbClr val="c5c125"/>
              </a:buClr>
              <a:buSzPct val="110000"/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qualifier le renouvellement d’air en mesurant l’humidité relative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9960">
              <a:lnSpc>
                <a:spcPts val="988"/>
              </a:lnSpc>
            </a:pPr>
            <a:r>
              <a:rPr lang="fr-FR" sz="14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(idéalement, un air confortable a une humidité relative comprise entre 20 et 60 %)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Picture 3" descr=""/>
          <p:cNvPicPr/>
          <p:nvPr/>
        </p:nvPicPr>
        <p:blipFill>
          <a:blip r:embed="rId1"/>
          <a:stretch/>
        </p:blipFill>
        <p:spPr>
          <a:xfrm>
            <a:off x="7616520" y="982800"/>
            <a:ext cx="1275840" cy="1613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392120" y="2748240"/>
            <a:ext cx="3700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200240" indent="-456840">
              <a:lnSpc>
                <a:spcPts val="988"/>
              </a:lnSpc>
              <a:buClr>
                <a:srgbClr val="03aade"/>
              </a:buClr>
              <a:buSzPct val="110000"/>
              <a:buFont typeface="StarSymbol"/>
              <a:buAutoNum type="alphaLcParenR"/>
            </a:pPr>
            <a:r>
              <a:rPr b="1" lang="fr-FR" sz="24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L’informatique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200240" indent="-456840">
              <a:lnSpc>
                <a:spcPts val="988"/>
              </a:lnSpc>
              <a:buClr>
                <a:srgbClr val="03aade"/>
              </a:buClr>
              <a:buSzPct val="110000"/>
              <a:buFont typeface="StarSymbol"/>
              <a:buAutoNum type="alphaLcParenR"/>
            </a:pPr>
            <a:r>
              <a:rPr b="1" lang="fr-FR" sz="24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L’éclairage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200240" indent="-456840">
              <a:lnSpc>
                <a:spcPts val="988"/>
              </a:lnSpc>
              <a:buClr>
                <a:srgbClr val="03aade"/>
              </a:buClr>
              <a:buSzPct val="110000"/>
              <a:buFont typeface="StarSymbol"/>
              <a:buAutoNum type="alphaLcParenR"/>
            </a:pPr>
            <a:r>
              <a:rPr b="1" lang="fr-FR" sz="24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froid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200240" indent="-456840">
              <a:lnSpc>
                <a:spcPts val="988"/>
              </a:lnSpc>
              <a:buClr>
                <a:srgbClr val="03aade"/>
              </a:buClr>
              <a:buSzPct val="110000"/>
              <a:buFont typeface="StarSymbol"/>
              <a:buAutoNum type="alphaLcParenR"/>
            </a:pPr>
            <a:r>
              <a:rPr b="1" lang="fr-FR" sz="24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L’audiovisuel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588240" y="1143360"/>
            <a:ext cx="8272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b="1" lang="fr-FR" sz="24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Qu’est-ce qui consomme le plus d’électricité dans un logement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1"/>
          <a:stretch/>
        </p:blipFill>
        <p:spPr>
          <a:xfrm>
            <a:off x="5088960" y="2992320"/>
            <a:ext cx="4054680" cy="1739520"/>
          </a:xfrm>
          <a:prstGeom prst="rect">
            <a:avLst/>
          </a:prstGeom>
          <a:ln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26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Focus sur la consommation d’électricité spécifique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1714680" y="1996920"/>
            <a:ext cx="6009120" cy="375552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334080" y="608040"/>
            <a:ext cx="8272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b="1"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froid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i="1"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(près d’1/4 des consommations d’électricité d’un foyer)</a:t>
            </a:r>
            <a:r>
              <a:rPr b="1"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26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Focus sur la consommation d’électricité spécifique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4" descr=""/>
          <p:cNvPicPr/>
          <p:nvPr/>
        </p:nvPicPr>
        <p:blipFill>
          <a:blip r:embed="rId1"/>
          <a:stretch/>
        </p:blipFill>
        <p:spPr>
          <a:xfrm>
            <a:off x="1763640" y="951840"/>
            <a:ext cx="5976360" cy="5141160"/>
          </a:xfrm>
          <a:prstGeom prst="rect">
            <a:avLst/>
          </a:prstGeom>
          <a:ln>
            <a:noFill/>
          </a:ln>
        </p:spPr>
      </p:pic>
      <p:sp>
        <p:nvSpPr>
          <p:cNvPr id="135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26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Focus sur la consommation d’électricité spécifique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"/>
          <p:cNvPicPr/>
          <p:nvPr/>
        </p:nvPicPr>
        <p:blipFill>
          <a:blip r:embed="rId1"/>
          <a:srcRect l="0" t="0" r="0" b="14002"/>
          <a:stretch/>
        </p:blipFill>
        <p:spPr>
          <a:xfrm>
            <a:off x="1907640" y="929520"/>
            <a:ext cx="6041880" cy="516312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26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Focus sur la consommation d’électricité spécifique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16160" y="1412640"/>
            <a:ext cx="8452440" cy="43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Quelques conseils :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>
              <a:lnSpc>
                <a:spcPts val="988"/>
              </a:lnSpc>
              <a:buClr>
                <a:srgbClr val="03aade"/>
              </a:buClr>
              <a:buSzPct val="110000"/>
              <a:buFont typeface="Arial"/>
              <a:buChar char="•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Démarrer en douceur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(sur les 2 premiers kilomètres, une voiture consomme 30 % de plus),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>
              <a:lnSpc>
                <a:spcPts val="988"/>
              </a:lnSpc>
              <a:buClr>
                <a:srgbClr val="03aade"/>
              </a:buClr>
              <a:buSzPct val="110000"/>
              <a:buFont typeface="Arial"/>
              <a:buChar char="•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Vérifier la pression des pneus (1,5 bar au lieu de 2,5 bars entraîne une surconsommation de 6 %), cela concerne près d’1 véhicule sur 2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>
              <a:lnSpc>
                <a:spcPts val="988"/>
              </a:lnSpc>
              <a:buClr>
                <a:srgbClr val="03aade"/>
              </a:buClr>
              <a:buSzPct val="110000"/>
              <a:buFont typeface="Arial"/>
              <a:buChar char="•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Anticiper la circulation (feu rouge dans 200 m)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Picture 4" descr=""/>
          <p:cNvPicPr/>
          <p:nvPr/>
        </p:nvPicPr>
        <p:blipFill>
          <a:blip r:embed="rId1"/>
          <a:stretch/>
        </p:blipFill>
        <p:spPr>
          <a:xfrm>
            <a:off x="40320" y="3157200"/>
            <a:ext cx="775440" cy="775440"/>
          </a:xfrm>
          <a:prstGeom prst="rect">
            <a:avLst/>
          </a:prstGeom>
          <a:ln>
            <a:noFill/>
          </a:ln>
        </p:spPr>
      </p:pic>
      <p:pic>
        <p:nvPicPr>
          <p:cNvPr id="140" name="Picture 2" descr=""/>
          <p:cNvPicPr/>
          <p:nvPr/>
        </p:nvPicPr>
        <p:blipFill>
          <a:blip r:embed="rId2"/>
          <a:stretch/>
        </p:blipFill>
        <p:spPr>
          <a:xfrm>
            <a:off x="6501240" y="1268640"/>
            <a:ext cx="2160000" cy="107964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26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Focus sur la consommation de carburants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-84960" y="1069560"/>
            <a:ext cx="8452440" cy="400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>
              <a:lnSpc>
                <a:spcPts val="988"/>
              </a:lnSpc>
              <a:buClr>
                <a:srgbClr val="03aade"/>
              </a:buClr>
              <a:buSzPct val="110000"/>
              <a:buFont typeface="Arial"/>
              <a:buChar char="•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Couper le moteur pour les arrêt de plus de 30 secondes,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>
              <a:lnSpc>
                <a:spcPts val="988"/>
              </a:lnSpc>
              <a:buClr>
                <a:srgbClr val="03aade"/>
              </a:buClr>
              <a:buSzPct val="110000"/>
              <a:buFont typeface="Arial"/>
              <a:buChar char="•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Adopter une conduite souple (jusqu’à - 40 % de consommations),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>
              <a:lnSpc>
                <a:spcPts val="988"/>
              </a:lnSpc>
              <a:buClr>
                <a:srgbClr val="03aade"/>
              </a:buClr>
              <a:buSzPct val="110000"/>
              <a:buFont typeface="Arial"/>
              <a:buChar char="•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Passer rapidement la vitesse supérieure,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26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Focus sur la consommation de carburants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7835760" y="1066680"/>
            <a:ext cx="1041480" cy="952560"/>
          </a:xfrm>
          <a:prstGeom prst="rect">
            <a:avLst/>
          </a:prstGeom>
          <a:ln>
            <a:noFill/>
          </a:ln>
        </p:spPr>
      </p:pic>
      <p:pic>
        <p:nvPicPr>
          <p:cNvPr id="145" name="" descr=""/>
          <p:cNvPicPr/>
          <p:nvPr/>
        </p:nvPicPr>
        <p:blipFill>
          <a:blip r:embed="rId2"/>
          <a:stretch/>
        </p:blipFill>
        <p:spPr>
          <a:xfrm>
            <a:off x="5143680" y="3276720"/>
            <a:ext cx="3670200" cy="2768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971640" y="1412640"/>
            <a:ext cx="67942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r>
              <a:rPr b="1" lang="fr-FR" sz="25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Efficacité énergétique des bâtiments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b="1" lang="fr-FR" sz="21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Enjeux, intérêts, exemples concrets et pistes d’actions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" name="Picture 2" descr=""/>
          <p:cNvPicPr/>
          <p:nvPr/>
        </p:nvPicPr>
        <p:blipFill>
          <a:blip r:embed="rId1"/>
          <a:stretch/>
        </p:blipFill>
        <p:spPr>
          <a:xfrm>
            <a:off x="2910600" y="3429000"/>
            <a:ext cx="3537000" cy="2304000"/>
          </a:xfrm>
          <a:prstGeom prst="rect">
            <a:avLst/>
          </a:prstGeom>
          <a:ln>
            <a:noFill/>
          </a:ln>
        </p:spPr>
      </p:pic>
      <p:sp>
        <p:nvSpPr>
          <p:cNvPr id="49" name="CustomShape 2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1</a:t>
            </a:r>
            <a:r>
              <a:rPr lang="fr-FR" sz="3000" spc="-1" strike="noStrike" baseline="30000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ère</a:t>
            </a: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 partie 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26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Synthèse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251640" y="1124640"/>
            <a:ext cx="8452440" cy="293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457200" indent="-216000">
              <a:lnSpc>
                <a:spcPts val="988"/>
              </a:lnSpc>
              <a:buClr>
                <a:srgbClr val="03aade"/>
              </a:buClr>
              <a:buSzPct val="110000"/>
              <a:buFont typeface="Arial"/>
              <a:buChar char="•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Volonté forte des collectivités de d</a:t>
            </a:r>
            <a:r>
              <a:rPr lang="fr-FR" sz="2000" spc="-1" strike="noStrike" u="sng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évelopper les projets d’énergies renouvelables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Soutien de la région Normandie pour porter des projets photovoltaïques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Prise de compétences des Communautés de Communes ou du SDEC ENERGIE sur les énergies renouvelables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Développement des projets bois-énergie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Image 7" descr=""/>
          <p:cNvPicPr/>
          <p:nvPr/>
        </p:nvPicPr>
        <p:blipFill>
          <a:blip r:embed="rId1"/>
          <a:stretch/>
        </p:blipFill>
        <p:spPr>
          <a:xfrm>
            <a:off x="467640" y="4419000"/>
            <a:ext cx="1317240" cy="1122120"/>
          </a:xfrm>
          <a:prstGeom prst="rect">
            <a:avLst/>
          </a:prstGeom>
          <a:ln>
            <a:noFill/>
          </a:ln>
        </p:spPr>
      </p:pic>
      <p:pic>
        <p:nvPicPr>
          <p:cNvPr id="149" name="Image 8" descr=""/>
          <p:cNvPicPr/>
          <p:nvPr/>
        </p:nvPicPr>
        <p:blipFill>
          <a:blip r:embed="rId2"/>
          <a:stretch/>
        </p:blipFill>
        <p:spPr>
          <a:xfrm>
            <a:off x="3650040" y="4419000"/>
            <a:ext cx="1656000" cy="941400"/>
          </a:xfrm>
          <a:prstGeom prst="rect">
            <a:avLst/>
          </a:prstGeom>
          <a:ln>
            <a:noFill/>
          </a:ln>
        </p:spPr>
      </p:pic>
      <p:pic>
        <p:nvPicPr>
          <p:cNvPr id="150" name="Image 9" descr=""/>
          <p:cNvPicPr/>
          <p:nvPr/>
        </p:nvPicPr>
        <p:blipFill>
          <a:blip r:embed="rId3"/>
          <a:srcRect l="4005" t="2829" r="3614" b="3182"/>
          <a:stretch/>
        </p:blipFill>
        <p:spPr>
          <a:xfrm>
            <a:off x="2267640" y="4381560"/>
            <a:ext cx="1019880" cy="1151640"/>
          </a:xfrm>
          <a:prstGeom prst="rect">
            <a:avLst/>
          </a:prstGeom>
          <a:ln>
            <a:noFill/>
          </a:ln>
        </p:spPr>
      </p:pic>
      <p:pic>
        <p:nvPicPr>
          <p:cNvPr id="151" name="Picture 4" descr=""/>
          <p:cNvPicPr/>
          <p:nvPr/>
        </p:nvPicPr>
        <p:blipFill>
          <a:blip r:embed="rId4"/>
          <a:stretch/>
        </p:blipFill>
        <p:spPr>
          <a:xfrm>
            <a:off x="6012000" y="4221000"/>
            <a:ext cx="2390760" cy="179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26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Cartographie des projets photovoltaïques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Picture 2" descr=""/>
          <p:cNvPicPr/>
          <p:nvPr/>
        </p:nvPicPr>
        <p:blipFill>
          <a:blip r:embed="rId1"/>
          <a:stretch/>
        </p:blipFill>
        <p:spPr>
          <a:xfrm>
            <a:off x="244080" y="994320"/>
            <a:ext cx="8899560" cy="5460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26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Solutions techniques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5" name="Picture 2" descr=""/>
          <p:cNvPicPr/>
          <p:nvPr/>
        </p:nvPicPr>
        <p:blipFill>
          <a:blip r:embed="rId1"/>
          <a:stretch/>
        </p:blipFill>
        <p:spPr>
          <a:xfrm>
            <a:off x="174600" y="3778920"/>
            <a:ext cx="3150360" cy="1771920"/>
          </a:xfrm>
          <a:prstGeom prst="rect">
            <a:avLst/>
          </a:prstGeom>
          <a:ln>
            <a:noFill/>
          </a:ln>
        </p:spPr>
      </p:pic>
      <p:pic>
        <p:nvPicPr>
          <p:cNvPr id="156" name="Picture 4" descr=""/>
          <p:cNvPicPr/>
          <p:nvPr/>
        </p:nvPicPr>
        <p:blipFill>
          <a:blip r:embed="rId2"/>
          <a:stretch/>
        </p:blipFill>
        <p:spPr>
          <a:xfrm>
            <a:off x="3450240" y="4005000"/>
            <a:ext cx="3150360" cy="1771920"/>
          </a:xfrm>
          <a:prstGeom prst="rect">
            <a:avLst/>
          </a:prstGeom>
          <a:ln>
            <a:noFill/>
          </a:ln>
        </p:spPr>
      </p:pic>
      <p:pic>
        <p:nvPicPr>
          <p:cNvPr id="157" name="Picture 5" descr=""/>
          <p:cNvPicPr/>
          <p:nvPr/>
        </p:nvPicPr>
        <p:blipFill>
          <a:blip r:embed="rId3"/>
          <a:stretch/>
        </p:blipFill>
        <p:spPr>
          <a:xfrm>
            <a:off x="6824880" y="2904480"/>
            <a:ext cx="2067120" cy="275652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179640" y="1268640"/>
            <a:ext cx="8784720" cy="259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Toutes les solutions techniques sont possibles 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toiture traditionnelle (bac acier, ardoise, tuile)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toit terrasse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brise soleil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ombrière de parking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26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Solutions techniques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179640" y="1268640"/>
            <a:ext cx="8784720" cy="259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Toutes les solutions techniques sont possibles 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façade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garde-corps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panneau d’affichage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9344b"/>
              </a:buClr>
              <a:buFont typeface="Arial"/>
              <a:buChar char="-"/>
            </a:pPr>
            <a:r>
              <a:rPr lang="fr-FR" sz="2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site autonome …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Picture 3" descr=""/>
          <p:cNvPicPr/>
          <p:nvPr/>
        </p:nvPicPr>
        <p:blipFill>
          <a:blip r:embed="rId1"/>
          <a:stretch/>
        </p:blipFill>
        <p:spPr>
          <a:xfrm>
            <a:off x="4583520" y="2577240"/>
            <a:ext cx="3954960" cy="2736000"/>
          </a:xfrm>
          <a:prstGeom prst="rect">
            <a:avLst/>
          </a:prstGeom>
          <a:ln>
            <a:noFill/>
          </a:ln>
        </p:spPr>
      </p:pic>
      <p:pic>
        <p:nvPicPr>
          <p:cNvPr id="162" name="Picture 4" descr=""/>
          <p:cNvPicPr/>
          <p:nvPr/>
        </p:nvPicPr>
        <p:blipFill>
          <a:blip r:embed="rId2"/>
          <a:stretch/>
        </p:blipFill>
        <p:spPr>
          <a:xfrm>
            <a:off x="1187640" y="3861000"/>
            <a:ext cx="2485800" cy="1847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-84960" y="1069560"/>
            <a:ext cx="8977320" cy="329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216000">
              <a:lnSpc>
                <a:spcPts val="988"/>
              </a:lnSpc>
              <a:buClr>
                <a:srgbClr val="03aade"/>
              </a:buClr>
              <a:buSzPct val="110000"/>
              <a:buFont typeface="Arial"/>
              <a:buChar char="•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Volonté forte des collectivités de </a:t>
            </a:r>
            <a:r>
              <a:rPr lang="fr-FR" sz="2000" spc="-1" strike="noStrike" u="sng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réduire les consommations d’énergie 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sur tous les postes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Engagement fort des Plan Climat Air Energie Territoriaux (PCAET) ou les Agendas 21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Exemple du Schéma Directeur de l’Energie de la ville de Caen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Labellisations Cit’Energie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26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Synthèse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Picture 2" descr=""/>
          <p:cNvPicPr/>
          <p:nvPr/>
        </p:nvPicPr>
        <p:blipFill>
          <a:blip r:embed="rId1"/>
          <a:stretch/>
        </p:blipFill>
        <p:spPr>
          <a:xfrm>
            <a:off x="705960" y="4148640"/>
            <a:ext cx="2067840" cy="1345680"/>
          </a:xfrm>
          <a:prstGeom prst="rect">
            <a:avLst/>
          </a:prstGeom>
          <a:ln>
            <a:noFill/>
          </a:ln>
        </p:spPr>
      </p:pic>
      <p:pic>
        <p:nvPicPr>
          <p:cNvPr id="166" name="Picture 3" descr=""/>
          <p:cNvPicPr/>
          <p:nvPr/>
        </p:nvPicPr>
        <p:blipFill>
          <a:blip r:embed="rId2"/>
          <a:stretch/>
        </p:blipFill>
        <p:spPr>
          <a:xfrm>
            <a:off x="3707640" y="4084920"/>
            <a:ext cx="1476000" cy="1809360"/>
          </a:xfrm>
          <a:prstGeom prst="rect">
            <a:avLst/>
          </a:prstGeom>
          <a:ln>
            <a:noFill/>
          </a:ln>
        </p:spPr>
      </p:pic>
      <p:pic>
        <p:nvPicPr>
          <p:cNvPr id="167" name="Picture 4" descr=""/>
          <p:cNvPicPr/>
          <p:nvPr/>
        </p:nvPicPr>
        <p:blipFill>
          <a:blip r:embed="rId3"/>
          <a:stretch/>
        </p:blipFill>
        <p:spPr>
          <a:xfrm>
            <a:off x="5624640" y="4337640"/>
            <a:ext cx="2742840" cy="1304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2</a:t>
            </a:r>
            <a:r>
              <a:rPr lang="fr-FR" sz="3000" spc="-1" strike="noStrike" baseline="30000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ème</a:t>
            </a: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 partie 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971640" y="1412640"/>
            <a:ext cx="67942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r>
              <a:rPr b="1" lang="fr-FR" sz="25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CEE (Certificats d’Economie d’Energie) : une piste de financement de la transition énergétique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b="1" lang="fr-FR" sz="21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Définition, exemples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Picture 2" descr=""/>
          <p:cNvPicPr/>
          <p:nvPr/>
        </p:nvPicPr>
        <p:blipFill>
          <a:blip r:embed="rId1"/>
          <a:stretch/>
        </p:blipFill>
        <p:spPr>
          <a:xfrm>
            <a:off x="3204000" y="3717000"/>
            <a:ext cx="3266640" cy="2104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Historique du dispositif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323640" y="1340640"/>
            <a:ext cx="8272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dispositif des CEE constitue l'un des principaux instruments de la politique de maîtrise de la demande énergétique.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Créé en 2006, il repose sur une </a:t>
            </a:r>
            <a:r>
              <a:rPr b="1" lang="fr-FR" sz="20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obligation de réalisation d’économies 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d’énergie imposée par les pouvoirs publics aux vendeurs d’énergie.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Ceux-ci doivent ainsi promouvoir activement l’efficacité énergétique auprès des consommateurs d’énergie : ménages, collectivités territoriales ou professionnels ou agir sur leur propre patrimoine.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Picture 2" descr=""/>
          <p:cNvPicPr/>
          <p:nvPr/>
        </p:nvPicPr>
        <p:blipFill>
          <a:blip r:embed="rId1"/>
          <a:stretch/>
        </p:blipFill>
        <p:spPr>
          <a:xfrm>
            <a:off x="1115640" y="4149000"/>
            <a:ext cx="7296480" cy="136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Qu’est-ce qu’un kWh cumac ?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5686200" y="1999440"/>
            <a:ext cx="3439080" cy="2624040"/>
          </a:xfrm>
          <a:prstGeom prst="flowChartAlternateProcess">
            <a:avLst/>
          </a:prstGeom>
          <a:solidFill>
            <a:srgbClr val="7f79b8"/>
          </a:solidFill>
          <a:ln w="93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8000" rIns="18000" tIns="10800" bIns="10800" anchor="ctr"/>
          <a:p>
            <a:pPr marL="190440" algn="ctr">
              <a:lnSpc>
                <a:spcPct val="100000"/>
              </a:lnSpc>
            </a:pP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kWh cumac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440" algn="ctr">
              <a:lnSpc>
                <a:spcPct val="100000"/>
              </a:lnSpc>
            </a:pP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=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440" algn="ctr">
              <a:lnSpc>
                <a:spcPct val="100000"/>
              </a:lnSpc>
            </a:pP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gain annuel (kWh)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440" algn="ctr">
              <a:lnSpc>
                <a:spcPct val="100000"/>
              </a:lnSpc>
            </a:pP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440" algn="ctr">
              <a:lnSpc>
                <a:spcPct val="100000"/>
              </a:lnSpc>
            </a:pP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durée de vie (an)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440" algn="ctr">
              <a:lnSpc>
                <a:spcPct val="100000"/>
              </a:lnSpc>
            </a:pP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440" algn="ctr">
              <a:lnSpc>
                <a:spcPct val="100000"/>
              </a:lnSpc>
            </a:pP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coefficient d’actualisation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240840" y="1484640"/>
            <a:ext cx="5166720" cy="185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7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Document délivré par le pôle national de gestion des CEE, inscrit sur le registre national des CEE, qui atteste de la réalisation d’économie d’énergie</a:t>
            </a:r>
            <a:r>
              <a:rPr lang="fr-FR" sz="2000" spc="-1" strike="noStrike">
                <a:solidFill>
                  <a:srgbClr val="1c4c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Picture 2" descr=""/>
          <p:cNvPicPr/>
          <p:nvPr/>
        </p:nvPicPr>
        <p:blipFill>
          <a:blip r:embed="rId1"/>
          <a:stretch/>
        </p:blipFill>
        <p:spPr>
          <a:xfrm>
            <a:off x="1722960" y="3645000"/>
            <a:ext cx="2202480" cy="3074760"/>
          </a:xfrm>
          <a:prstGeom prst="rect">
            <a:avLst/>
          </a:prstGeom>
          <a:ln>
            <a:noFill/>
          </a:ln>
        </p:spPr>
      </p:pic>
      <p:sp>
        <p:nvSpPr>
          <p:cNvPr id="178" name="CustomShape 4"/>
          <p:cNvSpPr/>
          <p:nvPr/>
        </p:nvSpPr>
        <p:spPr>
          <a:xfrm>
            <a:off x="3780000" y="4941000"/>
            <a:ext cx="5112360" cy="13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L’ensemble est un dispositif complexe et normé où la marge de négociation d’un </a:t>
            </a:r>
            <a:r>
              <a:rPr lang="fr-FR" sz="2000" spc="-1" strike="noStrike" u="sng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acteur isolé 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 faible.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dur="indefinite" nodeType="mainSeq">
                <p:childTnLst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Quels sont les acteurs ?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323640" y="1412640"/>
            <a:ext cx="8272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743040">
              <a:lnSpc>
                <a:spcPts val="988"/>
              </a:lnSpc>
            </a:pPr>
            <a:r>
              <a:rPr lang="fr-FR" sz="2000" spc="-1" strike="noStrike" u="sng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Acteurs « Obligés » :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algn="just">
              <a:lnSpc>
                <a:spcPct val="13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Vendeurs d’énergies et de carburants (EDF, ENGIE, TOTAL DIRECT ENERGIE,  les fioulistes, la grande distribution, …)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 u="sng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Acteurs « Eligibles » :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Collectivités locales, bailleurs sociaux, sociétés d’économie mixte (SEM) exerçant une activité de construction ou de gestion de logements sociaux ou dont l’objet est l’efficacité énergétique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187640" y="404640"/>
            <a:ext cx="7704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CEE : outil de la transition énergétique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323640" y="1465560"/>
            <a:ext cx="8272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fournisseurs d’énergie (appelés « obligés ») sont </a:t>
            </a:r>
            <a:r>
              <a:rPr b="1"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contraints de générer des économies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d’énergies.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Ils doivent obtenir des certificats pour justifier de leur action sur leur parc immobilier, celui des particuliers ou celui des collectivités locales.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cela, ils cherchent à générer des opérations ou, au moins, à en acquérir les droits à certification. D’où l’émergence d’une </a:t>
            </a:r>
            <a:r>
              <a:rPr b="1" lang="fr-FR" sz="20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bourse liée aux CEE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De quoi parle-t-on ?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179640" y="1412640"/>
            <a:ext cx="8784720" cy="331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lang="fr-FR" sz="28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Que représente 1 kWh ?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Picture 2" descr=""/>
          <p:cNvPicPr/>
          <p:nvPr/>
        </p:nvPicPr>
        <p:blipFill>
          <a:blip r:embed="rId1"/>
          <a:srcRect l="0" t="35989" r="13048" b="0"/>
          <a:stretch/>
        </p:blipFill>
        <p:spPr>
          <a:xfrm>
            <a:off x="107640" y="2126520"/>
            <a:ext cx="9036000" cy="2917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323640" y="1124640"/>
            <a:ext cx="8272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Leur valeur financière fait l’objet d’une </a:t>
            </a:r>
            <a:r>
              <a:rPr b="1"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cotation en bourse 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 bien d’accords conventionnels.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Picture 2" descr=""/>
          <p:cNvPicPr/>
          <p:nvPr/>
        </p:nvPicPr>
        <p:blipFill>
          <a:blip r:embed="rId1"/>
          <a:stretch/>
        </p:blipFill>
        <p:spPr>
          <a:xfrm>
            <a:off x="257760" y="1876680"/>
            <a:ext cx="8634600" cy="3928320"/>
          </a:xfrm>
          <a:prstGeom prst="rect">
            <a:avLst/>
          </a:prstGeom>
          <a:ln>
            <a:noFill/>
          </a:ln>
        </p:spPr>
      </p:pic>
      <p:sp>
        <p:nvSpPr>
          <p:cNvPr id="185" name="CustomShape 2"/>
          <p:cNvSpPr/>
          <p:nvPr/>
        </p:nvSpPr>
        <p:spPr>
          <a:xfrm>
            <a:off x="1187640" y="404640"/>
            <a:ext cx="7704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CEE : outil de la transition énergétique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Monétisation des CEE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323640" y="1649520"/>
            <a:ext cx="8272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 niveau national, le teneur du registre sert d’arbitre pour :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085760" indent="-342720">
              <a:lnSpc>
                <a:spcPts val="988"/>
              </a:lnSpc>
              <a:buClr>
                <a:srgbClr val="03aade"/>
              </a:buClr>
              <a:buSzPct val="110000"/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enregistrer les CEE sur le compte de l’obligé ou de l’éligible,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085760" indent="-342720">
              <a:lnSpc>
                <a:spcPts val="988"/>
              </a:lnSpc>
              <a:buClr>
                <a:srgbClr val="03aade"/>
              </a:buClr>
              <a:buSzPct val="110000"/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enregistrer les transactions d’un compte à un autre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Une bourse spécifique existe pour déterminer le montant d’1 CEE.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Typiquement, au mois de décembre 2019, le cours d’un MWh cumac de CEE équivaut à 8 €.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prix de rachat varie selon le volume négocié.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Monétisation des CEE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323640" y="1649520"/>
            <a:ext cx="8272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Il existe des CEE « précarité énergétique » attestant que les économies réalisées touchent un public en difficulté.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Leur bonification est légèrement surévaluée.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5,6 millions de ménages sont concernés par la précarité énergétique (consacrant plus de 10 % de leurs revenus aux dépenses d’énergie dans le logement).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0" name="Picture 2" descr=""/>
          <p:cNvPicPr/>
          <p:nvPr/>
        </p:nvPicPr>
        <p:blipFill>
          <a:blip r:embed="rId1"/>
          <a:stretch/>
        </p:blipFill>
        <p:spPr>
          <a:xfrm>
            <a:off x="6181920" y="4437000"/>
            <a:ext cx="2413800" cy="1600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Quels travaux sont concernés ?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323640" y="1649520"/>
            <a:ext cx="8272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743040">
              <a:lnSpc>
                <a:spcPts val="988"/>
              </a:lnSpc>
            </a:pPr>
            <a:r>
              <a:rPr lang="fr-FR" sz="2000" spc="-1" strike="noStrike" u="sng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Tous les travaux générant des économies d’énergies sont potentiellement valorisables !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pratique, il existe des </a:t>
            </a:r>
            <a:r>
              <a:rPr b="1" lang="fr-FR" sz="2000" spc="-1" strike="noStrike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fiches standardisées 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les travaux les plus fréquents :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085760" indent="-342720">
              <a:lnSpc>
                <a:spcPts val="988"/>
              </a:lnSpc>
              <a:buClr>
                <a:srgbClr val="03aade"/>
              </a:buClr>
              <a:buSzPct val="110000"/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Isolation des murs,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085760" indent="-342720">
              <a:lnSpc>
                <a:spcPts val="988"/>
              </a:lnSpc>
              <a:buClr>
                <a:srgbClr val="03aade"/>
              </a:buClr>
              <a:buSzPct val="110000"/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Remplacement de chaudière,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085760" indent="-342720">
              <a:lnSpc>
                <a:spcPts val="988"/>
              </a:lnSpc>
              <a:buClr>
                <a:srgbClr val="03aade"/>
              </a:buClr>
              <a:buSzPct val="110000"/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Pose d’un régulateur de chauffage, etc.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Ces fiches sont mises à jour par les services du ministère de la transition énergétique.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Exemple concret 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323640" y="1196640"/>
            <a:ext cx="8272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743040">
              <a:lnSpc>
                <a:spcPts val="988"/>
              </a:lnSpc>
            </a:pPr>
            <a:r>
              <a:rPr lang="fr-FR" sz="2000" spc="-1" strike="noStrike" u="sng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un particulier :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Mr DUPONT décide d’isoler 100 m² de combles aménageables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sa maison située à Caen, chauffée électriquement.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fiche BAR-EN-01  précise le volume de CEE généré.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Gain  = 1 700 (Caen en zone H1) x 100 (m²) = 170 000 kWh cumac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soit 1 360 € 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(avec un prix du CEE à 8 € / MWh cumac)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Soit elle contractualise avec un fournisseur d’énergie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Soit elle laisse le soin à son artisan de valoriser ces CEE en contrepartie d’une ristourne financière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5" name="Picture 2" descr=""/>
          <p:cNvPicPr/>
          <p:nvPr/>
        </p:nvPicPr>
        <p:blipFill>
          <a:blip r:embed="rId1"/>
          <a:stretch/>
        </p:blipFill>
        <p:spPr>
          <a:xfrm>
            <a:off x="4130640" y="116640"/>
            <a:ext cx="1017000" cy="1680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Exemple concret 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323640" y="1649520"/>
            <a:ext cx="8272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743040">
              <a:lnSpc>
                <a:spcPts val="988"/>
              </a:lnSpc>
            </a:pPr>
            <a:r>
              <a:rPr lang="fr-FR" sz="2000" spc="-1" strike="noStrike" u="sng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un industriel :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société RVI décide de récupérer la chaleur sur un compresseur d’air pour un autre procédé industriel.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fiche IND-UT-103 précise le volume de CEE généré selon le mode de fonctionnement du site (3 x 8 h sans arrêt par exemple).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Gain  = 26 700 (Caen en zone H1) x 200 (kW) = 5 340 000 kWh cumac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soit 42 720 € </a:t>
            </a: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(avec un prix du CEE à 8 € / MWh cumac)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Picture 2" descr=""/>
          <p:cNvPicPr/>
          <p:nvPr/>
        </p:nvPicPr>
        <p:blipFill>
          <a:blip r:embed="rId1"/>
          <a:stretch/>
        </p:blipFill>
        <p:spPr>
          <a:xfrm>
            <a:off x="4444560" y="404640"/>
            <a:ext cx="1063800" cy="172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Exemple concret 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23640" y="1649520"/>
            <a:ext cx="8272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743040">
              <a:lnSpc>
                <a:spcPts val="988"/>
              </a:lnSpc>
            </a:pPr>
            <a:r>
              <a:rPr lang="fr-FR" sz="2000" spc="-1" strike="noStrike" u="sng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une collectivité :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ville de Caen installe 100 horloges astronomiques sur son éclairage public.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fiche RES-EC-107 précise le volume de CEE généré.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Gain  = 17 500 x 100 (appareils) = 1 750 000 kWh cumac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soit 14 000 € </a:t>
            </a: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(avec un prix du CEE à 8 € / MWh cumac)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" name="Picture 2" descr=""/>
          <p:cNvPicPr/>
          <p:nvPr/>
        </p:nvPicPr>
        <p:blipFill>
          <a:blip r:embed="rId1"/>
          <a:stretch/>
        </p:blipFill>
        <p:spPr>
          <a:xfrm>
            <a:off x="4104720" y="260640"/>
            <a:ext cx="1370880" cy="1813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971640" y="1412640"/>
            <a:ext cx="67942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ts val="988"/>
              </a:lnSpc>
            </a:pPr>
            <a:r>
              <a:rPr b="1" lang="fr-FR" sz="25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Achats groupés d’énergies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b="1" lang="fr-FR" sz="2100" spc="-1" strike="noStrike">
                <a:solidFill>
                  <a:srgbClr val="12203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Démarche du syndicat, intérêt pour les membres, résultats constatés et stratégies d’achats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Picture 2" descr=""/>
          <p:cNvPicPr/>
          <p:nvPr/>
        </p:nvPicPr>
        <p:blipFill>
          <a:blip r:embed="rId1"/>
          <a:stretch/>
        </p:blipFill>
        <p:spPr>
          <a:xfrm>
            <a:off x="2699640" y="3476520"/>
            <a:ext cx="3627720" cy="2376000"/>
          </a:xfrm>
          <a:prstGeom prst="rect">
            <a:avLst/>
          </a:prstGeom>
          <a:ln>
            <a:noFill/>
          </a:ln>
        </p:spPr>
      </p:pic>
      <p:sp>
        <p:nvSpPr>
          <p:cNvPr id="204" name="CustomShape 2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3</a:t>
            </a:r>
            <a:r>
              <a:rPr lang="fr-FR" sz="3000" spc="-1" strike="noStrike" baseline="30000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ème</a:t>
            </a: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 partie : 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Historique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323640" y="1518480"/>
            <a:ext cx="8272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Depuis 2015, les collectivités doivent mettre en concurrence leurs fournisseurs de gaz et d’électricité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7" name="Picture 2" descr=""/>
          <p:cNvPicPr/>
          <p:nvPr/>
        </p:nvPicPr>
        <p:blipFill>
          <a:blip r:embed="rId1"/>
          <a:stretch/>
        </p:blipFill>
        <p:spPr>
          <a:xfrm>
            <a:off x="1907640" y="2721960"/>
            <a:ext cx="5400360" cy="3659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Historique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323640" y="1518480"/>
            <a:ext cx="8272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Suite à l’obligation de mise en concurrence, on constate que :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marchés de l’énergie sont bien spécifiques (volatiles et parfois difficilement compatibles avec les procédures de passation des marchés publics)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collectivités manquent d’expertise en la matière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intérêt certain de mutualiser les démarches pour acheter mieux et être plus fort dans la négociation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0" name="Picture 2" descr=""/>
          <p:cNvPicPr/>
          <p:nvPr/>
        </p:nvPicPr>
        <p:blipFill>
          <a:blip r:embed="rId1"/>
          <a:stretch/>
        </p:blipFill>
        <p:spPr>
          <a:xfrm>
            <a:off x="4604040" y="4842000"/>
            <a:ext cx="1266120" cy="1127880"/>
          </a:xfrm>
          <a:prstGeom prst="rect">
            <a:avLst/>
          </a:prstGeom>
          <a:ln>
            <a:noFill/>
          </a:ln>
        </p:spPr>
      </p:pic>
      <p:pic>
        <p:nvPicPr>
          <p:cNvPr id="211" name="Picture 2" descr=""/>
          <p:cNvPicPr/>
          <p:nvPr/>
        </p:nvPicPr>
        <p:blipFill>
          <a:blip r:embed="rId2"/>
          <a:stretch/>
        </p:blipFill>
        <p:spPr>
          <a:xfrm>
            <a:off x="6372360" y="5013000"/>
            <a:ext cx="839880" cy="83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1115640" y="404640"/>
            <a:ext cx="777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Contexte : degré d’équipement des ménages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" name="Picture 2" descr=""/>
          <p:cNvPicPr/>
          <p:nvPr/>
        </p:nvPicPr>
        <p:blipFill>
          <a:blip r:embed="rId1"/>
          <a:stretch/>
        </p:blipFill>
        <p:spPr>
          <a:xfrm>
            <a:off x="668160" y="843120"/>
            <a:ext cx="7681320" cy="4734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Mise en concurrence et lancement des marchés publics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323640" y="1649520"/>
            <a:ext cx="8272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accord cadre a été lancé et permet de juger les fournisseurs sur des critères techniques (note technique /20) :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Méthodologie de bascule des contrats,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Relation client fournisseur,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Facturation,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Accompagnement à la stratégie d’achat,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Portail Internet,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Gestion des points de livraison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marchés subséquents, plus réactifs dans le temps, permettent de sélectionner le prix de fourniture de chaque énergie (note prix /80).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Picture 2" descr=""/>
          <p:cNvPicPr/>
          <p:nvPr/>
        </p:nvPicPr>
        <p:blipFill>
          <a:blip r:embed="rId1"/>
          <a:stretch/>
        </p:blipFill>
        <p:spPr>
          <a:xfrm>
            <a:off x="7140600" y="2133000"/>
            <a:ext cx="1422000" cy="141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1043640" y="404640"/>
            <a:ext cx="7848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Caractéristiques du groupement « Gaz naturel »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323640" y="1649520"/>
            <a:ext cx="8272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7" name="Picture 3" descr=""/>
          <p:cNvPicPr/>
          <p:nvPr/>
        </p:nvPicPr>
        <p:blipFill>
          <a:blip r:embed="rId1"/>
          <a:srcRect l="8712" t="3188" r="12170" b="612"/>
          <a:stretch/>
        </p:blipFill>
        <p:spPr>
          <a:xfrm>
            <a:off x="2051640" y="2349000"/>
            <a:ext cx="4524120" cy="3454920"/>
          </a:xfrm>
          <a:prstGeom prst="rect">
            <a:avLst/>
          </a:prstGeom>
          <a:ln>
            <a:noFill/>
          </a:ln>
        </p:spPr>
      </p:pic>
      <p:sp>
        <p:nvSpPr>
          <p:cNvPr id="218" name="Line 3"/>
          <p:cNvSpPr/>
          <p:nvPr/>
        </p:nvSpPr>
        <p:spPr>
          <a:xfrm flipH="1" flipV="1">
            <a:off x="5651280" y="4347360"/>
            <a:ext cx="637200" cy="381960"/>
          </a:xfrm>
          <a:prstGeom prst="line">
            <a:avLst/>
          </a:prstGeom>
          <a:ln w="31680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4"/>
          <p:cNvSpPr/>
          <p:nvPr/>
        </p:nvSpPr>
        <p:spPr>
          <a:xfrm>
            <a:off x="5576040" y="4288320"/>
            <a:ext cx="82080" cy="6840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Line 5"/>
          <p:cNvSpPr/>
          <p:nvPr/>
        </p:nvSpPr>
        <p:spPr>
          <a:xfrm flipV="1">
            <a:off x="3707640" y="4928400"/>
            <a:ext cx="274320" cy="448200"/>
          </a:xfrm>
          <a:prstGeom prst="line">
            <a:avLst/>
          </a:prstGeom>
          <a:ln w="31680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6"/>
          <p:cNvSpPr/>
          <p:nvPr/>
        </p:nvSpPr>
        <p:spPr>
          <a:xfrm flipH="1">
            <a:off x="3962520" y="4860000"/>
            <a:ext cx="86040" cy="6840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Line 7"/>
          <p:cNvSpPr/>
          <p:nvPr/>
        </p:nvSpPr>
        <p:spPr>
          <a:xfrm flipV="1">
            <a:off x="2267640" y="3613680"/>
            <a:ext cx="512280" cy="248400"/>
          </a:xfrm>
          <a:prstGeom prst="line">
            <a:avLst/>
          </a:prstGeom>
          <a:ln w="31680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8"/>
          <p:cNvSpPr/>
          <p:nvPr/>
        </p:nvSpPr>
        <p:spPr>
          <a:xfrm flipH="1">
            <a:off x="2705400" y="3603960"/>
            <a:ext cx="86040" cy="6840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Line 9"/>
          <p:cNvSpPr/>
          <p:nvPr/>
        </p:nvSpPr>
        <p:spPr>
          <a:xfrm flipH="1">
            <a:off x="5909400" y="2955960"/>
            <a:ext cx="855360" cy="71280"/>
          </a:xfrm>
          <a:prstGeom prst="line">
            <a:avLst/>
          </a:prstGeom>
          <a:ln w="31680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CustomShape 10"/>
          <p:cNvSpPr/>
          <p:nvPr/>
        </p:nvSpPr>
        <p:spPr>
          <a:xfrm flipV="1">
            <a:off x="5909760" y="2997000"/>
            <a:ext cx="60120" cy="6048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Line 11"/>
          <p:cNvSpPr/>
          <p:nvPr/>
        </p:nvSpPr>
        <p:spPr>
          <a:xfrm>
            <a:off x="3956760" y="3357000"/>
            <a:ext cx="38160" cy="576000"/>
          </a:xfrm>
          <a:prstGeom prst="line">
            <a:avLst/>
          </a:prstGeom>
          <a:ln w="31680"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12"/>
          <p:cNvSpPr/>
          <p:nvPr/>
        </p:nvSpPr>
        <p:spPr>
          <a:xfrm flipV="1">
            <a:off x="3964680" y="3933000"/>
            <a:ext cx="60120" cy="6048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13"/>
          <p:cNvSpPr/>
          <p:nvPr/>
        </p:nvSpPr>
        <p:spPr>
          <a:xfrm>
            <a:off x="2388240" y="5279400"/>
            <a:ext cx="1950120" cy="117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93000"/>
              </a:lnSpc>
            </a:pPr>
            <a:r>
              <a:rPr b="1" lang="fr-FR" sz="1400" spc="-1" strike="noStrike" u="sng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Orne</a:t>
            </a:r>
            <a:r>
              <a:rPr b="1" lang="fr-FR" sz="14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: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fr-FR" sz="14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26 membres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fr-FR" sz="14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18GWh/an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14"/>
          <p:cNvSpPr/>
          <p:nvPr/>
        </p:nvSpPr>
        <p:spPr>
          <a:xfrm>
            <a:off x="755640" y="3760560"/>
            <a:ext cx="1950120" cy="117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93000"/>
              </a:lnSpc>
            </a:pPr>
            <a:r>
              <a:rPr b="1" lang="fr-FR" sz="1400" spc="-1" strike="noStrike" u="sng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Manche</a:t>
            </a:r>
            <a:r>
              <a:rPr b="1" lang="fr-FR" sz="14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: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fr-FR" sz="14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8 membres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fr-FR" sz="14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5 GWh/an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15"/>
          <p:cNvSpPr/>
          <p:nvPr/>
        </p:nvSpPr>
        <p:spPr>
          <a:xfrm>
            <a:off x="2988000" y="2506320"/>
            <a:ext cx="195012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93000"/>
              </a:lnSpc>
            </a:pPr>
            <a:r>
              <a:rPr b="1" lang="fr-FR" sz="1400" spc="-1" strike="noStrike" u="sng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Calvados</a:t>
            </a:r>
            <a:r>
              <a:rPr b="1" lang="fr-FR" sz="14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: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fr-FR" sz="14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124 membres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fr-FR" sz="14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131 GWh/an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16"/>
          <p:cNvSpPr/>
          <p:nvPr/>
        </p:nvSpPr>
        <p:spPr>
          <a:xfrm>
            <a:off x="6365880" y="2650320"/>
            <a:ext cx="1950120" cy="117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93000"/>
              </a:lnSpc>
            </a:pPr>
            <a:r>
              <a:rPr b="1" lang="fr-FR" sz="1400" spc="-1" strike="noStrike" u="sng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Seine-Maritime</a:t>
            </a:r>
            <a:r>
              <a:rPr b="1" lang="fr-FR" sz="14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: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fr-FR" sz="14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16 membres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fr-FR" sz="14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14 GWh/an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17"/>
          <p:cNvSpPr/>
          <p:nvPr/>
        </p:nvSpPr>
        <p:spPr>
          <a:xfrm>
            <a:off x="5789880" y="4628520"/>
            <a:ext cx="1950120" cy="117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93000"/>
              </a:lnSpc>
            </a:pPr>
            <a:r>
              <a:rPr b="1" lang="fr-FR" sz="1400" spc="-1" strike="noStrike" u="sng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Eure</a:t>
            </a:r>
            <a:r>
              <a:rPr b="1" lang="fr-FR" sz="14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: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fr-FR" sz="14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68 membres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fr-FR" sz="1400" spc="-1" strike="noStrike">
                <a:solidFill>
                  <a:srgbClr val="4f81bd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35 GWh/an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18"/>
          <p:cNvSpPr/>
          <p:nvPr/>
        </p:nvSpPr>
        <p:spPr>
          <a:xfrm>
            <a:off x="0" y="1700640"/>
            <a:ext cx="9143640" cy="503640"/>
          </a:xfrm>
          <a:prstGeom prst="rect">
            <a:avLst/>
          </a:prstGeom>
          <a:solidFill>
            <a:srgbClr val="46659a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93000"/>
              </a:lnSpc>
            </a:pPr>
            <a:r>
              <a:rPr lang="fr-FR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Demi Cond"/>
              </a:rPr>
              <a:t>240 membres - 1 600 contrats – 200 GWh /an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4" name="Image 42" descr=""/>
          <p:cNvPicPr/>
          <p:nvPr/>
        </p:nvPicPr>
        <p:blipFill>
          <a:blip r:embed="rId2"/>
          <a:stretch/>
        </p:blipFill>
        <p:spPr>
          <a:xfrm>
            <a:off x="312480" y="1435320"/>
            <a:ext cx="898200" cy="1007640"/>
          </a:xfrm>
          <a:prstGeom prst="rect">
            <a:avLst/>
          </a:prstGeom>
          <a:ln>
            <a:noFill/>
          </a:ln>
        </p:spPr>
      </p:pic>
      <p:sp>
        <p:nvSpPr>
          <p:cNvPr id="235" name="CustomShape 19"/>
          <p:cNvSpPr/>
          <p:nvPr/>
        </p:nvSpPr>
        <p:spPr>
          <a:xfrm>
            <a:off x="221760" y="5013000"/>
            <a:ext cx="2261520" cy="5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3000"/>
              </a:lnSpc>
            </a:pPr>
            <a:r>
              <a:rPr b="1" lang="fr-FR" sz="33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 lot unique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 standalone="yes"?>
<p:sld xmlns:a="http://schemas.openxmlformats.org/drawingml/2006/main" xmlns:p="http://schemas.openxmlformats.org/presentationml/2006/main" xmlns:r="http://schemas.openxmlformats.org/officeDocument/2006/relationships"><p:cSld><p:spTree><p:nvGrpSpPr>        <p:cNvPr id="1" name=""/>        <p:cNvGrpSpPr/>        <p:nvPr/>      </p:nvGrpSpPr>      <p:grpSpPr>        <a:xfrm>          <a:off x="0" y="0"/>          <a:ext cx="0" cy="0"/>          <a:chOff x="0" y="0"/>          <a:chExt cx="0" cy="0"/>        </a:xfrm>      </p:grpSpPr><p:sp><p:nvSpPr><p:cNvPr id="236" name="CustomShape 1"></p:cNvPr><p:cNvSpPr/><p:nvPr/></p:nvSpPr><p:spPr><a:xfrm><a:off x="0" y="1556640"/><a:ext cx="9143640" cy="647640"/></a:xfrm><a:prstGeom prst="rect"><a:avLst></a:avLst></a:prstGeom><a:solidFill><a:srgbClr val="dddd4d"/></a:solidFill><a:ln w="9360"><a:noFill/></a:ln></p:spPr><p:style><a:lnRef idx="0"/><a:fillRef idx="0"/><a:effectRef idx="0"/><a:fontRef idx="minor"/></p:style><p:txBody><a:bodyPr lIns="0" rIns="0" tIns="0" bIns="0"></a:bodyPr><a:p><a:pPr algn="ctr"><a:lnSpc><a:spcPct val="93000"/></a:lnSpc></a:pPr><a:r><a:rPr lang="fr-FR" sz="2800" spc="-1" strike="noStrike"><a:solidFill><a:srgbClr val="46659a"/></a:solidFill><a:uFill><a:solidFill><a:srgbClr val="ffffff"/></a:solidFill></a:uFill><a:latin typeface="Franklin Gothic Demi Cond"/></a:rPr><a:t>390 membres – 11 000 contrats – 190 GWh /an  </a:t></a:r><a:endParaRPr lang="fr-FR" sz="1800" spc="-1" strike="noStrike"><a:solidFill><a:srgbClr val="000000"/></a:solidFill><a:uFill><a:solidFill><a:srgbClr val="ffffff"/></a:solidFill></a:uFill><a:latin typeface="Arial"/></a:endParaRPr></a:p></p:txBody></p:sp><p:pic><p:nvPicPr><p:cNvPr id="237" name="Image 41" descr=""/><p:cNvPicPr/><p:nvPr/></p:nvPicPr><p:blipFill><a:blip r:embed="rId1"></a:blip><a:stretch/></p:blipFill><p:spPr><a:xfrm><a:off x="251640" y="1411920"/><a:ext cx="898200" cy="1007640"/></a:xfrm><a:prstGeom prst="rect"><a:avLst/></a:prstGeom><a:ln><a:noFill/></a:ln></p:spPr></p:pic><p:pic><p:nvPicPr><p:cNvPr id="238" name="Picture 3" descr=""/><p:cNvPicPr/><p:nvPr/></p:nvPicPr><p:blipFill><a:blip r:embed="rId2"></a:blip><a:srcRect l="8712" t="3188" r="12170" b="612"/><a:stretch/></p:blipFill><p:spPr><a:xfrm><a:off x="2339640" y="2731680"/><a:ext cx="4524120" cy="3454920"/></a:xfrm><a:prstGeom prst="rect"><a:avLst/></a:prstGeom><a:ln><a:noFill/></a:ln></p:spPr></p:pic><p:sp><p:nvSpPr><p:cNvPr id="239" name="Line 2"/><p:cNvSpPr/><p:nvPr/></p:nvSpPr><p:spPr><a:xfrm flipV="1"><a:off x="2339640" y="3933000"/><a:ext cx="648000" cy="123480"/></a:xfrm><a:prstGeom prst="line"><a:avLst/></a:prstGeom><a:ln w="31680"><a:solidFill><a:srgbClr val="4a7ebb"/></a:solidFill><a:round/></a:ln></p:spPr><p:style><a:lnRef idx="1"><a:schemeClr val="accent1"/></a:lnRef><a:fillRef idx="0"><a:schemeClr val="accent1"/></a:fillRef><a:effectRef idx="0"><a:schemeClr val="accent1"/></a:effectRef><a:fontRef idx="minor"/></p:style></p:sp><p:sp><p:nvSpPr><p:cNvPr id="240" name="Line 3"/><p:cNvSpPr/><p:nvPr/></p:nvSpPr><p:spPr><a:xfrm flipH="1"><a:off x="6279480" y="2767320"/><a:ext cx="584640" cy="513000"/></a:xfrm><a:prstGeom prst="line"><a:avLst/></a:prstGeom><a:ln w="31680"><a:solidFill><a:srgbClr val="4a7ebb"/></a:solidFill><a:round/></a:ln></p:spPr><p:style><a:lnRef idx="1"><a:schemeClr val="accent1"/></a:lnRef><a:fillRef idx="0"><a:schemeClr val="accent1"/></a:fillRef><a:effectRef idx="0"><a:schemeClr val="accent1"/></a:effectRef><a:fontRef idx="minor"/></p:style></p:sp><p:wgp><p:cNvGrpSpPr/><p:grpSpPr><a:xfrm rot="5587200"><a:off x="3921480" y="3441600"/><a:ext cx="60120" cy="619920"/></a:xfrm></p:grpSpPr><wps:sp><wps:nvSpPr><wps:cNvPr id="241" name="Line 4"/><wps:cNvSpPr/><p:nvPr/></wps:nvSpPr><wps:spPr><a:xfrm flipH="1"><a:off x="29880" y="0"/><a:ext cx="30240" cy="554400"/></a:xfrm><a:prstGeom prst="line"><a:avLst/></a:prstGeom><a:ln w="31680"><a:solidFill><a:srgbClr val="4a7ebb"/></a:solidFill><a:round/></a:ln></wps:spPr><wps:style><a:lnRef idx="1"><a:schemeClr val="accent1"/></a:lnRef><a:fillRef idx="0"><a:schemeClr val="accent1"/></a:fillRef><a:effectRef idx="0"><a:schemeClr val="accent1"/></a:effectRef><a:fontRef idx="minor"/></wps:style></wps:sp><wps:sp><wps:nvSpPr><wps:cNvPr id="242" name="CustomShape 5"></wps:cNvPr><wps:cNvSpPr/><p:nvPr/></wps:nvSpPr><wps:spPr><a:xfrm><a:off x="0" y="558720"/><a:ext cx="60120" cy="61200"/></a:xfrm><a:prstGeom prst="ellipse"><a:avLst></a:avLst></a:prstGeom><a:ln><a:round/></a:ln></wps:spPr><wps:style><a:lnRef idx="2"><a:schemeClr val="accent1"><a:shade val="50000"/></a:schemeClr></a:lnRef><a:fillRef idx="1"><a:schemeClr val="accent1"/></a:fillRef><a:effectRef idx="0"><a:schemeClr val="accent1"/></a:effectRef><a:fontRef idx="minor"/></wps:style></wps:sp></p:wgp><p:sp><p:nvSpPr><p:cNvPr id="243" name="CustomShape 6"></p:cNvPr><p:cNvSpPr/><p:nvPr/></p:nvSpPr><p:spPr><a:xfrm><a:off x="665640" y="3872520"/><a:ext cx="1950120" cy="1173240"/></a:xfrm><a:prstGeom prst="rect"><a:avLst></a:avLst></a:prstGeom><a:noFill/><a:ln><a:noFill/></a:ln></p:spPr><p:style><a:lnRef idx="0"/><a:fillRef idx="0"/><a:effectRef idx="0"/><a:fontRef idx="minor"/></p:style><p:txBody><a:bodyPr lIns="0" rIns="0" tIns="0" bIns="0"></a:bodyPr><a:p><a:pPr algn="ctr"><a:lnSpc><a:spcPct val="93000"/></a:lnSpc></a:pPr><a:r><a:rPr b="1" lang="fr-FR" sz="1600" spc="-1" strike="noStrike" u="sng"><a:solidFill><a:srgbClr val="4f81bd"/></a:solidFill><a:uFill><a:solidFill><a:srgbClr val="ffffff"/></a:solidFill></a:uFill><a:latin typeface="Franklin Gothic Book"/></a:rPr><a:t>Manche</a:t></a:r><a:r><a:rPr b="1" lang="fr-FR" sz="1600" spc="-1" strike="noStrike"><a:solidFill><a:srgbClr val="4f81bd"/></a:solidFill><a:uFill><a:solidFill><a:srgbClr val="ffffff"/></a:solidFill></a:uFill><a:latin typeface="Franklin Gothic Book"/></a:rPr><a:t> : </a:t></a:r><a:endParaRPr lang="fr-FR" sz="1800" spc="-1" strike="noStrike"><a:solidFill><a:srgbClr val="000000"/></a:solidFill><a:uFill><a:solidFill><a:srgbClr val="ffffff"/></a:solidFill></a:uFill><a:latin typeface="Arial"/></a:endParaRPr></a:p><a:p><a:pPr algn="ctr"><a:lnSpc><a:spcPct val="93000"/></a:lnSpc></a:pPr><a:r><a:rPr lang="fr-FR" sz="1600" spc="-1" strike="noStrike"><a:solidFill><a:srgbClr val="4f81bd"/></a:solidFill><a:uFill><a:solidFill><a:srgbClr val="ffffff"/></a:solidFill></a:uFill><a:latin typeface="Franklin Gothic Book"/></a:rPr><a:t>20 membres</a:t></a:r><a:endParaRPr lang="fr-FR" sz="1800" spc="-1" strike="noStrike"><a:solidFill><a:srgbClr val="000000"/></a:solidFill><a:uFill><a:solidFill><a:srgbClr val="ffffff"/></a:solidFill></a:uFill><a:latin typeface="Arial"/></a:endParaRPr></a:p><a:p><a:pPr algn="ctr"><a:lnSpc><a:spcPct val="93000"/></a:lnSpc></a:pPr><a:r><a:rPr lang="fr-FR" sz="1600" spc="-1" strike="noStrike"><a:solidFill><a:srgbClr val="4f81bd"/></a:solidFill><a:uFill><a:solidFill><a:srgbClr val="ffffff"/></a:solidFill></a:uFill><a:latin typeface="Franklin Gothic Book"/></a:rPr><a:t>26 contrats</a:t></a:r><a:endParaRPr lang="fr-FR" sz="1800" spc="-1" strike="noStrike"><a:solidFill><a:srgbClr val="000000"/></a:solidFill><a:uFill><a:solidFill><a:srgbClr val="ffffff"/></a:solidFill></a:uFill><a:latin typeface="Arial"/></a:endParaRPr></a:p><a:p><a:pPr algn="ctr"><a:lnSpc><a:spcPct val="93000"/></a:lnSpc></a:pPr><a:r><a:rPr lang="fr-FR" sz="1600" spc="-1" strike="noStrike"><a:solidFill><a:srgbClr val="4f81bd"/></a:solidFill><a:uFill><a:solidFill><a:srgbClr val="ffffff"/></a:solidFill></a:uFill><a:latin typeface="Franklin Gothic Book"/></a:rPr><a:t>4,2 GWh/an</a:t></a:r><a:endParaRPr lang="fr-FR" sz="1800" spc="-1" strike="noStrike"><a:solidFill><a:srgbClr val="000000"/></a:solidFill><a:uFill><a:solidFill><a:srgbClr val="ffffff"/></a:solidFill></a:uFill><a:latin typeface="Arial"/></a:endParaRPr></a:p><a:p><a:pPr><a:lnSpc><a:spcPct val="93000"/></a:lnSpc></a:pPr><a:endParaRPr lang="fr-FR" sz="1800" spc="-1" strike="noStrike"><a:solidFill><a:srgbClr val="000000"/></a:solidFill><a:uFill><a:solidFill><a:srgbClr val="ffffff"/></a:solidFill></a:uFill><a:latin typeface="Arial"/></a:endParaRPr></a:p><a:p><a:pPr><a:lnSpc><a:spcPct val="93000"/></a:lnSpc></a:pPr><a:endParaRPr lang="fr-FR" sz="1800" spc="-1" strike="noStrike"><a:solidFill><a:srgbClr val="000000"/></a:solidFill><a:uFill><a:solidFill><a:srgbClr val="ffffff"/></a:solidFill></a:uFill><a:latin typeface="Arial"/></a:endParaRPr></a:p><a:p><a:pPr><a:lnSpc><a:spcPct val="93000"/></a:lnSpc></a:pPr><a:endParaRPr lang="fr-FR" sz="1800" spc="-1" strike="noStrike"><a:solidFill><a:srgbClr val="000000"/></a:solidFill><a:uFill><a:solidFill><a:srgbClr val="ffffff"/></a:solidFill></a:uFill><a:latin typeface="Arial"/></a:endParaRPr></a:p><a:p><a:pPr><a:lnSpc><a:spcPct val="93000"/></a:lnSpc></a:pPr><a:endParaRPr lang="fr-FR" sz="1800" spc="-1" strike="noStrike"><a:solidFill><a:srgbClr val="000000"/></a:solidFill><a:uFill><a:solidFill><a:srgbClr val="ffffff"/></a:solidFill></a:uFill><a:latin typeface="Arial"/></a:endParaRPr></a:p><a:p><a:pPr><a:lnSpc><a:spcPct val="93000"/></a:lnSpc></a:pPr><a:endParaRPr lang="fr-FR" sz="1800" spc="-1" strike="noStrike"><a:solidFill><a:srgbClr val="000000"/></a:solidFill><a:uFill><a:solidFill><a:srgbClr val="ffffff"/></a:solidFill></a:uFill><a:latin typeface="Arial"/></a:endParaRPr></a:p><a:p><a:pPr><a:lnSpc><a:spcPct val="93000"/></a:lnSpc></a:pPr><a:endParaRPr lang="fr-FR" sz="1800" spc="-1" strike="noStrike"><a:solidFill><a:srgbClr val="000000"/></a:solidFill><a:uFill><a:solidFill><a:srgbClr val="ffffff"/></a:solidFill></a:uFill><a:latin typeface="Arial"/></a:endParaRPr></a:p><a:p><a:pPr><a:lnSpc><a:spcPct val="93000"/></a:lnSpc></a:pPr><a:endParaRPr lang="fr-FR" sz="1800" spc="-1" strike="noStrike"><a:solidFill><a:srgbClr val="000000"/></a:solidFill><a:uFill><a:solidFill><a:srgbClr val="ffffff"/></a:solidFill></a:uFill><a:latin typeface="Arial"/></a:endParaRPr></a:p><a:p><a:pPr><a:lnSpc><a:spcPct val="93000"/></a:lnSpc></a:pPr><a:endParaRPr lang="fr-FR" sz="1800" spc="-1" strike="noStrike"><a:solidFill><a:srgbClr val="000000"/></a:solidFill><a:uFill><a:solidFill><a:srgbClr val="ffffff"/></a:solidFill></a:uFill><a:latin typeface="Arial"/></a:endParaRPr></a:p></p:txBody></p:sp><p:sp><p:nvSpPr><p:cNvPr id="244" name="CustomShape 7"></p:cNvPr><p:cNvSpPr/><p:nvPr/></p:nvSpPr><p:spPr><a:xfrm><a:off x="3216600" y="2715120"/><a:ext cx="1950120" cy="873000"/></a:xfrm><a:prstGeom prst="rect"><a:avLst></a:avLst></a:prstGeom><a:noFill/><a:ln><a:noFill/></a:ln></p:spPr><p:style><a:lnRef idx="0"/><a:fillRef idx="0"/><a:effectRef idx="0"/><a:fontRef idx="minor"/></p:style><p:txBody><a:bodyPr lIns="0" rIns="0" tIns="0" bIns="0"></a:bodyPr><a:p><a:pPr algn="ctr"><a:lnSpc><a:spcPct val="93000"/></a:lnSpc></a:pPr><a:r><a:rPr b="1" lang="fr-FR" sz="1600" spc="-1" strike="noStrike" u="sng"><a:solidFill><a:srgbClr val="4f81bd"/></a:solidFill><a:uFill><a:solidFill><a:srgbClr val="ffffff"/></a:solidFill></a:uFill><a:latin typeface="Franklin Gothic Book"/></a:rPr><a:t>Calvados</a:t></a:r><a:r><a:rPr b="1" lang="fr-FR" sz="1600" spc="-1" strike="noStrike"><a:solidFill><a:srgbClr val="4f81bd"/></a:solidFill><a:uFill><a:solidFill><a:srgbClr val="ffffff"/></a:solidFill></a:uFill><a:latin typeface="Franklin Gothic Book"/></a:rPr><a:t> : </a:t></a:r><a:endParaRPr lang="fr-FR" sz="1800" spc="-1" strike="noStrike"><a:solidFill><a:srgbClr val="000000"/></a:solidFill><a:uFill><a:solidFill><a:srgbClr val="ffffff"/></a:solidFill></a:uFill><a:latin typeface="Arial"/></a:endParaRPr></a:p><a:p><a:pPr algn="ctr"><a:lnSpc><a:spcPct val="93000"/></a:lnSpc></a:pPr><a:r><a:rPr lang="fr-FR" sz="1600" spc="-1" strike="noStrike"><a:solidFill><a:srgbClr val="4f81bd"/></a:solidFill><a:uFill><a:solidFill><a:srgbClr val="ffffff"/></a:solidFill></a:uFill><a:latin typeface="Franklin Gothic Book"/></a:rPr><a:t>342 membres</a:t></a:r><a:endParaRPr lang="fr-FR" sz="1800" spc="-1" strike="noStrike"><a:solidFill><a:srgbClr val="000000"/></a:solidFill><a:uFill><a:solidFill><a:srgbClr val="ffffff"/></a:solidFill></a:uFill><a:latin typeface="Arial"/></a:endParaRPr></a:p><a:p><a:pPr algn="ctr"><a:lnSpc><a:spcPct val="93000"/></a:lnSpc></a:pPr><a:r><a:rPr lang="fr-FR" sz="1600" spc="-1" strike="noStrike"><a:solidFill><a:srgbClr val="4f81bd"/></a:solidFill><a:uFill><a:solidFill><a:srgbClr val="ffffff"/></a:solidFill></a:uFill><a:latin typeface="Franklin Gothic Book"/></a:rPr><a:t>10 295 contrats</a:t></a:r><a:endParaRPr lang="fr-FR" sz="1800" spc="-1" strike="noStrike"><a:solidFill><a:srgbClr val="000000"/></a:solidFill><a:uFill><a:solidFill><a:srgbClr val="ffffff"/></a:solidFill></a:uFill><a:latin typeface="Arial"/></a:endParaRPr></a:p><a:p><a:pPr algn="ctr"><a:lnSpc><a:spcPct val="93000"/></a:lnSpc></a:pPr><a:r><a:rPr lang="fr-FR" sz="1600" spc="-1" strike="noStrike"><a:solidFill><a:srgbClr val="4f81bd"/></a:solidFill><a:uFill><a:solidFill><a:srgbClr val="ffffff"/></a:solidFill></a:uFill><a:latin typeface="Franklin Gothic Book"/></a:rPr><a:t>163,7 GWh/an</a:t></a:r><a:endParaRPr lang="fr-FR" sz="1800" spc="-1" strike="noStrike"><a:solidFill><a:srgbClr val="000000"/></a:solidFill><a:uFill><a:solidFill><a:srgbClr val="ffffff"/></a:solidFill></a:uFill><a:latin typeface="Arial"/></a:endParaRPr></a:p></p:txBody></p:sp><p:sp><p:nvSpPr><p:cNvPr id="245" name="CustomShape 8"></p:cNvPr><p:cNvSpPr/><p:nvPr/></p:nvSpPr><p:spPr><a:xfrm><a:off x="6864120" y="2715120"/><a:ext cx="1950120" cy="1173240"/></a:xfrm><a:prstGeom prst="rect"><a:avLst></a:avLst></a:prstGeom><a:noFill/><a:ln><a:noFill/></a:ln></p:spPr><p:style><a:lnRef idx="0"/><a:fillRef idx="0"/><a:effectRef idx="0"/><a:fontRef idx="minor"/></p:style><p:txBody><a:bodyPr lIns="0" rIns="0" tIns="0" bIns="0"></a:bodyPr><a:p><a:pPr algn="ctr"><a:lnSpc><a:spcPct val="93000"/></a:lnSpc></a:pPr><a:r><a:rPr b="1" lang="fr-FR" sz="1600" spc="-1" strike="noStrike" u="sng"><a:solidFill><a:srgbClr val="4f81bd"/></a:solidFill><a:uFill><a:solidFill><a:srgbClr val="ffffff"/></a:solidFill></a:uFill><a:latin typeface="Franklin Gothic Book"/></a:rPr><a:t>Seine-Maritime</a:t></a:r><a:r><a:rPr b="1" lang="fr-FR" sz="1600" spc="-1" strike="noStrike"><a:solidFill><a:srgbClr val="4f81bd"/></a:solidFill><a:uFill><a:solidFill><a:srgbClr val="ffffff"/></a:solidFill></a:uFill><a:latin typeface="Franklin Gothic Book"/></a:rPr><a:t> : </a:t></a:r><a:endParaRPr lang="fr-FR" sz="1800" spc="-1" strike="noStrike"><a:solidFill><a:srgbClr val="000000"/></a:solidFill><a:uFill><a:solidFill><a:srgbClr val="ffffff"/></a:solidFill></a:uFill><a:latin typeface="Arial"/></a:endParaRPr></a:p><a:p><a:pPr algn="ctr"><a:lnSpc><a:spcPct val="93000"/></a:lnSpc></a:pPr><a:r><a:rPr lang="fr-FR" sz="1600" spc="-1" strike="noStrike"><a:solidFill><a:srgbClr val="4f81bd"/></a:solidFill><a:uFill><a:solidFill><a:srgbClr val="ffffff"/></a:solidFill></a:uFill><a:latin typeface="Franklin Gothic Book"/></a:rPr><a:t>26 membres</a:t></a:r><a:endParaRPr lang="fr-FR" sz="1800" spc="-1" strike="noStrike"><a:solidFill><a:srgbClr val="000000"/></a:solidFill><a:uFill><a:solidFill><a:srgbClr val="ffffff"/></a:solidFill></a:uFill><a:latin typeface="Arial"/></a:endParaRPr></a:p><a:p><a:pPr algn="ctr"><a:lnSpc><a:spcPct val="93000"/></a:lnSpc></a:pPr><a:r><a:rPr lang="fr-FR" sz="1600" spc="-1" strike="noStrike"><a:solidFill><a:srgbClr val="4f81bd"/></a:solidFill><a:uFill><a:solidFill><a:srgbClr val="ffffff"/></a:solidFill></a:uFill><a:latin typeface="Franklin Gothic Book"/></a:rPr><a:t>665 contrats</a:t></a:r><a:endParaRPr lang="fr-FR" sz="1800" spc="-1" strike="noStrike"><a:solidFill><a:srgbClr val="000000"/></a:solidFill><a:uFill><a:solidFill><a:srgbClr val="ffffff"/></a:solidFill></a:uFill><a:latin typeface="Arial"/></a:endParaRPr></a:p><a:p><a:pPr algn="ctr"><a:lnSpc><a:spcPct val="93000"/></a:lnSpc></a:pPr><a:r><a:rPr lang="fr-FR" sz="1600" spc="-1" strike="noStrike"><a:solidFill><a:srgbClr val="4f81bd"/></a:solidFill><a:uFill><a:solidFill><a:srgbClr val="ffffff"/></a:solidFill></a:uFill><a:latin typeface="Franklin Gothic Book"/></a:rPr><a:t>25,1 GWh/an</a:t></a:r><a:endParaRPr lang="fr-FR" sz="1800" spc="-1" strike="noStrike"><a:solidFill><a:srgbClr val="000000"/></a:solidFill><a:uFill><a:solidFill><a:srgbClr val="ffffff"/></a:solidFill></a:uFill><a:latin typeface="Arial"/></a:endParaRPr></a:p><a:p><a:pPr><a:lnSpc><a:spcPct val="93000"/></a:lnSpc></a:pPr><a:endParaRPr lang="fr-FR" sz="1800" spc="-1" strike="noStrike"><a:solidFill><a:srgbClr val="000000"/></a:solidFill><a:uFill><a:solidFill><a:srgbClr val="ffffff"/></a:solidFill></a:uFill><a:latin typeface="Arial"/></a:endParaRPr></a:p><a:p><a:pPr><a:lnSpc><a:spcPct val="93000"/></a:lnSpc></a:pPr><a:endParaRPr lang="fr-FR" sz="1800" spc="-1" strike="noStrike"><a:solidFill><a:srgbClr val="000000"/></a:solidFill><a:uFill><a:solidFill><a:srgbClr val="ffffff"/></a:solidFill></a:uFill><a:latin typeface="Arial"/></a:endParaRPr></a:p><a:p><a:pPr><a:lnSpc><a:spcPct val="93000"/></a:lnSpc></a:pPr><a:endParaRPr lang="fr-FR" sz="1800" spc="-1" strike="noStrike"><a:solidFill><a:srgbClr val="000000"/></a:solidFill><a:uFill><a:solidFill><a:srgbClr val="ffffff"/></a:solidFill></a:uFill><a:latin typeface="Arial"/></a:endParaRPr></a:p><a:p><a:pPr><a:lnSpc><a:spcPct val="93000"/></a:lnSpc></a:pPr><a:endParaRPr lang="fr-FR" sz="1800" spc="-1" strike="noStrike"><a:solidFill><a:srgbClr val="000000"/></a:solidFill><a:uFill><a:solidFill><a:srgbClr val="ffffff"/></a:solidFill></a:uFill><a:latin typeface="Arial"/></a:endParaRPr></a:p><a:p><a:pPr><a:lnSpc><a:spcPct val="93000"/></a:lnSpc></a:pPr><a:endParaRPr lang="fr-FR" sz="1800" spc="-1" strike="noStrike"><a:solidFill><a:srgbClr val="000000"/></a:solidFill><a:uFill><a:solidFill><a:srgbClr val="ffffff"/></a:solidFill></a:uFill><a:latin typeface="Arial"/></a:endParaRPr></a:p><a:p><a:pPr><a:lnSpc><a:spcPct val="93000"/></a:lnSpc></a:pPr><a:endParaRPr lang="fr-FR" sz="1800" spc="-1" strike="noStrike"><a:solidFill><a:srgbClr val="000000"/></a:solidFill><a:uFill><a:solidFill><a:srgbClr val="ffffff"/></a:solidFill></a:uFill><a:latin typeface="Arial"/></a:endParaRPr></a:p><a:p><a:pPr><a:lnSpc><a:spcPct val="93000"/></a:lnSpc></a:pPr><a:endParaRPr lang="fr-FR" sz="1800" spc="-1" strike="noStrike"><a:solidFill><a:srgbClr val="000000"/></a:solidFill><a:uFill><a:solidFill><a:srgbClr val="ffffff"/></a:solidFill></a:uFill><a:latin typeface="Arial"/></a:endParaRPr></a:p><a:p><a:pPr><a:lnSpc><a:spcPct val="93000"/></a:lnSpc></a:pPr><a:endParaRPr lang="fr-FR" sz="1800" spc="-1" strike="noStrike"><a:solidFill><a:srgbClr val="000000"/></a:solidFill><a:uFill><a:solidFill><a:srgbClr val="ffffff"/></a:solidFill></a:uFill><a:latin typeface="Arial"/></a:endParaRPr></a:p></p:txBody></p:sp><p:sp><p:nvSpPr><p:cNvPr id="246" name="CustomShape 9"></p:cNvPr><p:cNvSpPr/><p:nvPr/></p:nvSpPr><p:spPr><a:xfrm flipH="1"><a:off x="2943720" y="3898800"/><a:ext cx="86040" cy="68400"/></a:xfrm><a:prstGeom prst="ellipse"><a:avLst></a:avLst></a:prstGeom><a:ln><a:round/></a:ln></p:spPr><p:style><a:lnRef idx="2"><a:schemeClr val="accent1"><a:shade val="50000"/></a:schemeClr></a:lnRef><a:fillRef idx="1"><a:schemeClr val="accent1"/></a:fillRef><a:effectRef idx="0"><a:schemeClr val="accent1"/></a:effectRef><a:fontRef idx="minor"/></p:style></p:sp><p:sp><p:nvSpPr><p:cNvPr id="247" name="CustomShape 10"></p:cNvPr><p:cNvSpPr/><p:nvPr/></p:nvSpPr><p:spPr><a:xfrm flipV="1"><a:off x="6228360" y="3271320"/><a:ext cx="60120" cy="60480"/></a:xfrm><a:prstGeom prst="ellipse"><a:avLst></a:avLst></a:prstGeom><a:ln><a:round/></a:ln></p:spPr><p:style><a:lnRef idx="2"><a:schemeClr val="accent1"><a:shade val="50000"/></a:schemeClr></a:lnRef><a:fillRef idx="1"><a:schemeClr val="accent1"/></a:fillRef><a:effectRef idx="0"><a:schemeClr val="accent1"/></a:effectRef><a:fontRef idx="minor"/></p:style></p:sp><p:sp><p:nvSpPr><p:cNvPr id="248" name="CustomShape 11"></p:cNvPr><p:cNvSpPr/><p:nvPr/></p:nvSpPr><p:spPr><a:xfrm><a:off x="1149840" y="404640"/><a:ext cx="7742160" cy="575640"/></a:xfrm><a:prstGeom prst="rect"><a:avLst></a:avLst></a:prstGeom><a:noFill/><a:ln><a:noFill/></a:ln></p:spPr><p:style><a:lnRef idx="0"/><a:fillRef idx="0"/><a:effectRef idx="0"/><a:fontRef idx="minor"/></p:style><p:txBody><a:bodyPr></a:bodyPr><a:p><a:pPr algn="r"><a:lnSpc><a:spcPct val="100000"/></a:lnSpc></a:pPr><a:r><a:rPr lang="fr-FR" sz="3000" spc="-1" strike="noStrike"><a:solidFill><a:srgbClr val="29344b"/></a:solidFill><a:uFill><a:solidFill><a:srgbClr val="ffffff"/></a:solidFill></a:uFill><a:latin typeface="Franklin Gothic Medium"/></a:rPr><a:t>Caractéristiques du groupement « Electricité »</a:t></a:r><a:endParaRPr lang="fr-FR" sz="3200" spc="-1" strike="noStrike"><a:solidFill><a:srgbClr val="000000"/></a:solidFill><a:uFill><a:solidFill><a:srgbClr val="ffffff"/></a:solidFill></a:uFill><a:latin typeface="Arial"/></a:endParaRPr></a:p></p:txBody></p:sp><p:sp><p:nvSpPr><p:cNvPr id="249" name="CustomShape 12"></p:cNvPr><p:cNvSpPr/><p:nvPr/></p:nvSpPr><p:spPr><a:xfrm><a:off x="221760" y="5013000"/><a:ext cx="2261520" cy="586440"/></a:xfrm><a:prstGeom prst="rect"><a:avLst></a:avLst></a:prstGeom><a:noFill/><a:ln><a:noFill/></a:ln></p:spPr><p:style><a:lnRef idx="0"/><a:fillRef idx="0"/><a:effectRef idx="0"/><a:fontRef idx="minor"/></p:style><p:txBody><a:bodyPr lIns="0" rIns="0" tIns="0" bIns="0"></a:bodyPr><a:p><a:pPr><a:lnSpc><a:spcPct val="93000"/></a:lnSpc></a:pPr><a:r><a:rPr b="1" lang="fr-FR" sz="3300" spc="-1" strike="noStrike"><a:solidFill><a:srgbClr val="29344b"/></a:solidFill><a:uFill><a:solidFill><a:srgbClr val="ffffff"/></a:solidFill></a:uFill><a:latin typeface="Franklin Gothic Book"/></a:rPr><a:t>5 lots</a:t></a:r><a:endParaRPr lang="fr-FR" sz="1800" spc="-1" strike="noStrike"><a:solidFill><a:srgbClr val="000000"/></a:solidFill><a:uFill><a:solidFill><a:srgbClr val="ffffff"/></a:solidFill></a:uFill><a:latin typeface="Arial"/></a:endParaRPr></a:p></p:txBody></p:sp></p:spTree></p:cSld><p:timing><p:tnLst><p:par><p:cTn id="115" dur="indefinite" restart="never" nodeType="tmRoot"><p:childTnLst><p:seq><p:cTn id="116" nodeType="mainSeq"></p:cTn><p:prevCondLst><p:cond delay="0" evt="onPrev"><p:tgtEl><p:sldTgt/></p:tgtEl></p:cond></p:prevCondLst><p:nextCondLst><p:cond delay="0" evt="onNext"><p:tgtEl><p:sldTgt/></p:tgtEl></p:cond></p:nextCondLst></p:seq></p:childTnLst></p:cTn></p:par></p:tnLst></p:timing>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Méthodologie de l’achat sur les marchés boursiers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323640" y="1649520"/>
            <a:ext cx="8272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z="2000" spc="-1" strike="noStrike" u="sng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Constat :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L’énergie est un bien de consommation courante dont la volatilité est très forte !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 u="sng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Achat par prise de position :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 dispose d’un volume de 100 GWh, pour lisser le risque d’acheter à un mauvais moment dans l’année en cours, je prends plusieurs positions.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2" name="Picture 2" descr=""/>
          <p:cNvPicPr/>
          <p:nvPr/>
        </p:nvPicPr>
        <p:blipFill>
          <a:blip r:embed="rId1"/>
          <a:stretch/>
        </p:blipFill>
        <p:spPr>
          <a:xfrm>
            <a:off x="7596360" y="2781000"/>
            <a:ext cx="1422000" cy="141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Variation du prix du gaz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4" name="Picture 2" descr=""/>
          <p:cNvPicPr/>
          <p:nvPr/>
        </p:nvPicPr>
        <p:blipFill>
          <a:blip r:embed="rId1"/>
          <a:stretch/>
        </p:blipFill>
        <p:spPr>
          <a:xfrm>
            <a:off x="96840" y="1412640"/>
            <a:ext cx="8892000" cy="446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Méthodologie de l’achat sur les marchés boursiers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323640" y="1649520"/>
            <a:ext cx="8272080" cy="14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z="2000" spc="-1" strike="noStrike" u="sng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Achat par prise de position :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 prix final est pondéré selon les pourcentages choisis :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r>
              <a:rPr lang="fr-FR" sz="2000" spc="-1" strike="noStrike" baseline="30000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achat avec 40 % du volume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fr-FR" sz="2000" spc="-1" strike="noStrike" baseline="30000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achat avec 30 % du volume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lang="fr-FR" sz="2000" spc="-1" strike="noStrike" baseline="30000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ème</a:t>
            </a: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achat avec 30 % du volume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7" name="Picture 2" descr=""/>
          <p:cNvPicPr/>
          <p:nvPr/>
        </p:nvPicPr>
        <p:blipFill>
          <a:blip r:embed="rId1"/>
          <a:srcRect l="0" t="7372" r="0" b="0"/>
          <a:stretch/>
        </p:blipFill>
        <p:spPr>
          <a:xfrm>
            <a:off x="1109160" y="3498480"/>
            <a:ext cx="7486200" cy="3225960"/>
          </a:xfrm>
          <a:prstGeom prst="rect">
            <a:avLst/>
          </a:prstGeom>
          <a:ln>
            <a:noFill/>
          </a:ln>
        </p:spPr>
      </p:pic>
      <p:sp>
        <p:nvSpPr>
          <p:cNvPr id="258" name="CustomShape 3"/>
          <p:cNvSpPr/>
          <p:nvPr/>
        </p:nvSpPr>
        <p:spPr>
          <a:xfrm>
            <a:off x="3924000" y="4828680"/>
            <a:ext cx="360" cy="56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4"/>
          <p:cNvSpPr/>
          <p:nvPr/>
        </p:nvSpPr>
        <p:spPr>
          <a:xfrm>
            <a:off x="3385080" y="4434480"/>
            <a:ext cx="1074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1800" spc="-1" strike="noStrike">
                <a:solidFill>
                  <a:srgbClr val="46659a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2</a:t>
            </a:r>
            <a:r>
              <a:rPr lang="fr-FR" sz="1800" spc="-1" strike="noStrike" baseline="30000">
                <a:solidFill>
                  <a:srgbClr val="46659a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ème</a:t>
            </a:r>
            <a:r>
              <a:rPr lang="fr-FR" sz="1800" spc="-1" strike="noStrike">
                <a:solidFill>
                  <a:srgbClr val="46659a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 clic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5"/>
          <p:cNvSpPr/>
          <p:nvPr/>
        </p:nvSpPr>
        <p:spPr>
          <a:xfrm>
            <a:off x="2051640" y="4080240"/>
            <a:ext cx="1074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1800" spc="-1" strike="noStrike">
                <a:solidFill>
                  <a:srgbClr val="46659a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1</a:t>
            </a:r>
            <a:r>
              <a:rPr lang="fr-FR" sz="1800" spc="-1" strike="noStrike" baseline="30000">
                <a:solidFill>
                  <a:srgbClr val="46659a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er</a:t>
            </a:r>
            <a:r>
              <a:rPr lang="fr-FR" sz="1800" spc="-1" strike="noStrike">
                <a:solidFill>
                  <a:srgbClr val="46659a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 clic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6"/>
          <p:cNvSpPr/>
          <p:nvPr/>
        </p:nvSpPr>
        <p:spPr>
          <a:xfrm>
            <a:off x="2627640" y="4437000"/>
            <a:ext cx="360" cy="56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7"/>
          <p:cNvSpPr/>
          <p:nvPr/>
        </p:nvSpPr>
        <p:spPr>
          <a:xfrm>
            <a:off x="5292000" y="3347640"/>
            <a:ext cx="1074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1800" spc="-1" strike="noStrike">
                <a:solidFill>
                  <a:srgbClr val="46659a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3</a:t>
            </a:r>
            <a:r>
              <a:rPr lang="fr-FR" sz="1800" spc="-1" strike="noStrike" baseline="30000">
                <a:solidFill>
                  <a:srgbClr val="46659a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ème</a:t>
            </a:r>
            <a:r>
              <a:rPr lang="fr-FR" sz="1800" spc="-1" strike="noStrike">
                <a:solidFill>
                  <a:srgbClr val="46659a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 clic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8"/>
          <p:cNvSpPr/>
          <p:nvPr/>
        </p:nvSpPr>
        <p:spPr>
          <a:xfrm>
            <a:off x="5580000" y="3789000"/>
            <a:ext cx="360" cy="56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4a7ebb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115640" y="1866960"/>
            <a:ext cx="7056360" cy="420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400" spc="-1" strike="noStrike" cap="small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Merci pour votre attention …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spc="-1" strike="noStrike" u="sng" cap="small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Contact :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spc="-1" strike="noStrike" cap="small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Jérémy Bredin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spc="-1" strike="noStrike" cap="small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SDEC ENERGIE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spc="-1" strike="noStrike" cap="small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02 31 06 61 66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Contexte français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6" name="Graphique 4"/>
          <p:cNvGraphicFramePr/>
          <p:nvPr/>
        </p:nvGraphicFramePr>
        <p:xfrm>
          <a:off x="1259640" y="1340640"/>
          <a:ext cx="7314840" cy="452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Contexte à l’échelle mondiale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Picture 2" descr=""/>
          <p:cNvPicPr/>
          <p:nvPr/>
        </p:nvPicPr>
        <p:blipFill>
          <a:blip r:embed="rId1"/>
          <a:stretch/>
        </p:blipFill>
        <p:spPr>
          <a:xfrm>
            <a:off x="1258920" y="851760"/>
            <a:ext cx="6714720" cy="4914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Contexte à l’échelle d’un ménage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4572000" y="836640"/>
            <a:ext cx="3384000" cy="65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743040">
              <a:lnSpc>
                <a:spcPts val="988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>
              <a:lnSpc>
                <a:spcPts val="988"/>
              </a:lnSpc>
            </a:pPr>
            <a:r>
              <a:rPr b="1" lang="fr-FR" sz="24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2 300 € par 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Picture 2" descr=""/>
          <p:cNvPicPr/>
          <p:nvPr/>
        </p:nvPicPr>
        <p:blipFill>
          <a:blip r:embed="rId1"/>
          <a:stretch/>
        </p:blipFill>
        <p:spPr>
          <a:xfrm>
            <a:off x="435600" y="1654200"/>
            <a:ext cx="8272080" cy="3982320"/>
          </a:xfrm>
          <a:prstGeom prst="rect">
            <a:avLst/>
          </a:prstGeom>
          <a:ln>
            <a:noFill/>
          </a:ln>
        </p:spPr>
      </p:pic>
      <p:sp>
        <p:nvSpPr>
          <p:cNvPr id="62" name="CustomShape 3"/>
          <p:cNvSpPr/>
          <p:nvPr/>
        </p:nvSpPr>
        <p:spPr>
          <a:xfrm>
            <a:off x="5580000" y="5706720"/>
            <a:ext cx="352800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743040">
              <a:lnSpc>
                <a:spcPts val="988"/>
              </a:lnSpc>
            </a:pPr>
            <a:r>
              <a:rPr i="1"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 INSEE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4"/>
          <p:cNvSpPr/>
          <p:nvPr/>
        </p:nvSpPr>
        <p:spPr>
          <a:xfrm>
            <a:off x="15120" y="5617440"/>
            <a:ext cx="352800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743040">
              <a:lnSpc>
                <a:spcPts val="988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8,4 % des dépenses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1475640" y="404640"/>
            <a:ext cx="7416360" cy="5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r">
              <a:lnSpc>
                <a:spcPct val="100000"/>
              </a:lnSpc>
            </a:pPr>
            <a:r>
              <a:rPr lang="fr-FR" sz="3000" spc="-1" strike="noStrike">
                <a:solidFill>
                  <a:srgbClr val="29344b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Contexte des collectivités publiques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810720" y="1414440"/>
            <a:ext cx="1439640" cy="936360"/>
          </a:xfrm>
          <a:prstGeom prst="roundRect">
            <a:avLst>
              <a:gd name="adj" fmla="val 16667"/>
            </a:avLst>
          </a:prstGeom>
          <a:solidFill>
            <a:srgbClr val="ff999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40 €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3"/>
          <p:cNvSpPr/>
          <p:nvPr/>
        </p:nvSpPr>
        <p:spPr>
          <a:xfrm>
            <a:off x="1029240" y="4294440"/>
            <a:ext cx="1002600" cy="610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 6 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CustomShape 4"/>
          <p:cNvSpPr/>
          <p:nvPr/>
        </p:nvSpPr>
        <p:spPr>
          <a:xfrm>
            <a:off x="1029240" y="2805480"/>
            <a:ext cx="1002600" cy="6480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 7 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CustomShape 5"/>
          <p:cNvSpPr/>
          <p:nvPr/>
        </p:nvSpPr>
        <p:spPr>
          <a:xfrm>
            <a:off x="2687760" y="1506600"/>
            <a:ext cx="6455880" cy="75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C’est le coût annuel moyen par habitant des dépenses en énergie d’une collectivité (soit environ 500 kWh)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6"/>
          <p:cNvSpPr/>
          <p:nvPr/>
        </p:nvSpPr>
        <p:spPr>
          <a:xfrm>
            <a:off x="2484360" y="2753280"/>
            <a:ext cx="6659280" cy="75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Consommation mondiale d’eau au cours du XXème siècle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i="1" lang="fr-FR" sz="18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(les pénuries s’inscrivent comme une problématique majeure pour le siècle en cours …)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7"/>
          <p:cNvSpPr/>
          <p:nvPr/>
        </p:nvSpPr>
        <p:spPr>
          <a:xfrm>
            <a:off x="2484360" y="4152240"/>
            <a:ext cx="6455880" cy="75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Consommation mondiale d’énergie en 55 ans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i="1" lang="fr-FR" sz="1800" spc="-1" strike="noStrike">
                <a:solidFill>
                  <a:srgbClr val="25406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(dans le même temps, la population est passée de 2,5 à 6,5 milliards)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Application>LibreOffice/5.0.6.3$Windows_x86 LibreOffice_project/490fc03b25318460cfc54456516ea2519c11d1aa</Application>
  <Paragraphs>522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2018-01-23T10:16:51Z</dcterms:created>
  <dc:creator>MARIE Sandrine</dc:creator>
  <dc:language>fr-FR</dc:language>
  <cp:lastModifiedBy>BREDIN Jérémy</cp:lastModifiedBy>
  <cp:lastPrinted>2019-08-09T10:01:26Z</cp:lastPrinted>
  <dcterms:modified xsi:type="dcterms:W3CDTF">2020-01-20T14:07:53Z</dcterms:modified>
  <cp:revision>174</cp:revision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55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56</vt:i4>
  </property>
</Properties>
</file>