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511" r:id="rId2"/>
    <p:sldId id="550" r:id="rId3"/>
    <p:sldId id="612" r:id="rId4"/>
    <p:sldId id="613" r:id="rId5"/>
    <p:sldId id="616" r:id="rId6"/>
    <p:sldId id="617" r:id="rId7"/>
    <p:sldId id="663" r:id="rId8"/>
    <p:sldId id="547" r:id="rId9"/>
    <p:sldId id="569" r:id="rId10"/>
    <p:sldId id="618" r:id="rId11"/>
    <p:sldId id="662" r:id="rId12"/>
    <p:sldId id="659" r:id="rId13"/>
    <p:sldId id="647" r:id="rId14"/>
    <p:sldId id="648" r:id="rId15"/>
    <p:sldId id="660" r:id="rId16"/>
    <p:sldId id="661" r:id="rId17"/>
    <p:sldId id="649" r:id="rId18"/>
    <p:sldId id="650" r:id="rId19"/>
    <p:sldId id="658" r:id="rId20"/>
    <p:sldId id="669" r:id="rId21"/>
    <p:sldId id="670" r:id="rId22"/>
    <p:sldId id="651" r:id="rId23"/>
    <p:sldId id="620" r:id="rId24"/>
    <p:sldId id="621" r:id="rId25"/>
    <p:sldId id="622" r:id="rId26"/>
    <p:sldId id="623" r:id="rId27"/>
    <p:sldId id="624" r:id="rId28"/>
    <p:sldId id="625" r:id="rId29"/>
    <p:sldId id="626" r:id="rId30"/>
    <p:sldId id="627" r:id="rId31"/>
    <p:sldId id="628" r:id="rId32"/>
    <p:sldId id="629" r:id="rId33"/>
    <p:sldId id="630" r:id="rId34"/>
    <p:sldId id="631" r:id="rId35"/>
    <p:sldId id="632" r:id="rId36"/>
    <p:sldId id="633" r:id="rId37"/>
    <p:sldId id="634" r:id="rId38"/>
    <p:sldId id="635" r:id="rId39"/>
    <p:sldId id="636" r:id="rId40"/>
    <p:sldId id="637" r:id="rId41"/>
    <p:sldId id="638" r:id="rId42"/>
    <p:sldId id="639" r:id="rId43"/>
    <p:sldId id="640" r:id="rId44"/>
    <p:sldId id="641" r:id="rId45"/>
    <p:sldId id="642" r:id="rId46"/>
    <p:sldId id="643" r:id="rId47"/>
    <p:sldId id="645" r:id="rId48"/>
    <p:sldId id="646" r:id="rId49"/>
    <p:sldId id="652" r:id="rId50"/>
    <p:sldId id="653" r:id="rId51"/>
    <p:sldId id="665" r:id="rId52"/>
    <p:sldId id="664" r:id="rId53"/>
    <p:sldId id="656" r:id="rId54"/>
    <p:sldId id="657" r:id="rId55"/>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6659A"/>
    <a:srgbClr val="FDCD03"/>
    <a:srgbClr val="1E4466"/>
    <a:srgbClr val="29344B"/>
    <a:srgbClr val="DDDD47"/>
    <a:srgbClr val="00B6F8"/>
    <a:srgbClr val="2D689B"/>
    <a:srgbClr val="60C3A6"/>
    <a:srgbClr val="808080"/>
    <a:srgbClr val="9C8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24" autoAdjust="0"/>
  </p:normalViewPr>
  <p:slideViewPr>
    <p:cSldViewPr showGuides="1">
      <p:cViewPr varScale="1">
        <p:scale>
          <a:sx n="84" d="100"/>
          <a:sy n="84" d="100"/>
        </p:scale>
        <p:origin x="-1554" y="-90"/>
      </p:cViewPr>
      <p:guideLst>
        <p:guide orient="horz" pos="2436"/>
        <p:guide pos="612"/>
      </p:guideLst>
    </p:cSldViewPr>
  </p:slideViewPr>
  <p:notesTextViewPr>
    <p:cViewPr>
      <p:scale>
        <a:sx n="1" d="1"/>
        <a:sy n="1" d="1"/>
      </p:scale>
      <p:origin x="0" y="0"/>
    </p:cViewPr>
  </p:notesTextViewPr>
  <p:notesViewPr>
    <p:cSldViewPr showGuides="1">
      <p:cViewPr varScale="1">
        <p:scale>
          <a:sx n="61" d="100"/>
          <a:sy n="61" d="100"/>
        </p:scale>
        <p:origin x="-340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758A2B6-1092-4B7D-A4AC-0FD054D5986A}" type="datetimeFigureOut">
              <a:rPr lang="fr-FR" smtClean="0"/>
              <a:t>21/01/2020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6079424-B365-44EB-BA70-6F6A9F6B6596}" type="slidenum">
              <a:rPr lang="fr-FR" smtClean="0"/>
              <a:t>‹N°›</a:t>
            </a:fld>
            <a:endParaRPr lang="fr-FR"/>
          </a:p>
        </p:txBody>
      </p:sp>
    </p:spTree>
    <p:extLst>
      <p:ext uri="{BB962C8B-B14F-4D97-AF65-F5344CB8AC3E}">
        <p14:creationId xmlns:p14="http://schemas.microsoft.com/office/powerpoint/2010/main" val="4251537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B51639-C5D2-4CE5-A863-9C72C8DF4087}" type="datetimeFigureOut">
              <a:rPr lang="fr-FR" smtClean="0"/>
              <a:t>21/01/2020</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0E90DD-9BA5-47DC-BA53-3404586A382C}" type="slidenum">
              <a:rPr lang="fr-FR" smtClean="0"/>
              <a:t>‹N°›</a:t>
            </a:fld>
            <a:endParaRPr lang="fr-FR"/>
          </a:p>
        </p:txBody>
      </p:sp>
    </p:spTree>
    <p:extLst>
      <p:ext uri="{BB962C8B-B14F-4D97-AF65-F5344CB8AC3E}">
        <p14:creationId xmlns:p14="http://schemas.microsoft.com/office/powerpoint/2010/main" val="417668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0" lvl="3" indent="-342900">
              <a:buClr>
                <a:srgbClr val="DDDD47"/>
              </a:buClr>
              <a:buFont typeface="Wingdings" pitchFamily="2" charset="2"/>
              <a:buChar char="§"/>
            </a:pPr>
            <a:r>
              <a:rPr lang="fr-FR" sz="2400" dirty="0" smtClean="0">
                <a:solidFill>
                  <a:srgbClr val="46659A"/>
                </a:solidFill>
                <a:latin typeface="Franklin Gothic Book" panose="020B0503020102020204" pitchFamily="34" charset="0"/>
                <a:cs typeface="Arial" pitchFamily="34" charset="0"/>
              </a:rPr>
              <a:t>Définition et attribution de la compétence mobilité</a:t>
            </a:r>
          </a:p>
          <a:p>
            <a:pPr marL="2171700" lvl="4"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Renforcement des rôles des régions et des intercommunalités</a:t>
            </a:r>
          </a:p>
          <a:p>
            <a:pPr marL="2171700" lvl="4"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Création des Autorités organisatrices de la mobilité (AOM) </a:t>
            </a:r>
          </a:p>
          <a:p>
            <a:pPr marL="2171700" lvl="4"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les compétences concernent le développement des mobilités partagées et les mobilités actives</a:t>
            </a:r>
          </a:p>
          <a:p>
            <a:pPr marL="1700213" lvl="4" indent="-358775">
              <a:buClr>
                <a:srgbClr val="DDDD47"/>
              </a:buClr>
              <a:buFont typeface="Wingdings" pitchFamily="2" charset="2"/>
              <a:buChar char="§"/>
            </a:pPr>
            <a:r>
              <a:rPr lang="fr-FR" sz="2400" dirty="0" smtClean="0">
                <a:solidFill>
                  <a:srgbClr val="46659A"/>
                </a:solidFill>
                <a:latin typeface="Franklin Gothic Book" panose="020B0503020102020204" pitchFamily="34" charset="0"/>
                <a:cs typeface="Arial" pitchFamily="34" charset="0"/>
              </a:rPr>
              <a:t>Rôle de chef de file de la région en matière de mobilités </a:t>
            </a:r>
          </a:p>
          <a:p>
            <a:pPr marL="2171700" lvl="4"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organiser les modalités de l'action commune des autorités organisatrices de la mobilité</a:t>
            </a:r>
          </a:p>
          <a:p>
            <a:pPr marL="2171700" lvl="4"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assurer une continuité territoriale dans les mobilités quotidiennes</a:t>
            </a:r>
            <a:r>
              <a:rPr lang="fr-FR" sz="2000" dirty="0" smtClean="0">
                <a:solidFill>
                  <a:srgbClr val="46659A"/>
                </a:solidFill>
                <a:latin typeface="Franklin Gothic Book" panose="020B0503020102020204" pitchFamily="34" charset="0"/>
                <a:cs typeface="Arial" pitchFamily="34" charset="0"/>
              </a:rPr>
              <a:t>.</a:t>
            </a:r>
          </a:p>
          <a:p>
            <a:endParaRPr lang="fr-FR" dirty="0" smtClean="0"/>
          </a:p>
          <a:p>
            <a:pPr marL="1714500" lvl="3" indent="-342900">
              <a:buClr>
                <a:srgbClr val="DDDD47"/>
              </a:buClr>
              <a:buFont typeface="Arial" pitchFamily="34" charset="0"/>
              <a:buChar char="•"/>
            </a:pPr>
            <a:r>
              <a:rPr lang="fr-FR" sz="2400" dirty="0" smtClean="0">
                <a:solidFill>
                  <a:srgbClr val="46659A"/>
                </a:solidFill>
                <a:latin typeface="Franklin Gothic Book" panose="020B0503020102020204" pitchFamily="34" charset="0"/>
                <a:cs typeface="Arial" pitchFamily="34" charset="0"/>
              </a:rPr>
              <a:t>Elaboration d’une planification de la mobilité des personnes et des biens</a:t>
            </a:r>
          </a:p>
          <a:p>
            <a:pPr marL="2171700" lvl="4"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chaque autorité organisatrice de plus de 100 000 habitants devra élaborer un plan de mobilité, qui se substituera aux actuels plans de déplacement urbains (PDU) à compter du 1er janvier 2021</a:t>
            </a:r>
          </a:p>
          <a:p>
            <a:pPr marL="1706563" lvl="4" indent="-357188">
              <a:buClr>
                <a:srgbClr val="DDDD47"/>
              </a:buClr>
              <a:buFont typeface="Wingdings" pitchFamily="2" charset="2"/>
              <a:buChar char="§"/>
            </a:pPr>
            <a:r>
              <a:rPr lang="fr-FR" sz="2400" dirty="0" smtClean="0">
                <a:solidFill>
                  <a:srgbClr val="46659A"/>
                </a:solidFill>
                <a:latin typeface="Franklin Gothic Book" panose="020B0503020102020204" pitchFamily="34" charset="0"/>
                <a:cs typeface="Arial" pitchFamily="34" charset="0"/>
              </a:rPr>
              <a:t>Ouvertures des données</a:t>
            </a:r>
          </a:p>
          <a:p>
            <a:pPr marL="2163763" lvl="5" indent="-357188">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ouverture des données liées à l'offre de mobilité</a:t>
            </a:r>
          </a:p>
          <a:p>
            <a:endParaRPr lang="fr-FR" dirty="0" smtClean="0"/>
          </a:p>
          <a:p>
            <a:r>
              <a:rPr lang="fr-FR" sz="1200" i="0" kern="1200" dirty="0" smtClean="0">
                <a:solidFill>
                  <a:schemeClr val="tx1"/>
                </a:solidFill>
                <a:effectLst/>
                <a:latin typeface="+mn-lt"/>
                <a:ea typeface="+mn-ea"/>
                <a:cs typeface="+mn-cs"/>
              </a:rPr>
              <a:t>Les communes appartenant à des communautés de communes qui ne sont pas autorités organisatrices auront jusqu'au 30 septembre 2020 pour transférer leur</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compétence en matière de mobilité à la communauté de communes dont elles sont membres. En l'absence de transfert, à compter du 1er janvier 2021, la Région</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sera AOM et pourra exercer cette compétence sur le territoire de la communauté de communes concernée. Elle pourra déléguer un ou plusieurs services de</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mobilité à une collectivité territoriale, comme un département, ou à un établissement de coopération intercommunale, délégation qui peut intervenir à</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la demande d'une ou plusieurs autorités organisatrices de la mobilité. Dans les cas où les communes ont déjà mis en place des services sur leurs territoires, elles</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pourront poursuivre leur action si elles le souhaitent. Les compétences des autorités organisatrices de la mobilité, notamment en matière d'organisation ou de contribution au développement des mobilités partagées (covoiturage, </a:t>
            </a:r>
            <a:r>
              <a:rPr lang="fr-FR" sz="1200" i="0" kern="1200" dirty="0" err="1" smtClean="0">
                <a:solidFill>
                  <a:schemeClr val="tx1"/>
                </a:solidFill>
                <a:effectLst/>
                <a:latin typeface="+mn-lt"/>
                <a:ea typeface="+mn-ea"/>
                <a:cs typeface="+mn-cs"/>
              </a:rPr>
              <a:t>autopartage</a:t>
            </a:r>
            <a:r>
              <a:rPr lang="fr-FR" sz="1200" i="0" kern="1200" dirty="0" smtClean="0">
                <a:solidFill>
                  <a:schemeClr val="tx1"/>
                </a:solidFill>
                <a:effectLst/>
                <a:latin typeface="+mn-lt"/>
                <a:ea typeface="+mn-ea"/>
                <a:cs typeface="+mn-cs"/>
              </a:rPr>
              <a:t>) et des mobilités actives (vélo, marche).</a:t>
            </a:r>
            <a:br>
              <a:rPr lang="fr-FR" sz="1200" i="0" kern="1200" dirty="0" smtClean="0">
                <a:solidFill>
                  <a:schemeClr val="tx1"/>
                </a:solidFill>
                <a:effectLst/>
                <a:latin typeface="+mn-lt"/>
                <a:ea typeface="+mn-ea"/>
                <a:cs typeface="+mn-cs"/>
              </a:rPr>
            </a:br>
            <a:r>
              <a:rPr lang="fr-FR" sz="1200" b="1" i="0" kern="1200" dirty="0" smtClean="0">
                <a:solidFill>
                  <a:schemeClr val="tx1"/>
                </a:solidFill>
                <a:effectLst/>
                <a:latin typeface="+mn-lt"/>
                <a:ea typeface="+mn-ea"/>
                <a:cs typeface="+mn-cs"/>
              </a:rPr>
              <a:t>Région:</a:t>
            </a:r>
          </a:p>
          <a:p>
            <a:r>
              <a:rPr lang="fr-FR" sz="1200" i="0" kern="1200" dirty="0" smtClean="0">
                <a:solidFill>
                  <a:schemeClr val="tx1"/>
                </a:solidFill>
                <a:effectLst/>
                <a:latin typeface="+mn-lt"/>
                <a:ea typeface="+mn-ea"/>
                <a:cs typeface="+mn-cs"/>
              </a:rPr>
              <a:t>Cette mission s'exerce suivant plusieurs aspects : définition de l'offre (desserte, horaires, tarification...), création et exploitation des pôles d'échanges multimodaux et gestion des situations perturbées, recensement et partage des bonnes pratiques, appui à toutes les autorités organisatrices. Ces missions s'exercent à l'échelle de </a:t>
            </a:r>
            <a:r>
              <a:rPr lang="fr-FR" sz="1200" b="1" i="0" kern="1200" dirty="0" smtClean="0">
                <a:solidFill>
                  <a:schemeClr val="tx1"/>
                </a:solidFill>
                <a:effectLst/>
                <a:latin typeface="+mn-lt"/>
                <a:ea typeface="+mn-ea"/>
                <a:cs typeface="+mn-cs"/>
              </a:rPr>
              <a:t>bassins de mobilité </a:t>
            </a:r>
            <a:r>
              <a:rPr lang="fr-FR" sz="1200" i="0" kern="1200" dirty="0" smtClean="0">
                <a:solidFill>
                  <a:schemeClr val="tx1"/>
                </a:solidFill>
                <a:effectLst/>
                <a:latin typeface="+mn-lt"/>
                <a:ea typeface="+mn-ea"/>
                <a:cs typeface="+mn-cs"/>
              </a:rPr>
              <a:t>que chaque région pourra définir selon le contexte et les enjeux locaux, en lien avec les AOM situées en leur sein. Cette coordination pourra prendre la forme de </a:t>
            </a:r>
            <a:r>
              <a:rPr lang="fr-FR" sz="1200" b="1" i="0" kern="1200" dirty="0" smtClean="0">
                <a:solidFill>
                  <a:schemeClr val="tx1"/>
                </a:solidFill>
                <a:effectLst/>
                <a:latin typeface="+mn-lt"/>
                <a:ea typeface="+mn-ea"/>
                <a:cs typeface="+mn-cs"/>
              </a:rPr>
              <a:t>contrats opérationnels de  mobilité </a:t>
            </a:r>
            <a:r>
              <a:rPr lang="fr-FR" sz="1200" i="0" kern="1200" dirty="0" smtClean="0">
                <a:solidFill>
                  <a:schemeClr val="tx1"/>
                </a:solidFill>
                <a:effectLst/>
                <a:latin typeface="+mn-lt"/>
                <a:ea typeface="+mn-ea"/>
                <a:cs typeface="+mn-cs"/>
              </a:rPr>
              <a:t>entre les régions et les autorités organisatrices de la mobilité, auxquelles pourront naturellement s'associer les départements ainsi que d’autres partenaires.</a:t>
            </a:r>
          </a:p>
          <a:p>
            <a:r>
              <a:rPr lang="fr-FR" sz="1200" i="0" kern="1200" dirty="0" smtClean="0">
                <a:solidFill>
                  <a:schemeClr val="tx1"/>
                </a:solidFill>
                <a:effectLst/>
                <a:latin typeface="+mn-lt"/>
                <a:ea typeface="+mn-ea"/>
                <a:cs typeface="+mn-cs"/>
              </a:rPr>
              <a:t>Le plan de mobilité est renforcé par rapport aux actuels PDU pour traiter l'ensemble des nouvelles formes de mobilité : prise en compte des besoins en matière de mobilités actives et partagées, de mobilité inclusive, ainsi que des mesures en faveur de la limitation de l'étalement urbain. Ces obligations s'appliqueront à compter de la première révision ou évaluation</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des plans après le 31 décembre 2020.</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Un </a:t>
            </a:r>
            <a:r>
              <a:rPr lang="fr-FR" sz="1200" b="1" i="0" kern="1200" dirty="0" smtClean="0">
                <a:solidFill>
                  <a:schemeClr val="tx1"/>
                </a:solidFill>
                <a:effectLst/>
                <a:latin typeface="+mn-lt"/>
                <a:ea typeface="+mn-ea"/>
                <a:cs typeface="+mn-cs"/>
              </a:rPr>
              <a:t>plan de mobilité rural </a:t>
            </a:r>
            <a:r>
              <a:rPr lang="fr-FR" sz="1200" i="0" kern="1200" dirty="0" smtClean="0">
                <a:solidFill>
                  <a:schemeClr val="tx1"/>
                </a:solidFill>
                <a:effectLst/>
                <a:latin typeface="+mn-lt"/>
                <a:ea typeface="+mn-ea"/>
                <a:cs typeface="+mn-cs"/>
              </a:rPr>
              <a:t>pourra également être élaboré à l'initiative d'une AOM dans les territoires non soumis à l'obligation d’élaborer un plan de mobilité, afin de prendre en compte les spécificités des territoires à faible densité démographique et d'y améliorer la mise en œuvre du droit à la mobilité. </a:t>
            </a:r>
          </a:p>
          <a:p>
            <a:r>
              <a:rPr lang="fr-FR" sz="1200" b="1" i="0" kern="1200" dirty="0" smtClean="0">
                <a:solidFill>
                  <a:schemeClr val="tx1"/>
                </a:solidFill>
                <a:effectLst/>
                <a:latin typeface="+mn-lt"/>
                <a:ea typeface="+mn-ea"/>
                <a:cs typeface="+mn-cs"/>
              </a:rPr>
              <a:t>Données</a:t>
            </a:r>
            <a:r>
              <a:rPr lang="fr-FR" sz="1200" b="1" i="0" kern="1200" baseline="0" dirty="0" smtClean="0">
                <a:solidFill>
                  <a:schemeClr val="tx1"/>
                </a:solidFill>
                <a:effectLst/>
                <a:latin typeface="+mn-lt"/>
                <a:ea typeface="+mn-ea"/>
                <a:cs typeface="+mn-cs"/>
              </a:rPr>
              <a:t> :</a:t>
            </a:r>
          </a:p>
          <a:p>
            <a:r>
              <a:rPr lang="fr-FR" sz="1200" i="0" kern="1200" dirty="0" smtClean="0">
                <a:solidFill>
                  <a:schemeClr val="tx1"/>
                </a:solidFill>
                <a:effectLst/>
                <a:latin typeface="+mn-lt"/>
                <a:ea typeface="+mn-ea"/>
                <a:cs typeface="+mn-cs"/>
              </a:rPr>
              <a:t>Les régions et les métropoles se voient confier le rôle d'</a:t>
            </a:r>
            <a:r>
              <a:rPr lang="fr-FR" sz="1200" b="1" i="0" kern="1200" dirty="0" smtClean="0">
                <a:solidFill>
                  <a:schemeClr val="tx1"/>
                </a:solidFill>
                <a:effectLst/>
                <a:latin typeface="+mn-lt"/>
                <a:ea typeface="+mn-ea"/>
                <a:cs typeface="+mn-cs"/>
              </a:rPr>
              <a:t>animation de la démarche d'ouverture des données et de transmission de ces données </a:t>
            </a:r>
            <a:r>
              <a:rPr lang="fr-FR" sz="1200" i="0" kern="1200" dirty="0" smtClean="0">
                <a:solidFill>
                  <a:schemeClr val="tx1"/>
                </a:solidFill>
                <a:effectLst/>
                <a:latin typeface="+mn-lt"/>
                <a:ea typeface="+mn-ea"/>
                <a:cs typeface="+mn-cs"/>
              </a:rPr>
              <a:t>vers l'interface numérique unique (point d'accès national) qui recensera l'ensemble des données de mobilité.</a:t>
            </a:r>
            <a:br>
              <a:rPr lang="fr-FR" sz="1200" i="0" kern="1200" dirty="0" smtClean="0">
                <a:solidFill>
                  <a:schemeClr val="tx1"/>
                </a:solidFill>
                <a:effectLst/>
                <a:latin typeface="+mn-lt"/>
                <a:ea typeface="+mn-ea"/>
                <a:cs typeface="+mn-cs"/>
              </a:rPr>
            </a:b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4</a:t>
            </a:fld>
            <a:endParaRPr lang="fr-FR"/>
          </a:p>
        </p:txBody>
      </p:sp>
    </p:spTree>
    <p:extLst>
      <p:ext uri="{BB962C8B-B14F-4D97-AF65-F5344CB8AC3E}">
        <p14:creationId xmlns:p14="http://schemas.microsoft.com/office/powerpoint/2010/main" val="3311868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14</a:t>
            </a:fld>
            <a:endParaRPr lang="fr-FR"/>
          </a:p>
        </p:txBody>
      </p:sp>
    </p:spTree>
    <p:extLst>
      <p:ext uri="{BB962C8B-B14F-4D97-AF65-F5344CB8AC3E}">
        <p14:creationId xmlns:p14="http://schemas.microsoft.com/office/powerpoint/2010/main" val="106243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15</a:t>
            </a:fld>
            <a:endParaRPr lang="fr-FR"/>
          </a:p>
        </p:txBody>
      </p:sp>
    </p:spTree>
    <p:extLst>
      <p:ext uri="{BB962C8B-B14F-4D97-AF65-F5344CB8AC3E}">
        <p14:creationId xmlns:p14="http://schemas.microsoft.com/office/powerpoint/2010/main" val="106243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16</a:t>
            </a:fld>
            <a:endParaRPr lang="fr-FR"/>
          </a:p>
        </p:txBody>
      </p:sp>
    </p:spTree>
    <p:extLst>
      <p:ext uri="{BB962C8B-B14F-4D97-AF65-F5344CB8AC3E}">
        <p14:creationId xmlns:p14="http://schemas.microsoft.com/office/powerpoint/2010/main" val="106243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17</a:t>
            </a:fld>
            <a:endParaRPr lang="fr-FR"/>
          </a:p>
        </p:txBody>
      </p:sp>
    </p:spTree>
    <p:extLst>
      <p:ext uri="{BB962C8B-B14F-4D97-AF65-F5344CB8AC3E}">
        <p14:creationId xmlns:p14="http://schemas.microsoft.com/office/powerpoint/2010/main" val="106243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18</a:t>
            </a:fld>
            <a:endParaRPr lang="fr-FR"/>
          </a:p>
        </p:txBody>
      </p:sp>
    </p:spTree>
    <p:extLst>
      <p:ext uri="{BB962C8B-B14F-4D97-AF65-F5344CB8AC3E}">
        <p14:creationId xmlns:p14="http://schemas.microsoft.com/office/powerpoint/2010/main" val="106243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19</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20</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21</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22</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23</a:t>
            </a:fld>
            <a:endParaRPr lang="fr-FR"/>
          </a:p>
        </p:txBody>
      </p:sp>
    </p:spTree>
    <p:extLst>
      <p:ext uri="{BB962C8B-B14F-4D97-AF65-F5344CB8AC3E}">
        <p14:creationId xmlns:p14="http://schemas.microsoft.com/office/powerpoint/2010/main" val="106243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sng" kern="1200" dirty="0" smtClean="0">
                <a:solidFill>
                  <a:schemeClr val="tx1"/>
                </a:solidFill>
                <a:effectLst/>
                <a:latin typeface="+mn-lt"/>
                <a:ea typeface="+mn-ea"/>
                <a:cs typeface="+mn-cs"/>
              </a:rPr>
              <a:t>Mobilité propre</a:t>
            </a:r>
          </a:p>
          <a:p>
            <a:r>
              <a:rPr lang="fr-FR" sz="1200" i="0" kern="1200" dirty="0" smtClean="0">
                <a:solidFill>
                  <a:schemeClr val="tx1"/>
                </a:solidFill>
                <a:effectLst/>
                <a:latin typeface="+mn-lt"/>
                <a:ea typeface="+mn-ea"/>
                <a:cs typeface="+mn-cs"/>
              </a:rPr>
              <a:t>Cette activité ne constitue pas une fourniture d'électricité, mais une prestation de service. Il prévoit également de réduire les </a:t>
            </a:r>
            <a:r>
              <a:rPr lang="fr-FR" sz="1200" b="1" i="0" kern="1200" dirty="0" smtClean="0">
                <a:solidFill>
                  <a:schemeClr val="tx1"/>
                </a:solidFill>
                <a:effectLst/>
                <a:latin typeface="+mn-lt"/>
                <a:ea typeface="+mn-ea"/>
                <a:cs typeface="+mn-cs"/>
              </a:rPr>
              <a:t>coûts de raccordement des IRVE au réseau d'électricité</a:t>
            </a:r>
            <a:r>
              <a:rPr lang="fr-FR" sz="1200" i="0" kern="1200" dirty="0" smtClean="0">
                <a:solidFill>
                  <a:schemeClr val="tx1"/>
                </a:solidFill>
                <a:effectLst/>
                <a:latin typeface="+mn-lt"/>
                <a:ea typeface="+mn-ea"/>
                <a:cs typeface="+mn-cs"/>
              </a:rPr>
              <a:t>, en relevant le plafond de prise en charge de ces coûts par le tarif d'utilisation des réseaux publics d'électricité de 40 % à 75 %.</a:t>
            </a:r>
          </a:p>
          <a:p>
            <a:r>
              <a:rPr lang="fr-FR" sz="1200" i="0" kern="1200" dirty="0" smtClean="0">
                <a:solidFill>
                  <a:schemeClr val="tx1"/>
                </a:solidFill>
                <a:effectLst/>
                <a:latin typeface="+mn-lt"/>
                <a:ea typeface="+mn-ea"/>
                <a:cs typeface="+mn-cs"/>
              </a:rPr>
              <a:t>Cet article impose des obligations de pré-équipement en infrastructures de recharge pour véhicules électriques ou hybrides dans les parkings d'un bâtiment neuf ou rénové de manière importante, à compter de mars 2021. (1 borne pour 10 places)</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L'article prévoit également qu'une part minimale des places pré-équipées doit être accessible aux personnes à mobilité réduite. Il précise que les bâtiments non résidentiels ou mixtes comportant un parking de plus de vingt places de stationnement devront avoir au moins un point de recharge au 1er janvier 2025.</a:t>
            </a:r>
            <a:br>
              <a:rPr lang="fr-FR" sz="1200" i="0" kern="1200" dirty="0" smtClean="0">
                <a:solidFill>
                  <a:schemeClr val="tx1"/>
                </a:solidFill>
                <a:effectLst/>
                <a:latin typeface="+mn-lt"/>
                <a:ea typeface="+mn-ea"/>
                <a:cs typeface="+mn-cs"/>
              </a:rPr>
            </a:br>
            <a:r>
              <a:rPr lang="fr-FR" sz="1200" b="1" i="0" u="sng" kern="1200" dirty="0" smtClean="0">
                <a:solidFill>
                  <a:schemeClr val="tx1"/>
                </a:solidFill>
                <a:effectLst/>
                <a:latin typeface="+mn-lt"/>
                <a:ea typeface="+mn-ea"/>
                <a:cs typeface="+mn-cs"/>
              </a:rPr>
              <a:t>BIO GAZ :</a:t>
            </a:r>
          </a:p>
          <a:p>
            <a:r>
              <a:rPr lang="fr-FR" sz="1200" i="0" kern="1200" dirty="0" smtClean="0">
                <a:solidFill>
                  <a:schemeClr val="tx1"/>
                </a:solidFill>
                <a:effectLst/>
                <a:latin typeface="+mn-lt"/>
                <a:ea typeface="+mn-ea"/>
                <a:cs typeface="+mn-cs"/>
              </a:rPr>
              <a:t>Dans les zones éloignées du réseau gazier, l'utilisation du biogaz peut en effet jouer un rôle important dans la transition énergétique des transports. Il permet également le raccordement de stations « gaz naturel pour véhicules » (GNV) aux réseaux de transport de gaz naturel. Ce raccordement permettra de réduire les coûts de compression du GNV et favorisera ainsi le développement de ce carburant alternatif au gazole.</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a:r>
            <a:br>
              <a:rPr lang="fr-FR" sz="1200" i="0" kern="1200" dirty="0" smtClean="0">
                <a:solidFill>
                  <a:schemeClr val="tx1"/>
                </a:solidFill>
                <a:effectLst/>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5</a:t>
            </a:fld>
            <a:endParaRPr lang="fr-FR"/>
          </a:p>
        </p:txBody>
      </p:sp>
    </p:spTree>
    <p:extLst>
      <p:ext uri="{BB962C8B-B14F-4D97-AF65-F5344CB8AC3E}">
        <p14:creationId xmlns:p14="http://schemas.microsoft.com/office/powerpoint/2010/main" val="953178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0000"/>
                </a:solidFill>
              </a:rPr>
              <a:t>Réponse A</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24</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Élément chimique</a:t>
            </a:r>
          </a:p>
          <a:p>
            <a:r>
              <a:rPr lang="fr-FR" dirty="0" smtClean="0"/>
              <a:t>Atome d’H2 : 1 noyau + 1 électron  -&gt; le + petit élément connu</a:t>
            </a:r>
          </a:p>
          <a:p>
            <a:endParaRPr lang="fr-FR" dirty="0" smtClean="0"/>
          </a:p>
          <a:p>
            <a:r>
              <a:rPr lang="fr-FR" dirty="0" smtClean="0"/>
              <a:t>Rarement présent en atome isolé, on le retrouve souvent combiné à d’autres atomes</a:t>
            </a:r>
            <a:r>
              <a:rPr lang="fr-FR" baseline="0" dirty="0" smtClean="0"/>
              <a:t> </a:t>
            </a:r>
          </a:p>
          <a:p>
            <a:r>
              <a:rPr lang="fr-FR" dirty="0" smtClean="0"/>
              <a:t>Ex: dans l’eau ( H2O) ; dans le méthane ( CH4)</a:t>
            </a:r>
          </a:p>
          <a:p>
            <a:endParaRPr lang="fr-FR" dirty="0" smtClean="0"/>
          </a:p>
          <a:p>
            <a:r>
              <a:rPr lang="fr-FR" dirty="0" smtClean="0"/>
              <a:t>Atome</a:t>
            </a:r>
            <a:r>
              <a:rPr lang="fr-FR" baseline="0" dirty="0" smtClean="0"/>
              <a:t> d’hydrogène très présent dans l’univers -&gt; formation des étoiles -&gt; fusion : hélium ( soleil)  - explosion : création de matière et donc des planètes</a:t>
            </a:r>
            <a:endParaRPr lang="fr-FR" dirty="0"/>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25</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lvl="2" indent="-285750">
              <a:buFont typeface="Arial" panose="020B0604020202020204" pitchFamily="34" charset="0"/>
              <a:buChar char="•"/>
            </a:pPr>
            <a:r>
              <a:rPr lang="fr-FR" sz="1100" b="0" dirty="0" smtClean="0">
                <a:solidFill>
                  <a:srgbClr val="46659A"/>
                </a:solidFill>
                <a:latin typeface="Franklin Gothic Medium" panose="020B0603020102020204" pitchFamily="34" charset="0"/>
              </a:rPr>
              <a:t>Chaque année, + de 50 millions de tonnes d’H2 sont produites</a:t>
            </a:r>
          </a:p>
          <a:p>
            <a:pPr marL="285750" lvl="2" indent="-285750">
              <a:buFont typeface="Arial" panose="020B0604020202020204" pitchFamily="34" charset="0"/>
              <a:buChar char="•"/>
            </a:pPr>
            <a:endParaRPr lang="fr-FR" sz="1100" b="0" dirty="0" smtClean="0">
              <a:solidFill>
                <a:srgbClr val="46659A"/>
              </a:solidFill>
              <a:latin typeface="Franklin Gothic Medium" panose="020B0603020102020204" pitchFamily="34" charset="0"/>
            </a:endParaRPr>
          </a:p>
          <a:p>
            <a:pPr marL="285750" lvl="2" indent="-285750">
              <a:buFont typeface="Arial" panose="020B0604020202020204" pitchFamily="34" charset="0"/>
              <a:buChar char="•"/>
            </a:pPr>
            <a:r>
              <a:rPr lang="fr-FR" sz="1100" b="0" dirty="0" smtClean="0">
                <a:solidFill>
                  <a:srgbClr val="46659A"/>
                </a:solidFill>
                <a:latin typeface="Franklin Gothic Medium" panose="020B0603020102020204" pitchFamily="34" charset="0"/>
              </a:rPr>
              <a:t>L’H2 est surtout utilisé dans le secteur industriel (1 million de tonne par an en France)</a:t>
            </a:r>
          </a:p>
          <a:p>
            <a:pPr marL="285750" lvl="2" indent="-285750">
              <a:buFont typeface="Arial" panose="020B0604020202020204" pitchFamily="34" charset="0"/>
              <a:buChar char="•"/>
            </a:pPr>
            <a:endParaRPr lang="fr-FR" sz="1100" b="0" dirty="0" smtClean="0">
              <a:solidFill>
                <a:srgbClr val="46659A"/>
              </a:solidFill>
              <a:latin typeface="Franklin Gothic Medium" panose="020B0603020102020204" pitchFamily="34" charset="0"/>
            </a:endParaRPr>
          </a:p>
          <a:p>
            <a:pPr marL="285750" lvl="2" indent="-285750">
              <a:buFont typeface="Arial" panose="020B0604020202020204" pitchFamily="34" charset="0"/>
              <a:buChar char="•"/>
            </a:pPr>
            <a:r>
              <a:rPr lang="fr-FR" sz="1100" b="0" dirty="0" smtClean="0">
                <a:solidFill>
                  <a:srgbClr val="46659A"/>
                </a:solidFill>
                <a:latin typeface="Franklin Gothic Medium" panose="020B0603020102020204" pitchFamily="34" charset="0"/>
              </a:rPr>
              <a:t>il existe différentes méthodes pour produire l’H2 </a:t>
            </a:r>
          </a:p>
          <a:p>
            <a:endParaRPr lang="fr-FR" u="sng" dirty="0" smtClean="0"/>
          </a:p>
          <a:p>
            <a:endParaRPr lang="fr-FR" u="sng" dirty="0" smtClean="0"/>
          </a:p>
          <a:p>
            <a:endParaRPr lang="fr-FR" u="sng" dirty="0" smtClean="0"/>
          </a:p>
          <a:p>
            <a:endParaRPr lang="fr-FR" u="sng" dirty="0" smtClean="0"/>
          </a:p>
          <a:p>
            <a:r>
              <a:rPr lang="fr-FR" u="sng" dirty="0" smtClean="0"/>
              <a:t>/ </a:t>
            </a:r>
            <a:r>
              <a:rPr lang="fr-FR" u="sng" dirty="0"/>
              <a:t>combustibles fossiles :</a:t>
            </a:r>
          </a:p>
          <a:p>
            <a:endParaRPr lang="fr-FR" u="sng" dirty="0"/>
          </a:p>
          <a:p>
            <a:r>
              <a:rPr lang="fr-FR" dirty="0"/>
              <a:t>Méthode la plus ancienne : </a:t>
            </a:r>
            <a:r>
              <a:rPr lang="fr-FR" u="sng" dirty="0"/>
              <a:t>gazéification du charbon</a:t>
            </a:r>
          </a:p>
          <a:p>
            <a:endParaRPr lang="fr-FR" u="sng" dirty="0"/>
          </a:p>
          <a:p>
            <a:r>
              <a:rPr lang="fr-FR" u="sng" dirty="0"/>
              <a:t>Reformage</a:t>
            </a:r>
            <a:r>
              <a:rPr lang="fr-FR" dirty="0"/>
              <a:t> : </a:t>
            </a:r>
          </a:p>
          <a:p>
            <a:r>
              <a:rPr lang="fr-FR" dirty="0"/>
              <a:t>- faire régir le méthane (composant essentiel du gaz naturel) avec de la vapeur d’eau chauffée entre 840 et 950 °c en présence d’un catalyseur au nickel. A l’issue de cette opération, se forme un gaz de synthèse mélange d’H2 et de monoxyde de carbone .. Qui devient du dioxyde de carbone</a:t>
            </a:r>
          </a:p>
          <a:p>
            <a:pPr marL="171450" indent="-171450">
              <a:buFontTx/>
              <a:buChar char="-"/>
            </a:pPr>
            <a:r>
              <a:rPr lang="fr-FR" dirty="0"/>
              <a:t>Rendement élevé (80%)</a:t>
            </a:r>
          </a:p>
          <a:p>
            <a:pPr marL="171450" indent="-171450">
              <a:buFontTx/>
              <a:buChar char="-"/>
            </a:pPr>
            <a:r>
              <a:rPr lang="fr-FR" dirty="0"/>
              <a:t>Procédé peu couteux ( 1,5 à 2,5 € le kg)</a:t>
            </a:r>
          </a:p>
          <a:p>
            <a:pPr marL="171450" indent="-171450">
              <a:buFontTx/>
              <a:buChar char="-"/>
            </a:pPr>
            <a:r>
              <a:rPr lang="fr-FR" dirty="0"/>
              <a:t>Libère 10 kg de co2 pour 1 kg d’H2</a:t>
            </a:r>
          </a:p>
          <a:p>
            <a:pPr marL="171450" indent="-171450">
              <a:buFontTx/>
              <a:buChar char="-"/>
            </a:pPr>
            <a:r>
              <a:rPr lang="fr-FR" dirty="0"/>
              <a:t>Enjeu : captage du CO2</a:t>
            </a:r>
          </a:p>
          <a:p>
            <a:pPr marL="171450" indent="-171450">
              <a:buFontTx/>
              <a:buChar char="-"/>
            </a:pPr>
            <a:endParaRPr lang="fr-FR" dirty="0"/>
          </a:p>
          <a:p>
            <a:r>
              <a:rPr lang="fr-FR" dirty="0"/>
              <a:t>Electrolyse : l’énergie électrique permet de rompre les liaisons entre les atomes d’H2 et de O2 qui composent la molécule d’eau (inverse de la PAC)</a:t>
            </a:r>
          </a:p>
          <a:p>
            <a:pPr marL="171450" indent="-171450">
              <a:buFontTx/>
              <a:buChar char="-"/>
            </a:pPr>
            <a:r>
              <a:rPr lang="fr-FR" dirty="0"/>
              <a:t>Rendement + faible (60%)</a:t>
            </a:r>
          </a:p>
          <a:p>
            <a:pPr marL="171450" indent="-171450">
              <a:buFontTx/>
              <a:buChar char="-"/>
            </a:pPr>
            <a:r>
              <a:rPr lang="fr-FR" dirty="0"/>
              <a:t>Coût 2 à 5 fois &gt; au reformage</a:t>
            </a:r>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26</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u="sng" dirty="0"/>
              <a:t>Reformage</a:t>
            </a:r>
            <a:r>
              <a:rPr lang="fr-FR" dirty="0"/>
              <a:t> : </a:t>
            </a:r>
          </a:p>
          <a:p>
            <a:r>
              <a:rPr lang="fr-FR" dirty="0"/>
              <a:t>- faire régir le méthane (composant essentiel du gaz naturel) avec de la vapeur d’eau chauffée entre 840 et 950 °c en présence d’un catalyseur au nickel. A l’issue de cette opération, se forme un gaz de synthèse mélange d’H2 et de monoxyde de carbone .. Qui devient du dioxyde de carbone</a:t>
            </a:r>
          </a:p>
          <a:p>
            <a:pPr marL="171450" indent="-171450">
              <a:buFontTx/>
              <a:buChar char="-"/>
            </a:pPr>
            <a:r>
              <a:rPr lang="fr-FR" dirty="0"/>
              <a:t>Rendement élevé (80%)</a:t>
            </a:r>
          </a:p>
          <a:p>
            <a:pPr marL="171450" indent="-171450">
              <a:buFontTx/>
              <a:buChar char="-"/>
            </a:pPr>
            <a:r>
              <a:rPr lang="fr-FR" dirty="0"/>
              <a:t>Procédé peu couteux ( 1,5 à 2,5 € le kg)</a:t>
            </a:r>
          </a:p>
          <a:p>
            <a:pPr marL="171450" indent="-171450">
              <a:buFontTx/>
              <a:buChar char="-"/>
            </a:pPr>
            <a:r>
              <a:rPr lang="fr-FR" dirty="0"/>
              <a:t>Libère 10 kg de co2 pour 1 kg d’H2</a:t>
            </a:r>
          </a:p>
          <a:p>
            <a:pPr marL="171450" indent="-171450">
              <a:buFontTx/>
              <a:buChar char="-"/>
            </a:pPr>
            <a:r>
              <a:rPr lang="fr-FR" dirty="0">
                <a:solidFill>
                  <a:srgbClr val="FF0000"/>
                </a:solidFill>
              </a:rPr>
              <a:t>Enjeu : captage du CO2</a:t>
            </a:r>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27</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Enjeu : captage du CO2</a:t>
            </a:r>
          </a:p>
          <a:p>
            <a:pPr marL="171450" indent="-171450">
              <a:buFontTx/>
              <a:buChar char="-"/>
            </a:pPr>
            <a:endParaRPr lang="fr-FR" dirty="0"/>
          </a:p>
          <a:p>
            <a:pPr marL="171450" indent="-171450">
              <a:buFontTx/>
              <a:buChar char="-"/>
            </a:pPr>
            <a:r>
              <a:rPr lang="fr-FR" dirty="0"/>
              <a:t>3% des émission de CO2 en France</a:t>
            </a:r>
          </a:p>
          <a:p>
            <a:pPr marL="171450" indent="-171450">
              <a:buFontTx/>
              <a:buChar cha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28</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u="none" dirty="0" smtClean="0"/>
              <a:t>Image de la tonne de plumes et de la tonne de plomb</a:t>
            </a:r>
            <a:endParaRPr lang="fr-FR" b="0" u="none" dirty="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29</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30</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200 bars : 200 fois la pression atmosphérique</a:t>
            </a:r>
          </a:p>
          <a:p>
            <a:pPr marL="171450" indent="-171450">
              <a:buFontTx/>
              <a:buChar char="-"/>
            </a:pPr>
            <a:endParaRPr lang="fr-FR" dirty="0"/>
          </a:p>
          <a:p>
            <a:pPr marL="171450" indent="-171450">
              <a:buFontTx/>
              <a:buChar char="-"/>
            </a:pPr>
            <a:r>
              <a:rPr lang="fr-FR" dirty="0"/>
              <a:t>Nb: pour stocker 6 kg d’H2 à 700 bars  = le réservoir pèse environ 125 kg</a:t>
            </a:r>
          </a:p>
          <a:p>
            <a:pPr marL="171450" indent="-171450">
              <a:buFontTx/>
              <a:buChar char="-"/>
            </a:pPr>
            <a:r>
              <a:rPr lang="fr-FR" dirty="0"/>
              <a:t>à -252.87°C et à 1,013 bar, 5 kg d’hydrogène liquide </a:t>
            </a:r>
            <a:r>
              <a:rPr lang="fr-FR" dirty="0" smtClean="0"/>
              <a:t>peuvent </a:t>
            </a:r>
            <a:r>
              <a:rPr lang="fr-FR" dirty="0"/>
              <a:t>être </a:t>
            </a:r>
            <a:r>
              <a:rPr lang="fr-FR" dirty="0" smtClean="0"/>
              <a:t>stockés </a:t>
            </a:r>
            <a:r>
              <a:rPr lang="fr-FR" dirty="0"/>
              <a:t>dans un réservoir de 75 litres.</a:t>
            </a:r>
          </a:p>
          <a:p>
            <a:pPr marL="171450" indent="-171450">
              <a:buFontTx/>
              <a:buChar char="-"/>
            </a:pPr>
            <a:r>
              <a:rPr lang="fr-FR" dirty="0" smtClean="0"/>
              <a:t>stocké </a:t>
            </a:r>
            <a:r>
              <a:rPr lang="fr-FR" dirty="0"/>
              <a:t>dans les matériaux, permettent à ce jour d’obtenir un rapport poids d’hydrogène au poids total du réservoir ne dépassant pas 2 à 3%.</a:t>
            </a:r>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31</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Nb: avec le développement de l’électrolyse : possibilité d’éviter le transport </a:t>
            </a:r>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32</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33</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Compétence donnée aux présidents de département pour relever la vitesse maximale autorisée sur certaines routes aujourd'hui limitées à 80 km/h.</a:t>
            </a:r>
          </a:p>
          <a:p>
            <a:endParaRPr lang="fr-FR" dirty="0" smtClean="0"/>
          </a:p>
          <a:p>
            <a:r>
              <a:rPr lang="fr-FR" dirty="0" smtClean="0"/>
              <a:t>Possibilité pour toutes les communes de créer des "zones à faible émission" (ZFE) interdisant la circulation de certains véhicules polluants à certaines heures. Ces zones deviendront obligatoires dans les territoires où les normes de qualité de l'air ne sont pas respectées.  </a:t>
            </a:r>
          </a:p>
          <a:p>
            <a:endParaRPr lang="fr-FR" dirty="0" smtClean="0"/>
          </a:p>
          <a:p>
            <a:r>
              <a:rPr lang="fr-FR" dirty="0" smtClean="0"/>
              <a:t>Systématisation des restrictions de circulation en cas de dépassement ou risque de dépassement du seuil d'alerte à la pollution.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6</a:t>
            </a:fld>
            <a:endParaRPr lang="fr-FR"/>
          </a:p>
        </p:txBody>
      </p:sp>
    </p:spTree>
    <p:extLst>
      <p:ext uri="{BB962C8B-B14F-4D97-AF65-F5344CB8AC3E}">
        <p14:creationId xmlns:p14="http://schemas.microsoft.com/office/powerpoint/2010/main" val="95317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Réservoir Ariane 5 : 28 tonnes d’H2 liquide et 162 tonnes d’oxygène liquide</a:t>
            </a:r>
          </a:p>
          <a:p>
            <a:endParaRPr lang="fr-FR" dirty="0" smtClean="0"/>
          </a:p>
          <a:p>
            <a:r>
              <a:rPr lang="fr-FR" dirty="0" smtClean="0"/>
              <a:t>Pétrole : l’H2 élimine le souffre contenu dans le pétrole (sulfure d’hydrogène (H2S)+ facile à évacuer) : pour répondre aux normes anti pollution des carburants</a:t>
            </a:r>
          </a:p>
          <a:p>
            <a:endParaRPr lang="fr-FR" dirty="0" smtClean="0"/>
          </a:p>
          <a:p>
            <a:r>
              <a:rPr lang="fr-FR" dirty="0" smtClean="0"/>
              <a:t>Chimie : </a:t>
            </a:r>
          </a:p>
          <a:p>
            <a:r>
              <a:rPr lang="fr-FR" dirty="0" smtClean="0"/>
              <a:t>Ammoniac : matière première de l’industrie des engrais pour fertiliser les sols</a:t>
            </a:r>
          </a:p>
          <a:p>
            <a:r>
              <a:rPr lang="fr-FR" dirty="0" smtClean="0"/>
              <a:t>Autre utilisation -&gt; fabrication de l’eau oxygénée et du méthanol (fabrication des peintures, des résines)</a:t>
            </a:r>
          </a:p>
          <a:p>
            <a:endParaRPr lang="fr-FR" dirty="0" smtClean="0"/>
          </a:p>
          <a:p>
            <a:r>
              <a:rPr lang="fr-FR" dirty="0" smtClean="0"/>
              <a:t>Agro alimentaire : réactif chimique pour solidifier la matière grasse</a:t>
            </a:r>
          </a:p>
          <a:p>
            <a:endParaRPr lang="fr-FR" dirty="0" smtClean="0"/>
          </a:p>
          <a:p>
            <a:endParaRPr lang="fr-FR" dirty="0" smtClean="0"/>
          </a:p>
          <a:p>
            <a:r>
              <a:rPr lang="fr-FR" dirty="0" smtClean="0"/>
              <a:t>-Dans l’industrie du verre, il est indispensable à la fabrication du verre plat utilisé notamment pour les écrans plats. La majeure partie du verre plat utilise le procédé « </a:t>
            </a:r>
            <a:r>
              <a:rPr lang="fr-FR" dirty="0" err="1" smtClean="0"/>
              <a:t>Float</a:t>
            </a:r>
            <a:r>
              <a:rPr lang="fr-FR" dirty="0" smtClean="0"/>
              <a:t> » pour lequel l’hydrogène de haute pureté constitue une atmosphère de protection.</a:t>
            </a:r>
          </a:p>
          <a:p>
            <a:endParaRPr lang="fr-FR" dirty="0" smtClean="0"/>
          </a:p>
          <a:p>
            <a:r>
              <a:rPr lang="fr-FR" dirty="0" smtClean="0"/>
              <a:t>-En électronique, l’hydrogène sert de gaz vecteur (gaz permettant de transporter des gaz actifs) pour des applications diverses comme la fabrication de composants électroniques. Il assure une excellente protection contre les impuretés et l’oxydation</a:t>
            </a:r>
          </a:p>
          <a:p>
            <a:endParaRPr lang="fr-FR" dirty="0"/>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34</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t>
            </a:r>
            <a:r>
              <a:rPr lang="fr-FR" u="sng" dirty="0"/>
              <a:t>au stockage </a:t>
            </a:r>
            <a:r>
              <a:rPr lang="fr-FR" dirty="0"/>
              <a:t>:</a:t>
            </a:r>
          </a:p>
          <a:p>
            <a:endParaRPr lang="fr-FR" dirty="0"/>
          </a:p>
          <a:p>
            <a:r>
              <a:rPr lang="fr-FR" dirty="0"/>
              <a:t>Permet de stocker l’électricité en la transformant en </a:t>
            </a:r>
            <a:r>
              <a:rPr lang="fr-FR" dirty="0" smtClean="0"/>
              <a:t>gaz - L’hydrogène est alors injecté soit directement dans </a:t>
            </a:r>
            <a:r>
              <a:rPr lang="fr-FR" dirty="0"/>
              <a:t>le réseau de gaz </a:t>
            </a:r>
            <a:r>
              <a:rPr lang="fr-FR" dirty="0" smtClean="0"/>
              <a:t>naturel (power-to-</a:t>
            </a:r>
            <a:r>
              <a:rPr lang="fr-FR" dirty="0" err="1" smtClean="0"/>
              <a:t>gas</a:t>
            </a:r>
            <a:r>
              <a:rPr lang="fr-FR" dirty="0" smtClean="0"/>
              <a:t>) ou </a:t>
            </a:r>
            <a:r>
              <a:rPr lang="fr-FR" dirty="0"/>
              <a:t>après avoir été converti en méthane de synthèse (combinaison avec du </a:t>
            </a:r>
            <a:r>
              <a:rPr lang="fr-FR" dirty="0" smtClean="0"/>
              <a:t>monoxyde ou dioxyde de carbone - CO2</a:t>
            </a:r>
            <a:r>
              <a:rPr lang="fr-FR" dirty="0"/>
              <a:t>)</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35</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2"/>
            <a:r>
              <a:rPr lang="fr-FR" sz="1200" b="0" dirty="0" smtClean="0">
                <a:solidFill>
                  <a:srgbClr val="46659A"/>
                </a:solidFill>
                <a:latin typeface="Franklin Gothic Medium" panose="020B0603020102020204" pitchFamily="34" charset="0"/>
              </a:rPr>
              <a:t>Cette molécule stocke une grande quantité d’énergie et peut la restituer : </a:t>
            </a:r>
          </a:p>
          <a:p>
            <a:pPr marL="0" lvl="2"/>
            <a:endParaRPr lang="fr-FR" sz="1200" b="0" dirty="0" smtClean="0">
              <a:solidFill>
                <a:srgbClr val="46659A"/>
              </a:solidFill>
              <a:latin typeface="Franklin Gothic Medium" panose="020B0603020102020204" pitchFamily="34" charset="0"/>
            </a:endParaRPr>
          </a:p>
          <a:p>
            <a:pPr marL="285750" lvl="2" indent="-285750">
              <a:buFont typeface="Arial" panose="020B0604020202020204" pitchFamily="34" charset="0"/>
              <a:buChar char="•"/>
            </a:pPr>
            <a:endParaRPr lang="fr-FR" sz="1200" b="0" dirty="0" smtClean="0">
              <a:solidFill>
                <a:srgbClr val="46659A"/>
              </a:solidFill>
              <a:latin typeface="Franklin Gothic Medium" panose="020B0603020102020204" pitchFamily="34" charset="0"/>
            </a:endParaRPr>
          </a:p>
          <a:p>
            <a:pPr marL="742950" lvl="3" indent="-285750" algn="just">
              <a:buFont typeface="Arial" panose="020B0604020202020204" pitchFamily="34" charset="0"/>
              <a:buChar char="•"/>
            </a:pPr>
            <a:r>
              <a:rPr lang="fr-FR" sz="1200" b="0" u="sng" dirty="0" smtClean="0">
                <a:solidFill>
                  <a:srgbClr val="46659A"/>
                </a:solidFill>
                <a:latin typeface="Franklin Gothic Medium" panose="020B0603020102020204" pitchFamily="34" charset="0"/>
              </a:rPr>
              <a:t>En brûlant</a:t>
            </a:r>
            <a:r>
              <a:rPr lang="fr-FR" sz="1200" b="0" dirty="0" smtClean="0">
                <a:solidFill>
                  <a:srgbClr val="46659A"/>
                </a:solidFill>
                <a:latin typeface="Franklin Gothic Medium" panose="020B0603020102020204" pitchFamily="34" charset="0"/>
              </a:rPr>
              <a:t> : la combustion d’1 kg d’H2 libère 3 fois plus d’énergie que celle d’un kg d’essence (et ne produit que de l’eau) -&gt; système utilisé dans les fusées (combustion avec de l’oxygène)</a:t>
            </a:r>
          </a:p>
          <a:p>
            <a:pPr marL="742950" lvl="3" indent="-285750" algn="just">
              <a:buFont typeface="Arial" panose="020B0604020202020204" pitchFamily="34" charset="0"/>
              <a:buChar char="•"/>
            </a:pPr>
            <a:endParaRPr lang="fr-FR" sz="1200" b="0" dirty="0" smtClean="0">
              <a:solidFill>
                <a:srgbClr val="46659A"/>
              </a:solidFill>
              <a:latin typeface="Franklin Gothic Medium" panose="020B0603020102020204" pitchFamily="34" charset="0"/>
            </a:endParaRPr>
          </a:p>
          <a:p>
            <a:pPr marL="742950" lvl="3" indent="-285750" algn="just">
              <a:buFont typeface="Arial" panose="020B0604020202020204" pitchFamily="34" charset="0"/>
              <a:buChar char="•"/>
            </a:pPr>
            <a:r>
              <a:rPr lang="fr-FR" sz="1200" b="0" u="sng" dirty="0" smtClean="0">
                <a:solidFill>
                  <a:srgbClr val="46659A"/>
                </a:solidFill>
                <a:latin typeface="Franklin Gothic Medium" panose="020B0603020102020204" pitchFamily="34" charset="0"/>
              </a:rPr>
              <a:t>Par une pile à combustible</a:t>
            </a:r>
            <a:r>
              <a:rPr lang="fr-FR" sz="1200" b="0" dirty="0" smtClean="0">
                <a:solidFill>
                  <a:srgbClr val="46659A"/>
                </a:solidFill>
                <a:latin typeface="Franklin Gothic Medium" panose="020B0603020102020204" pitchFamily="34" charset="0"/>
              </a:rPr>
              <a:t> (PAC)  : l’H2 couplé à un apport d’air dans une PAC permet de produire de l’électricité en ne rejetant que de l’eau… point développé</a:t>
            </a:r>
            <a:r>
              <a:rPr lang="fr-FR" sz="1200" b="0" baseline="0" dirty="0" smtClean="0">
                <a:solidFill>
                  <a:srgbClr val="46659A"/>
                </a:solidFill>
                <a:latin typeface="Franklin Gothic Medium" panose="020B0603020102020204" pitchFamily="34" charset="0"/>
              </a:rPr>
              <a:t> dans cette partie</a:t>
            </a:r>
            <a:endParaRPr lang="fr-FR" sz="1200" b="0" dirty="0" smtClean="0">
              <a:solidFill>
                <a:srgbClr val="46659A"/>
              </a:solidFill>
              <a:latin typeface="Franklin Gothic Medium" panose="020B06030201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36</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37</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38</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 kg d’H2 = 100 km </a:t>
            </a:r>
            <a:r>
              <a:rPr lang="fr-FR" dirty="0" smtClean="0"/>
              <a:t>(réservoir </a:t>
            </a:r>
            <a:r>
              <a:rPr lang="fr-FR" dirty="0"/>
              <a:t>entre 2 et 6 kg selon véhicules)</a:t>
            </a:r>
          </a:p>
          <a:p>
            <a:endParaRPr lang="fr-FR" dirty="0"/>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39</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Parler du prix, de l’autonomie, des différentes pressions, etc.</a:t>
            </a:r>
          </a:p>
          <a:p>
            <a:endParaRPr lang="fr-FR" dirty="0" smtClean="0"/>
          </a:p>
          <a:p>
            <a:r>
              <a:rPr lang="fr-FR" dirty="0" smtClean="0"/>
              <a:t>Entre</a:t>
            </a:r>
            <a:r>
              <a:rPr lang="fr-FR" baseline="0" dirty="0" smtClean="0"/>
              <a:t> 2013 et 2017 : 6500 véhicules vendus dans le monde</a:t>
            </a:r>
            <a:endParaRPr lang="fr-FR" dirty="0"/>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40</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3D1222FD-0352-485E-B110-0EDEF4C8C153}" type="slidenum">
              <a:rPr lang="fr-FR" smtClean="0"/>
              <a:t>44</a:t>
            </a:fld>
            <a:endParaRPr lang="fr-FR"/>
          </a:p>
        </p:txBody>
      </p:sp>
      <p:sp>
        <p:nvSpPr>
          <p:cNvPr id="5" name="Espace réservé des commentaires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3D1222FD-0352-485E-B110-0EDEF4C8C153}" type="slidenum">
              <a:rPr lang="fr-FR" smtClean="0"/>
              <a:t>45</a:t>
            </a:fld>
            <a:endParaRPr lang="fr-FR"/>
          </a:p>
        </p:txBody>
      </p:sp>
      <p:sp>
        <p:nvSpPr>
          <p:cNvPr id="5" name="Espace réservé des commentaires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 kg d’H2 = 100 km </a:t>
            </a:r>
            <a:r>
              <a:rPr lang="fr-FR" dirty="0" smtClean="0"/>
              <a:t>(réservoir </a:t>
            </a:r>
            <a:r>
              <a:rPr lang="fr-FR" dirty="0"/>
              <a:t>entre 2 et 6 kg selon véhicules)</a:t>
            </a:r>
          </a:p>
          <a:p>
            <a:endParaRPr lang="fr-FR" dirty="0"/>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46</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compétence</a:t>
            </a:r>
            <a:r>
              <a:rPr lang="fr-FR" baseline="0" dirty="0" smtClean="0"/>
              <a:t> infrastructure de recharge pour V </a:t>
            </a:r>
            <a:r>
              <a:rPr lang="fr-FR" baseline="0" dirty="0" err="1" smtClean="0"/>
              <a:t>Elec</a:t>
            </a:r>
            <a:r>
              <a:rPr lang="fr-FR" baseline="0" dirty="0" smtClean="0"/>
              <a:t> et Hybride et Hydrogène</a:t>
            </a:r>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7</a:t>
            </a:fld>
            <a:endParaRPr lang="fr-FR"/>
          </a:p>
        </p:txBody>
      </p:sp>
    </p:spTree>
    <p:extLst>
      <p:ext uri="{BB962C8B-B14F-4D97-AF65-F5344CB8AC3E}">
        <p14:creationId xmlns:p14="http://schemas.microsoft.com/office/powerpoint/2010/main" val="953178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750" y="715963"/>
            <a:ext cx="6859588" cy="3859212"/>
          </a:xfrm>
        </p:spPr>
      </p:sp>
      <p:sp>
        <p:nvSpPr>
          <p:cNvPr id="3" name="Espace réservé des commentaires 2"/>
          <p:cNvSpPr>
            <a:spLocks noGrp="1"/>
          </p:cNvSpPr>
          <p:nvPr>
            <p:ph type="body" idx="1"/>
          </p:nvPr>
        </p:nvSpPr>
        <p:spPr/>
        <p:txBody>
          <a:bodyPr/>
          <a:lstStyle/>
          <a:p>
            <a:r>
              <a:rPr lang="fr-FR" dirty="0"/>
              <a:t>5 stations  </a:t>
            </a:r>
            <a:r>
              <a:rPr lang="fr-FR" dirty="0" smtClean="0"/>
              <a:t>(350 bars </a:t>
            </a:r>
            <a:r>
              <a:rPr lang="fr-FR" dirty="0"/>
              <a:t>et une dual 300/700 bars) – investissement de près de 1 500 000 € financé à 70%.</a:t>
            </a:r>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47</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750" y="715963"/>
            <a:ext cx="6859588" cy="385921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1222FD-0352-485E-B110-0EDEF4C8C153}" type="slidenum">
              <a:rPr lang="fr-FR" smtClean="0"/>
              <a:t>48</a:t>
            </a:fld>
            <a:endParaRPr lang="fr-FR"/>
          </a:p>
        </p:txBody>
      </p:sp>
    </p:spTree>
    <p:extLst>
      <p:ext uri="{BB962C8B-B14F-4D97-AF65-F5344CB8AC3E}">
        <p14:creationId xmlns:p14="http://schemas.microsoft.com/office/powerpoint/2010/main" val="3830141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49</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a:p>
            <a:pPr marL="0" indent="0">
              <a:buFontTx/>
              <a:buNone/>
            </a:pPr>
            <a:r>
              <a:rPr lang="fr-FR" baseline="0" dirty="0" smtClean="0"/>
              <a:t>A Compléter</a:t>
            </a:r>
          </a:p>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50</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a:p>
            <a:pPr marL="0" indent="0">
              <a:buFontTx/>
              <a:buNone/>
            </a:pPr>
            <a:r>
              <a:rPr lang="fr-FR" baseline="0" dirty="0" smtClean="0"/>
              <a:t>A Compléter</a:t>
            </a:r>
          </a:p>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51</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a:p>
            <a:pPr marL="0" indent="0">
              <a:buFontTx/>
              <a:buNone/>
            </a:pPr>
            <a:r>
              <a:rPr lang="fr-FR" baseline="0" dirty="0" smtClean="0"/>
              <a:t>A Compléter</a:t>
            </a:r>
          </a:p>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52</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53</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54</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528 </a:t>
            </a:r>
            <a:r>
              <a:rPr lang="fr-FR" dirty="0" smtClean="0"/>
              <a:t>communes </a:t>
            </a:r>
            <a:r>
              <a:rPr lang="fr-FR" dirty="0" smtClean="0"/>
              <a:t> et </a:t>
            </a:r>
            <a:r>
              <a:rPr lang="fr-FR" smtClean="0"/>
              <a:t>16 EPCI au</a:t>
            </a:r>
            <a:r>
              <a:rPr lang="fr-FR" baseline="0" smtClean="0"/>
              <a:t> </a:t>
            </a:r>
            <a:r>
              <a:rPr lang="fr-FR" baseline="0" dirty="0" smtClean="0"/>
              <a:t>1</a:t>
            </a:r>
            <a:r>
              <a:rPr lang="fr-FR" baseline="30000" dirty="0" smtClean="0"/>
              <a:t>er</a:t>
            </a:r>
            <a:r>
              <a:rPr lang="fr-FR" baseline="0" dirty="0" smtClean="0"/>
              <a:t> janvier </a:t>
            </a:r>
            <a:r>
              <a:rPr lang="fr-FR" baseline="0" dirty="0" smtClean="0"/>
              <a:t>2020</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8</a:t>
            </a:fld>
            <a:endParaRPr lang="fr-FR"/>
          </a:p>
        </p:txBody>
      </p:sp>
    </p:spTree>
    <p:extLst>
      <p:ext uri="{BB962C8B-B14F-4D97-AF65-F5344CB8AC3E}">
        <p14:creationId xmlns:p14="http://schemas.microsoft.com/office/powerpoint/2010/main" val="410274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9</a:t>
            </a:fld>
            <a:endParaRPr lang="fr-FR"/>
          </a:p>
        </p:txBody>
      </p:sp>
    </p:spTree>
    <p:extLst>
      <p:ext uri="{BB962C8B-B14F-4D97-AF65-F5344CB8AC3E}">
        <p14:creationId xmlns:p14="http://schemas.microsoft.com/office/powerpoint/2010/main" val="50356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majeure partie des déplacements fait moins de 30 km par jour</a:t>
            </a:r>
          </a:p>
          <a:p>
            <a:r>
              <a:rPr lang="fr-FR" dirty="0" smtClean="0"/>
              <a:t>Des aides de l’état de la Région permettent de diminuer de</a:t>
            </a:r>
            <a:r>
              <a:rPr lang="fr-FR" baseline="0" dirty="0" smtClean="0"/>
              <a:t> 4 000 à 6000 le prix des voitures</a:t>
            </a:r>
          </a:p>
          <a:p>
            <a:r>
              <a:rPr lang="fr-FR" baseline="0" dirty="0" smtClean="0"/>
              <a:t>L’électricité est garantie 100% achat vert au SDEC ENERGIE</a:t>
            </a:r>
          </a:p>
          <a:p>
            <a:r>
              <a:rPr lang="fr-FR" baseline="0" dirty="0" smtClean="0"/>
              <a:t>Une uniformatisation des standards de prise est en effet nécessaire ( en cours avec la suppression de la T3)</a:t>
            </a:r>
          </a:p>
          <a:p>
            <a:r>
              <a:rPr lang="fr-FR" baseline="0" dirty="0" smtClean="0"/>
              <a:t>Interopérabilité sur toute la France et même l'Europe.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11</a:t>
            </a:fld>
            <a:endParaRPr lang="fr-FR"/>
          </a:p>
        </p:txBody>
      </p:sp>
    </p:spTree>
    <p:extLst>
      <p:ext uri="{BB962C8B-B14F-4D97-AF65-F5344CB8AC3E}">
        <p14:creationId xmlns:p14="http://schemas.microsoft.com/office/powerpoint/2010/main" val="106243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12</a:t>
            </a:fld>
            <a:endParaRPr lang="fr-FR"/>
          </a:p>
        </p:txBody>
      </p:sp>
    </p:spTree>
    <p:extLst>
      <p:ext uri="{BB962C8B-B14F-4D97-AF65-F5344CB8AC3E}">
        <p14:creationId xmlns:p14="http://schemas.microsoft.com/office/powerpoint/2010/main" val="106243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27 000 PDC soit environ 13 000 bornes sur toute la France </a:t>
            </a:r>
          </a:p>
          <a:p>
            <a:r>
              <a:rPr lang="fr-FR" dirty="0" smtClean="0"/>
              <a:t>7 000 VE environ dans le Calvados et 17 000</a:t>
            </a:r>
            <a:r>
              <a:rPr lang="fr-FR" baseline="0" dirty="0" smtClean="0"/>
              <a:t> en Normandie</a:t>
            </a:r>
            <a:endParaRPr lang="fr-FR" dirty="0"/>
          </a:p>
        </p:txBody>
      </p:sp>
      <p:sp>
        <p:nvSpPr>
          <p:cNvPr id="4" name="Espace réservé du numéro de diapositive 3"/>
          <p:cNvSpPr>
            <a:spLocks noGrp="1"/>
          </p:cNvSpPr>
          <p:nvPr>
            <p:ph type="sldNum" sz="quarter" idx="10"/>
          </p:nvPr>
        </p:nvSpPr>
        <p:spPr/>
        <p:txBody>
          <a:bodyPr/>
          <a:lstStyle/>
          <a:p>
            <a:fld id="{DD0E90DD-9BA5-47DC-BA53-3404586A382C}" type="slidenum">
              <a:rPr lang="fr-FR" smtClean="0"/>
              <a:t>13</a:t>
            </a:fld>
            <a:endParaRPr lang="fr-FR"/>
          </a:p>
        </p:txBody>
      </p:sp>
    </p:spTree>
    <p:extLst>
      <p:ext uri="{BB962C8B-B14F-4D97-AF65-F5344CB8AC3E}">
        <p14:creationId xmlns:p14="http://schemas.microsoft.com/office/powerpoint/2010/main" val="106243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4CA55AE-748A-4BE7-90E5-A5F18F87EAD5}" type="datetimeFigureOut">
              <a:rPr lang="fr-FR" smtClean="0"/>
              <a:t>21/01/2020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209079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CA55AE-748A-4BE7-90E5-A5F18F87EAD5}" type="datetimeFigureOut">
              <a:rPr lang="fr-FR" smtClean="0"/>
              <a:t>21/01/2020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197631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71450"/>
            <a:ext cx="2057400" cy="36576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71450"/>
            <a:ext cx="6019800" cy="36576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CA55AE-748A-4BE7-90E5-A5F18F87EAD5}" type="datetimeFigureOut">
              <a:rPr lang="fr-FR" smtClean="0"/>
              <a:t>21/01/2020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261237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CA55AE-748A-4BE7-90E5-A5F18F87EAD5}" type="datetimeFigureOut">
              <a:rPr lang="fr-FR" smtClean="0"/>
              <a:t>21/01/2020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421427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7"/>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4CA55AE-748A-4BE7-90E5-A5F18F87EAD5}" type="datetimeFigureOut">
              <a:rPr lang="fr-FR" smtClean="0"/>
              <a:t>21/01/2020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421344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CA55AE-748A-4BE7-90E5-A5F18F87EAD5}" type="datetimeFigureOut">
              <a:rPr lang="fr-FR" smtClean="0"/>
              <a:t>21/01/2020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143767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CA55AE-748A-4BE7-90E5-A5F18F87EAD5}" type="datetimeFigureOut">
              <a:rPr lang="fr-FR" smtClean="0"/>
              <a:t>21/01/2020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300730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4CA55AE-748A-4BE7-90E5-A5F18F87EAD5}" type="datetimeFigureOut">
              <a:rPr lang="fr-FR" smtClean="0"/>
              <a:t>21/01/2020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173853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CA55AE-748A-4BE7-90E5-A5F18F87EAD5}" type="datetimeFigureOut">
              <a:rPr lang="fr-FR" smtClean="0"/>
              <a:t>21/01/2020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336959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8"/>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CA55AE-748A-4BE7-90E5-A5F18F87EAD5}" type="datetimeFigureOut">
              <a:rPr lang="fr-FR" smtClean="0"/>
              <a:t>21/01/2020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228542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CA55AE-748A-4BE7-90E5-A5F18F87EAD5}" type="datetimeFigureOut">
              <a:rPr lang="fr-FR" smtClean="0"/>
              <a:t>21/01/2020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542DC1-B534-40FE-978E-D8AF6EEA5762}" type="slidenum">
              <a:rPr lang="fr-FR" smtClean="0"/>
              <a:t>‹N°›</a:t>
            </a:fld>
            <a:endParaRPr lang="fr-FR"/>
          </a:p>
        </p:txBody>
      </p:sp>
    </p:spTree>
    <p:extLst>
      <p:ext uri="{BB962C8B-B14F-4D97-AF65-F5344CB8AC3E}">
        <p14:creationId xmlns:p14="http://schemas.microsoft.com/office/powerpoint/2010/main" val="22412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4CA55AE-748A-4BE7-90E5-A5F18F87EAD5}" type="datetimeFigureOut">
              <a:rPr lang="fr-FR" smtClean="0"/>
              <a:t>21/01/2020</a:t>
            </a:fld>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7542DC1-B534-40FE-978E-D8AF6EEA5762}" type="slidenum">
              <a:rPr lang="fr-FR" smtClean="0"/>
              <a:t>‹N°›</a:t>
            </a:fld>
            <a:endParaRPr lang="fr-FR"/>
          </a:p>
        </p:txBody>
      </p:sp>
    </p:spTree>
    <p:extLst>
      <p:ext uri="{BB962C8B-B14F-4D97-AF65-F5344CB8AC3E}">
        <p14:creationId xmlns:p14="http://schemas.microsoft.com/office/powerpoint/2010/main" val="3498753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jpg"/><Relationship Id="rId9" Type="http://schemas.openxmlformats.org/officeDocument/2006/relationships/image" Target="../media/image28.png"/><Relationship Id="rId14" Type="http://schemas.openxmlformats.org/officeDocument/2006/relationships/image" Target="../media/image33.gif"/></Relationships>
</file>

<file path=ppt/slides/_rels/slide21.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27.png"/><Relationship Id="rId12"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24.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jpg"/><Relationship Id="rId9" Type="http://schemas.openxmlformats.org/officeDocument/2006/relationships/image" Target="../media/image29.png"/><Relationship Id="rId1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45.jpe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18" Type="http://schemas.openxmlformats.org/officeDocument/2006/relationships/image" Target="../media/image68.png"/><Relationship Id="rId3" Type="http://schemas.openxmlformats.org/officeDocument/2006/relationships/image" Target="../media/image38.jpeg"/><Relationship Id="rId7" Type="http://schemas.openxmlformats.org/officeDocument/2006/relationships/image" Target="../media/image57.png"/><Relationship Id="rId12" Type="http://schemas.openxmlformats.org/officeDocument/2006/relationships/image" Target="../media/image62.jpeg"/><Relationship Id="rId17" Type="http://schemas.openxmlformats.org/officeDocument/2006/relationships/image" Target="../media/image67.jpeg"/><Relationship Id="rId2" Type="http://schemas.openxmlformats.org/officeDocument/2006/relationships/notesSlide" Target="../notesSlides/notesSlide36.xml"/><Relationship Id="rId16"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jpeg"/><Relationship Id="rId10" Type="http://schemas.openxmlformats.org/officeDocument/2006/relationships/image" Target="../media/image60.jpeg"/><Relationship Id="rId19" Type="http://schemas.openxmlformats.org/officeDocument/2006/relationships/image" Target="../media/image69.png"/><Relationship Id="rId4" Type="http://schemas.openxmlformats.org/officeDocument/2006/relationships/image" Target="../media/image54.jpeg"/><Relationship Id="rId9" Type="http://schemas.openxmlformats.org/officeDocument/2006/relationships/image" Target="../media/image59.png"/><Relationship Id="rId1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76.jpeg"/></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txBox="1">
            <a:spLocks/>
          </p:cNvSpPr>
          <p:nvPr/>
        </p:nvSpPr>
        <p:spPr>
          <a:xfrm>
            <a:off x="35170" y="1452267"/>
            <a:ext cx="9073333" cy="191157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b="1" dirty="0" smtClean="0">
                <a:solidFill>
                  <a:srgbClr val="29344B"/>
                </a:solidFill>
                <a:latin typeface="Franklin Gothic Medium" panose="020B0603020102020204" pitchFamily="34" charset="0"/>
              </a:rPr>
              <a:t>INTERVENTION ENSI CAEN</a:t>
            </a:r>
          </a:p>
          <a:p>
            <a:r>
              <a:rPr lang="fr-FR" b="1" dirty="0" smtClean="0">
                <a:solidFill>
                  <a:srgbClr val="29344B"/>
                </a:solidFill>
                <a:latin typeface="Franklin Gothic Medium" panose="020B0603020102020204" pitchFamily="34" charset="0"/>
              </a:rPr>
              <a:t>23-01-2020</a:t>
            </a:r>
          </a:p>
          <a:p>
            <a:r>
              <a:rPr lang="fr-FR" sz="3600" b="1" dirty="0">
                <a:solidFill>
                  <a:srgbClr val="29344B"/>
                </a:solidFill>
                <a:latin typeface="Franklin Gothic Medium" panose="020B0603020102020204" pitchFamily="34" charset="0"/>
              </a:rPr>
              <a:t>	</a:t>
            </a:r>
            <a:r>
              <a:rPr lang="fr-FR" sz="3600" b="1" dirty="0" smtClean="0">
                <a:solidFill>
                  <a:srgbClr val="29344B"/>
                </a:solidFill>
                <a:latin typeface="Franklin Gothic Medium" panose="020B0603020102020204" pitchFamily="34" charset="0"/>
              </a:rPr>
              <a:t>	</a:t>
            </a:r>
            <a:endParaRPr lang="fr-FR" sz="3600" b="1" dirty="0">
              <a:solidFill>
                <a:srgbClr val="29344B"/>
              </a:solidFill>
              <a:latin typeface="Franklin Gothic Medium" panose="020B0603020102020204" pitchFamily="34" charset="0"/>
            </a:endParaRPr>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74" y="12106"/>
            <a:ext cx="1133808" cy="126000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Tree>
    <p:extLst>
      <p:ext uri="{BB962C8B-B14F-4D97-AF65-F5344CB8AC3E}">
        <p14:creationId xmlns:p14="http://schemas.microsoft.com/office/powerpoint/2010/main" val="275018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Sous-titre 2"/>
          <p:cNvSpPr txBox="1">
            <a:spLocks/>
          </p:cNvSpPr>
          <p:nvPr/>
        </p:nvSpPr>
        <p:spPr>
          <a:xfrm>
            <a:off x="99941" y="123478"/>
            <a:ext cx="8944116" cy="20162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29344B"/>
              </a:solidFill>
              <a:latin typeface="Franklin Gothic Medium" panose="020B0603020102020204" pitchFamily="34" charset="0"/>
            </a:endParaRPr>
          </a:p>
          <a:p>
            <a:r>
              <a:rPr lang="fr-FR" sz="3600" b="1" dirty="0" smtClean="0">
                <a:solidFill>
                  <a:srgbClr val="29344B"/>
                </a:solidFill>
                <a:latin typeface="Franklin Gothic Medium" panose="020B0603020102020204" pitchFamily="34" charset="0"/>
              </a:rPr>
              <a:t>La Mobilité DURABLE </a:t>
            </a:r>
          </a:p>
          <a:p>
            <a:endParaRPr lang="fr-FR" sz="800" b="1" dirty="0" smtClean="0">
              <a:solidFill>
                <a:srgbClr val="29344B"/>
              </a:solidFill>
              <a:latin typeface="Franklin Gothic Medium" panose="020B0603020102020204" pitchFamily="34" charset="0"/>
            </a:endParaRPr>
          </a:p>
        </p:txBody>
      </p:sp>
      <p:sp>
        <p:nvSpPr>
          <p:cNvPr id="2" name="Rectangle 1"/>
          <p:cNvSpPr/>
          <p:nvPr/>
        </p:nvSpPr>
        <p:spPr>
          <a:xfrm>
            <a:off x="92381" y="1559570"/>
            <a:ext cx="8944115" cy="2308324"/>
          </a:xfrm>
          <a:prstGeom prst="rect">
            <a:avLst/>
          </a:prstGeom>
          <a:solidFill>
            <a:schemeClr val="bg2"/>
          </a:solidFill>
        </p:spPr>
        <p:txBody>
          <a:bodyPr wrap="square">
            <a:spAutoFit/>
          </a:bodyPr>
          <a:lstStyle/>
          <a:p>
            <a:pPr marL="981075" indent="-342900">
              <a:buClr>
                <a:srgbClr val="FFFF00"/>
              </a:buClr>
              <a:buFont typeface="Arial" pitchFamily="34" charset="0"/>
              <a:buChar char="•"/>
            </a:pPr>
            <a:r>
              <a:rPr lang="fr-FR" sz="2400" cap="all" dirty="0" smtClean="0">
                <a:solidFill>
                  <a:srgbClr val="46659A"/>
                </a:solidFill>
                <a:latin typeface="Franklin Gothic Book" panose="020B0503020102020204" pitchFamily="34" charset="0"/>
                <a:cs typeface="Arial" pitchFamily="34" charset="0"/>
              </a:rPr>
              <a:t>la technique</a:t>
            </a:r>
          </a:p>
          <a:p>
            <a:pPr marL="981075" indent="-342900">
              <a:buClr>
                <a:srgbClr val="FFFF00"/>
              </a:buClr>
              <a:buFont typeface="Arial" pitchFamily="34" charset="0"/>
              <a:buChar char="•"/>
            </a:pPr>
            <a:endParaRPr lang="fr-FR" sz="2400" cap="all" dirty="0" smtClean="0">
              <a:solidFill>
                <a:srgbClr val="46659A"/>
              </a:solidFill>
              <a:latin typeface="Franklin Gothic Book" panose="020B0503020102020204" pitchFamily="34" charset="0"/>
              <a:cs typeface="Arial" pitchFamily="34" charset="0"/>
            </a:endParaRPr>
          </a:p>
          <a:p>
            <a:pPr marL="638175">
              <a:buClr>
                <a:srgbClr val="FFFF00"/>
              </a:buClr>
            </a:pPr>
            <a:r>
              <a:rPr lang="fr-FR" sz="2400" dirty="0" smtClean="0">
                <a:solidFill>
                  <a:srgbClr val="46659A"/>
                </a:solidFill>
                <a:latin typeface="Franklin Gothic Book" panose="020B0503020102020204" pitchFamily="34" charset="0"/>
                <a:cs typeface="Arial" pitchFamily="34" charset="0"/>
              </a:rPr>
              <a:t>Ce qu’apporte le Syndicat d’énergie :</a:t>
            </a:r>
          </a:p>
          <a:p>
            <a:pPr marL="981075" indent="-342900">
              <a:buClr>
                <a:srgbClr val="FFFF00"/>
              </a:buClr>
              <a:buFont typeface="Wingdings" pitchFamily="2" charset="2"/>
              <a:buChar char="ü"/>
            </a:pPr>
            <a:r>
              <a:rPr lang="fr-FR" sz="2400" dirty="0" smtClean="0">
                <a:solidFill>
                  <a:srgbClr val="46659A"/>
                </a:solidFill>
                <a:latin typeface="Franklin Gothic Book" panose="020B0503020102020204" pitchFamily="34" charset="0"/>
                <a:cs typeface="Arial" pitchFamily="34" charset="0"/>
              </a:rPr>
              <a:t>Les bornes électriques</a:t>
            </a:r>
          </a:p>
          <a:p>
            <a:pPr marL="981075" indent="-342900">
              <a:buClr>
                <a:srgbClr val="FFFF00"/>
              </a:buClr>
              <a:buFont typeface="Wingdings" pitchFamily="2" charset="2"/>
              <a:buChar char="ü"/>
            </a:pPr>
            <a:r>
              <a:rPr lang="fr-FR" sz="2400" dirty="0" smtClean="0">
                <a:solidFill>
                  <a:srgbClr val="46659A"/>
                </a:solidFill>
                <a:latin typeface="Franklin Gothic Book" panose="020B0503020102020204" pitchFamily="34" charset="0"/>
                <a:cs typeface="Arial" pitchFamily="34" charset="0"/>
              </a:rPr>
              <a:t>Les stations hydrogènes</a:t>
            </a:r>
          </a:p>
          <a:p>
            <a:pPr marL="981075" indent="-342900">
              <a:buClr>
                <a:srgbClr val="FFFF00"/>
              </a:buClr>
              <a:buFont typeface="Wingdings" pitchFamily="2" charset="2"/>
              <a:buChar char="ü"/>
            </a:pPr>
            <a:r>
              <a:rPr lang="fr-FR" sz="2400" dirty="0" smtClean="0">
                <a:solidFill>
                  <a:srgbClr val="46659A"/>
                </a:solidFill>
                <a:latin typeface="Franklin Gothic Book" panose="020B0503020102020204" pitchFamily="34" charset="0"/>
                <a:cs typeface="Arial" pitchFamily="34" charset="0"/>
              </a:rPr>
              <a:t>Les stations GNV</a:t>
            </a:r>
            <a:endParaRPr lang="fr-FR" sz="2400" dirty="0">
              <a:solidFill>
                <a:srgbClr val="46659A"/>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163669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Sous-titre 2"/>
          <p:cNvSpPr txBox="1">
            <a:spLocks/>
          </p:cNvSpPr>
          <p:nvPr/>
        </p:nvSpPr>
        <p:spPr>
          <a:xfrm>
            <a:off x="99941" y="411510"/>
            <a:ext cx="894411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2400" b="1" dirty="0" smtClean="0">
                <a:solidFill>
                  <a:srgbClr val="29344B"/>
                </a:solidFill>
                <a:latin typeface="Franklin Gothic Medium" panose="020B0603020102020204" pitchFamily="34" charset="0"/>
              </a:rPr>
              <a:t>Les bornes électriques</a:t>
            </a:r>
          </a:p>
          <a:p>
            <a:endParaRPr lang="fr-FR" sz="800" b="1" dirty="0" smtClean="0">
              <a:solidFill>
                <a:srgbClr val="29344B"/>
              </a:solidFill>
              <a:latin typeface="Franklin Gothic Medium" panose="020B0603020102020204" pitchFamily="34" charset="0"/>
            </a:endParaRPr>
          </a:p>
        </p:txBody>
      </p:sp>
      <p:sp>
        <p:nvSpPr>
          <p:cNvPr id="12" name="ZoneTexte 11"/>
          <p:cNvSpPr txBox="1"/>
          <p:nvPr/>
        </p:nvSpPr>
        <p:spPr>
          <a:xfrm>
            <a:off x="848844" y="1421363"/>
            <a:ext cx="7435624" cy="461665"/>
          </a:xfrm>
          <a:prstGeom prst="rect">
            <a:avLst/>
          </a:prstGeom>
          <a:noFill/>
        </p:spPr>
        <p:txBody>
          <a:bodyPr wrap="square" rtlCol="0">
            <a:spAutoFit/>
          </a:bodyPr>
          <a:lstStyle/>
          <a:p>
            <a:pPr marL="0" lvl="2"/>
            <a:r>
              <a:rPr lang="fr-FR" sz="2400" dirty="0" smtClean="0">
                <a:solidFill>
                  <a:srgbClr val="46659A"/>
                </a:solidFill>
                <a:latin typeface="Franklin Gothic Medium" panose="020B0603020102020204" pitchFamily="34" charset="0"/>
              </a:rPr>
              <a:t>La mobilité électrique, c’est quoi pour vous ?</a:t>
            </a:r>
          </a:p>
        </p:txBody>
      </p:sp>
      <p:sp>
        <p:nvSpPr>
          <p:cNvPr id="11" name="ZoneTexte 10"/>
          <p:cNvSpPr txBox="1"/>
          <p:nvPr/>
        </p:nvSpPr>
        <p:spPr>
          <a:xfrm>
            <a:off x="611560" y="2211710"/>
            <a:ext cx="7435624" cy="2308324"/>
          </a:xfrm>
          <a:prstGeom prst="rect">
            <a:avLst/>
          </a:prstGeom>
          <a:noFill/>
        </p:spPr>
        <p:txBody>
          <a:bodyPr wrap="square" rtlCol="0">
            <a:spAutoFit/>
          </a:bodyPr>
          <a:lstStyle/>
          <a:p>
            <a:pPr marL="342900" lvl="2" indent="-342900">
              <a:buFont typeface="Arial" panose="020B0604020202020204" pitchFamily="34" charset="0"/>
              <a:buChar char="•"/>
            </a:pPr>
            <a:r>
              <a:rPr lang="fr-FR" sz="2400" dirty="0" smtClean="0">
                <a:solidFill>
                  <a:srgbClr val="46659A"/>
                </a:solidFill>
                <a:latin typeface="Franklin Gothic Medium" panose="020B0603020102020204" pitchFamily="34" charset="0"/>
              </a:rPr>
              <a:t>Une autonomie insuffisante </a:t>
            </a:r>
          </a:p>
          <a:p>
            <a:pPr marL="342900" lvl="2" indent="-342900">
              <a:buFont typeface="Arial" panose="020B0604020202020204" pitchFamily="34" charset="0"/>
              <a:buChar char="•"/>
            </a:pPr>
            <a:r>
              <a:rPr lang="fr-FR" sz="2400" dirty="0" smtClean="0">
                <a:solidFill>
                  <a:srgbClr val="46659A"/>
                </a:solidFill>
                <a:latin typeface="Franklin Gothic Medium" panose="020B0603020102020204" pitchFamily="34" charset="0"/>
              </a:rPr>
              <a:t>Une voiture chère </a:t>
            </a:r>
          </a:p>
          <a:p>
            <a:pPr marL="342900" lvl="2" indent="-342900">
              <a:buFont typeface="Arial" panose="020B0604020202020204" pitchFamily="34" charset="0"/>
              <a:buChar char="•"/>
            </a:pPr>
            <a:r>
              <a:rPr lang="fr-FR" sz="2400" dirty="0" smtClean="0">
                <a:solidFill>
                  <a:srgbClr val="46659A"/>
                </a:solidFill>
                <a:latin typeface="Franklin Gothic Medium" panose="020B0603020102020204" pitchFamily="34" charset="0"/>
              </a:rPr>
              <a:t>Une production nucléaire </a:t>
            </a:r>
          </a:p>
          <a:p>
            <a:pPr marL="342900" lvl="2" indent="-342900">
              <a:buFont typeface="Arial" panose="020B0604020202020204" pitchFamily="34" charset="0"/>
              <a:buChar char="•"/>
            </a:pPr>
            <a:r>
              <a:rPr lang="fr-FR" sz="2400" dirty="0" smtClean="0">
                <a:solidFill>
                  <a:srgbClr val="46659A"/>
                </a:solidFill>
                <a:latin typeface="Franklin Gothic Medium" panose="020B0603020102020204" pitchFamily="34" charset="0"/>
              </a:rPr>
              <a:t>De multiple standard de recharge</a:t>
            </a:r>
          </a:p>
          <a:p>
            <a:pPr marL="342900" lvl="2" indent="-342900">
              <a:buFont typeface="Arial" panose="020B0604020202020204" pitchFamily="34" charset="0"/>
              <a:buChar char="•"/>
            </a:pPr>
            <a:r>
              <a:rPr lang="fr-FR" sz="2400" dirty="0" smtClean="0">
                <a:solidFill>
                  <a:srgbClr val="46659A"/>
                </a:solidFill>
                <a:latin typeface="Franklin Gothic Medium" panose="020B0603020102020204" pitchFamily="34" charset="0"/>
              </a:rPr>
              <a:t>Pas de sécurité lors de long déplacement</a:t>
            </a:r>
          </a:p>
          <a:p>
            <a:pPr marL="342900" lvl="2" indent="-342900">
              <a:buFont typeface="Arial" panose="020B0604020202020204" pitchFamily="34" charset="0"/>
              <a:buChar char="•"/>
            </a:pPr>
            <a:endParaRPr lang="fr-FR" sz="2400" dirty="0" smtClean="0">
              <a:solidFill>
                <a:srgbClr val="46659A"/>
              </a:solidFill>
              <a:latin typeface="Franklin Gothic Medium" panose="020B0603020102020204" pitchFamily="34" charset="0"/>
            </a:endParaRPr>
          </a:p>
        </p:txBody>
      </p:sp>
    </p:spTree>
    <p:extLst>
      <p:ext uri="{BB962C8B-B14F-4D97-AF65-F5344CB8AC3E}">
        <p14:creationId xmlns:p14="http://schemas.microsoft.com/office/powerpoint/2010/main" val="12907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15" name="ZoneTexte 14"/>
          <p:cNvSpPr txBox="1"/>
          <p:nvPr/>
        </p:nvSpPr>
        <p:spPr>
          <a:xfrm>
            <a:off x="6876256" y="1450892"/>
            <a:ext cx="2106653" cy="2400657"/>
          </a:xfrm>
          <a:prstGeom prst="rect">
            <a:avLst/>
          </a:prstGeom>
          <a:noFill/>
        </p:spPr>
        <p:txBody>
          <a:bodyPr wrap="square" rtlCol="0">
            <a:spAutoFit/>
          </a:bodyPr>
          <a:lstStyle/>
          <a:p>
            <a:r>
              <a:rPr lang="fr-FR" sz="2200" b="1" dirty="0" smtClean="0">
                <a:solidFill>
                  <a:srgbClr val="46659A"/>
                </a:solidFill>
                <a:latin typeface="Franklin Gothic Medium" panose="020B0603020102020204" pitchFamily="34" charset="0"/>
              </a:rPr>
              <a:t>704 bornes de recharges électriques</a:t>
            </a:r>
            <a:endParaRPr lang="fr-FR" sz="2200" b="1" dirty="0">
              <a:solidFill>
                <a:srgbClr val="46659A"/>
              </a:solidFill>
              <a:latin typeface="Franklin Gothic Medium" panose="020B0603020102020204" pitchFamily="34" charset="0"/>
            </a:endParaRPr>
          </a:p>
          <a:p>
            <a:r>
              <a:rPr lang="fr-FR" dirty="0" smtClean="0">
                <a:solidFill>
                  <a:srgbClr val="46659A"/>
                </a:solidFill>
                <a:latin typeface="Franklin Gothic Medium" panose="020B0603020102020204" pitchFamily="34" charset="0"/>
              </a:rPr>
              <a:t>dont</a:t>
            </a:r>
            <a:r>
              <a:rPr lang="fr-FR" sz="2200" dirty="0" smtClean="0">
                <a:solidFill>
                  <a:srgbClr val="46659A"/>
                </a:solidFill>
                <a:latin typeface="Franklin Gothic Medium" panose="020B0603020102020204" pitchFamily="34" charset="0"/>
              </a:rPr>
              <a:t> 687 dites normales </a:t>
            </a:r>
            <a:r>
              <a:rPr lang="fr-FR" sz="2200" dirty="0">
                <a:solidFill>
                  <a:srgbClr val="46659A"/>
                </a:solidFill>
                <a:latin typeface="Franklin Gothic Medium" panose="020B0603020102020204" pitchFamily="34" charset="0"/>
              </a:rPr>
              <a:t>et </a:t>
            </a:r>
            <a:r>
              <a:rPr lang="fr-FR" sz="2200" dirty="0" smtClean="0">
                <a:solidFill>
                  <a:srgbClr val="46659A"/>
                </a:solidFill>
                <a:latin typeface="Franklin Gothic Medium" panose="020B0603020102020204" pitchFamily="34" charset="0"/>
              </a:rPr>
              <a:t>17 rapides</a:t>
            </a:r>
            <a:endParaRPr lang="fr-FR" sz="2200" dirty="0">
              <a:solidFill>
                <a:srgbClr val="46659A"/>
              </a:solidFill>
              <a:latin typeface="Franklin Gothic Medium" panose="020B0603020102020204" pitchFamily="34" charset="0"/>
            </a:endParaRPr>
          </a:p>
          <a:p>
            <a:endParaRPr lang="fr-FR"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15"/>
            <a:ext cx="6785827" cy="468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1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Sous-titre 2"/>
          <p:cNvSpPr txBox="1">
            <a:spLocks/>
          </p:cNvSpPr>
          <p:nvPr/>
        </p:nvSpPr>
        <p:spPr>
          <a:xfrm>
            <a:off x="99941" y="411510"/>
            <a:ext cx="894411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2400" b="1" dirty="0" smtClean="0">
                <a:solidFill>
                  <a:srgbClr val="29344B"/>
                </a:solidFill>
                <a:latin typeface="Franklin Gothic Medium" panose="020B0603020102020204" pitchFamily="34" charset="0"/>
              </a:rPr>
              <a:t>Les bornes de recharge électrique dans le Calvados</a:t>
            </a:r>
          </a:p>
          <a:p>
            <a:endParaRPr lang="fr-FR" sz="800" b="1" dirty="0" smtClean="0">
              <a:solidFill>
                <a:srgbClr val="29344B"/>
              </a:solidFill>
              <a:latin typeface="Franklin Gothic Medium" panose="020B0603020102020204" pitchFamily="34" charset="0"/>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41" y="1625096"/>
            <a:ext cx="6200251" cy="353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168824" y="1059582"/>
            <a:ext cx="7435624" cy="646331"/>
          </a:xfrm>
          <a:prstGeom prst="rect">
            <a:avLst/>
          </a:prstGeom>
          <a:noFill/>
        </p:spPr>
        <p:txBody>
          <a:bodyPr wrap="square" rtlCol="0">
            <a:spAutoFit/>
          </a:bodyPr>
          <a:lstStyle/>
          <a:p>
            <a:pPr marL="0" lvl="2"/>
            <a:r>
              <a:rPr lang="fr-FR" dirty="0" smtClean="0">
                <a:solidFill>
                  <a:srgbClr val="46659A"/>
                </a:solidFill>
                <a:latin typeface="Franklin Gothic Medium" panose="020B0603020102020204" pitchFamily="34" charset="0"/>
              </a:rPr>
              <a:t>Le SDEC ENERGIE se positionne comme un acteur incontournable de la mobilité durable en Normandie</a:t>
            </a:r>
          </a:p>
        </p:txBody>
      </p:sp>
      <p:sp>
        <p:nvSpPr>
          <p:cNvPr id="15" name="ZoneTexte 14"/>
          <p:cNvSpPr txBox="1"/>
          <p:nvPr/>
        </p:nvSpPr>
        <p:spPr>
          <a:xfrm>
            <a:off x="6136299" y="1840563"/>
            <a:ext cx="2684174" cy="2062103"/>
          </a:xfrm>
          <a:prstGeom prst="rect">
            <a:avLst/>
          </a:prstGeom>
          <a:noFill/>
        </p:spPr>
        <p:txBody>
          <a:bodyPr wrap="square" rtlCol="0">
            <a:spAutoFit/>
          </a:bodyPr>
          <a:lstStyle/>
          <a:p>
            <a:r>
              <a:rPr lang="fr-FR" sz="2200" b="1" dirty="0">
                <a:solidFill>
                  <a:srgbClr val="46659A"/>
                </a:solidFill>
                <a:latin typeface="Franklin Gothic Medium" panose="020B0603020102020204" pitchFamily="34" charset="0"/>
              </a:rPr>
              <a:t>224 </a:t>
            </a:r>
            <a:r>
              <a:rPr lang="fr-FR" sz="2200" b="1" dirty="0" smtClean="0">
                <a:solidFill>
                  <a:srgbClr val="46659A"/>
                </a:solidFill>
                <a:latin typeface="Franklin Gothic Medium" panose="020B0603020102020204" pitchFamily="34" charset="0"/>
              </a:rPr>
              <a:t>bornes de recharges électriques</a:t>
            </a:r>
            <a:endParaRPr lang="fr-FR" sz="2200" b="1" dirty="0">
              <a:solidFill>
                <a:srgbClr val="46659A"/>
              </a:solidFill>
              <a:latin typeface="Franklin Gothic Medium" panose="020B0603020102020204" pitchFamily="34" charset="0"/>
            </a:endParaRPr>
          </a:p>
          <a:p>
            <a:r>
              <a:rPr lang="fr-FR" dirty="0" smtClean="0">
                <a:solidFill>
                  <a:srgbClr val="46659A"/>
                </a:solidFill>
                <a:latin typeface="Franklin Gothic Medium" panose="020B0603020102020204" pitchFamily="34" charset="0"/>
              </a:rPr>
              <a:t>dont</a:t>
            </a:r>
            <a:r>
              <a:rPr lang="fr-FR" sz="2200" dirty="0" smtClean="0">
                <a:solidFill>
                  <a:srgbClr val="46659A"/>
                </a:solidFill>
                <a:latin typeface="Franklin Gothic Medium" panose="020B0603020102020204" pitchFamily="34" charset="0"/>
              </a:rPr>
              <a:t> 216 </a:t>
            </a:r>
            <a:r>
              <a:rPr lang="fr-FR" sz="2200" dirty="0">
                <a:solidFill>
                  <a:srgbClr val="46659A"/>
                </a:solidFill>
                <a:latin typeface="Franklin Gothic Medium" panose="020B0603020102020204" pitchFamily="34" charset="0"/>
              </a:rPr>
              <a:t>accélérées et 8 rapides</a:t>
            </a:r>
          </a:p>
          <a:p>
            <a:endParaRPr lang="fr-FR" dirty="0"/>
          </a:p>
        </p:txBody>
      </p:sp>
    </p:spTree>
    <p:extLst>
      <p:ext uri="{BB962C8B-B14F-4D97-AF65-F5344CB8AC3E}">
        <p14:creationId xmlns:p14="http://schemas.microsoft.com/office/powerpoint/2010/main" val="317961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12" name="ZoneTexte 11"/>
          <p:cNvSpPr txBox="1"/>
          <p:nvPr/>
        </p:nvSpPr>
        <p:spPr>
          <a:xfrm>
            <a:off x="1979712" y="1148529"/>
            <a:ext cx="2720444" cy="369332"/>
          </a:xfrm>
          <a:prstGeom prst="rect">
            <a:avLst/>
          </a:prstGeom>
          <a:noFill/>
        </p:spPr>
        <p:txBody>
          <a:bodyPr wrap="square" rtlCol="0">
            <a:spAutoFit/>
          </a:bodyPr>
          <a:lstStyle/>
          <a:p>
            <a:pPr marL="0" lvl="2"/>
            <a:r>
              <a:rPr lang="fr-FR" dirty="0" smtClean="0">
                <a:solidFill>
                  <a:srgbClr val="46659A"/>
                </a:solidFill>
                <a:latin typeface="Franklin Gothic Medium" panose="020B0603020102020204" pitchFamily="34" charset="0"/>
              </a:rPr>
              <a:t>Des bornes de 22 </a:t>
            </a:r>
            <a:r>
              <a:rPr lang="fr-FR" dirty="0" err="1" smtClean="0">
                <a:solidFill>
                  <a:srgbClr val="46659A"/>
                </a:solidFill>
                <a:latin typeface="Franklin Gothic Medium" panose="020B0603020102020204" pitchFamily="34" charset="0"/>
              </a:rPr>
              <a:t>kVA</a:t>
            </a:r>
            <a:endParaRPr lang="fr-FR" dirty="0" smtClean="0">
              <a:solidFill>
                <a:srgbClr val="46659A"/>
              </a:solidFill>
              <a:latin typeface="Franklin Gothic Medium" panose="020B0603020102020204" pitchFamily="34" charset="0"/>
            </a:endParaRPr>
          </a:p>
        </p:txBody>
      </p:sp>
      <p:sp>
        <p:nvSpPr>
          <p:cNvPr id="11" name="ZoneTexte 10"/>
          <p:cNvSpPr txBox="1"/>
          <p:nvPr/>
        </p:nvSpPr>
        <p:spPr>
          <a:xfrm>
            <a:off x="4953744" y="1148306"/>
            <a:ext cx="3650704" cy="369332"/>
          </a:xfrm>
          <a:prstGeom prst="rect">
            <a:avLst/>
          </a:prstGeom>
          <a:noFill/>
        </p:spPr>
        <p:txBody>
          <a:bodyPr wrap="square" rtlCol="0">
            <a:spAutoFit/>
          </a:bodyPr>
          <a:lstStyle/>
          <a:p>
            <a:pPr marL="0" lvl="2"/>
            <a:r>
              <a:rPr lang="fr-FR" dirty="0" smtClean="0">
                <a:solidFill>
                  <a:srgbClr val="46659A"/>
                </a:solidFill>
                <a:latin typeface="Franklin Gothic Medium" panose="020B0603020102020204" pitchFamily="34" charset="0"/>
              </a:rPr>
              <a:t>Des bornes de 50 </a:t>
            </a:r>
            <a:r>
              <a:rPr lang="fr-FR" dirty="0" err="1" smtClean="0">
                <a:solidFill>
                  <a:srgbClr val="46659A"/>
                </a:solidFill>
                <a:latin typeface="Franklin Gothic Medium" panose="020B0603020102020204" pitchFamily="34" charset="0"/>
              </a:rPr>
              <a:t>kVA</a:t>
            </a:r>
            <a:r>
              <a:rPr lang="fr-FR" dirty="0" smtClean="0">
                <a:solidFill>
                  <a:srgbClr val="46659A"/>
                </a:solidFill>
                <a:latin typeface="Franklin Gothic Medium" panose="020B0603020102020204" pitchFamily="34" charset="0"/>
              </a:rPr>
              <a:t> et 100 </a:t>
            </a:r>
            <a:r>
              <a:rPr lang="fr-FR" dirty="0" err="1" smtClean="0">
                <a:solidFill>
                  <a:srgbClr val="46659A"/>
                </a:solidFill>
                <a:latin typeface="Franklin Gothic Medium" panose="020B0603020102020204" pitchFamily="34" charset="0"/>
              </a:rPr>
              <a:t>kVA</a:t>
            </a:r>
            <a:endParaRPr lang="fr-FR" dirty="0" smtClean="0">
              <a:solidFill>
                <a:srgbClr val="46659A"/>
              </a:solidFill>
              <a:latin typeface="Franklin Gothic Medium" panose="020B0603020102020204" pitchFamily="34" charset="0"/>
            </a:endParaRPr>
          </a:p>
        </p:txBody>
      </p:sp>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1851669"/>
            <a:ext cx="1658783" cy="2211711"/>
          </a:xfrm>
          <a:prstGeom prst="ellipse">
            <a:avLst/>
          </a:prstGeom>
          <a:ln>
            <a:noFill/>
          </a:ln>
          <a:effectLst>
            <a:softEdge rad="112500"/>
          </a:effec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1702894"/>
            <a:ext cx="1572076" cy="270848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ous-titre 2"/>
          <p:cNvSpPr txBox="1">
            <a:spLocks/>
          </p:cNvSpPr>
          <p:nvPr/>
        </p:nvSpPr>
        <p:spPr>
          <a:xfrm>
            <a:off x="99941" y="411510"/>
            <a:ext cx="894411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2400" b="1" dirty="0" smtClean="0">
                <a:solidFill>
                  <a:srgbClr val="29344B"/>
                </a:solidFill>
                <a:latin typeface="Franklin Gothic Medium" panose="020B0603020102020204" pitchFamily="34" charset="0"/>
              </a:rPr>
              <a:t>Les bornes électriques</a:t>
            </a:r>
          </a:p>
          <a:p>
            <a:endParaRPr lang="fr-FR" sz="800" b="1" dirty="0" smtClean="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402289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12" name="ZoneTexte 11"/>
          <p:cNvSpPr txBox="1"/>
          <p:nvPr/>
        </p:nvSpPr>
        <p:spPr>
          <a:xfrm>
            <a:off x="1048106" y="1238103"/>
            <a:ext cx="2803813" cy="646331"/>
          </a:xfrm>
          <a:prstGeom prst="rect">
            <a:avLst/>
          </a:prstGeom>
          <a:noFill/>
        </p:spPr>
        <p:txBody>
          <a:bodyPr wrap="square" rtlCol="0">
            <a:spAutoFit/>
          </a:bodyPr>
          <a:lstStyle/>
          <a:p>
            <a:pPr marL="0" lvl="2"/>
            <a:r>
              <a:rPr lang="fr-FR" dirty="0" smtClean="0">
                <a:solidFill>
                  <a:srgbClr val="46659A"/>
                </a:solidFill>
                <a:latin typeface="Franklin Gothic Medium" panose="020B0603020102020204" pitchFamily="34" charset="0"/>
              </a:rPr>
              <a:t>Différents types de prises pour les bornes de 22 </a:t>
            </a:r>
            <a:r>
              <a:rPr lang="fr-FR" dirty="0" err="1" smtClean="0">
                <a:solidFill>
                  <a:srgbClr val="46659A"/>
                </a:solidFill>
                <a:latin typeface="Franklin Gothic Medium" panose="020B0603020102020204" pitchFamily="34" charset="0"/>
              </a:rPr>
              <a:t>kVA</a:t>
            </a:r>
            <a:endParaRPr lang="fr-FR" dirty="0" smtClean="0">
              <a:solidFill>
                <a:srgbClr val="46659A"/>
              </a:solidFill>
              <a:latin typeface="Franklin Gothic Medium" panose="020B0603020102020204" pitchFamily="34" charset="0"/>
            </a:endParaRPr>
          </a:p>
        </p:txBody>
      </p:sp>
      <p:sp>
        <p:nvSpPr>
          <p:cNvPr id="11" name="ZoneTexte 10"/>
          <p:cNvSpPr txBox="1"/>
          <p:nvPr/>
        </p:nvSpPr>
        <p:spPr>
          <a:xfrm>
            <a:off x="5076056" y="1261136"/>
            <a:ext cx="3650704" cy="646331"/>
          </a:xfrm>
          <a:prstGeom prst="rect">
            <a:avLst/>
          </a:prstGeom>
          <a:noFill/>
        </p:spPr>
        <p:txBody>
          <a:bodyPr wrap="square" rtlCol="0">
            <a:spAutoFit/>
          </a:bodyPr>
          <a:lstStyle/>
          <a:p>
            <a:pPr marL="0" lvl="2"/>
            <a:r>
              <a:rPr lang="fr-FR" dirty="0">
                <a:solidFill>
                  <a:srgbClr val="46659A"/>
                </a:solidFill>
                <a:latin typeface="Franklin Gothic Medium" panose="020B0603020102020204" pitchFamily="34" charset="0"/>
              </a:rPr>
              <a:t>Différents types de prises </a:t>
            </a:r>
            <a:r>
              <a:rPr lang="fr-FR" dirty="0" smtClean="0">
                <a:solidFill>
                  <a:srgbClr val="46659A"/>
                </a:solidFill>
                <a:latin typeface="Franklin Gothic Medium" panose="020B0603020102020204" pitchFamily="34" charset="0"/>
              </a:rPr>
              <a:t>pour les bornes  de 50 </a:t>
            </a:r>
            <a:r>
              <a:rPr lang="fr-FR" dirty="0" err="1" smtClean="0">
                <a:solidFill>
                  <a:srgbClr val="46659A"/>
                </a:solidFill>
                <a:latin typeface="Franklin Gothic Medium" panose="020B0603020102020204" pitchFamily="34" charset="0"/>
              </a:rPr>
              <a:t>kVA</a:t>
            </a:r>
            <a:r>
              <a:rPr lang="fr-FR" dirty="0" smtClean="0">
                <a:solidFill>
                  <a:srgbClr val="46659A"/>
                </a:solidFill>
                <a:latin typeface="Franklin Gothic Medium" panose="020B0603020102020204" pitchFamily="34" charset="0"/>
              </a:rPr>
              <a:t> et 100 </a:t>
            </a:r>
            <a:r>
              <a:rPr lang="fr-FR" dirty="0" err="1" smtClean="0">
                <a:solidFill>
                  <a:srgbClr val="46659A"/>
                </a:solidFill>
                <a:latin typeface="Franklin Gothic Medium" panose="020B0603020102020204" pitchFamily="34" charset="0"/>
              </a:rPr>
              <a:t>kVA</a:t>
            </a:r>
            <a:endParaRPr lang="fr-FR" dirty="0" smtClean="0">
              <a:solidFill>
                <a:srgbClr val="46659A"/>
              </a:solidFill>
              <a:latin typeface="Franklin Gothic Medium" panose="020B0603020102020204" pitchFamily="34" charset="0"/>
            </a:endParaRPr>
          </a:p>
        </p:txBody>
      </p:sp>
      <p:sp>
        <p:nvSpPr>
          <p:cNvPr id="17" name="Sous-titre 2"/>
          <p:cNvSpPr txBox="1">
            <a:spLocks/>
          </p:cNvSpPr>
          <p:nvPr/>
        </p:nvSpPr>
        <p:spPr>
          <a:xfrm>
            <a:off x="99941" y="411510"/>
            <a:ext cx="894411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2400" b="1" dirty="0" smtClean="0">
                <a:solidFill>
                  <a:srgbClr val="29344B"/>
                </a:solidFill>
                <a:latin typeface="Franklin Gothic Medium" panose="020B0603020102020204" pitchFamily="34" charset="0"/>
              </a:rPr>
              <a:t>Les bornes électriques</a:t>
            </a:r>
          </a:p>
          <a:p>
            <a:endParaRPr lang="fr-FR" sz="800" b="1" dirty="0" smtClean="0">
              <a:solidFill>
                <a:srgbClr val="29344B"/>
              </a:solidFill>
              <a:latin typeface="Franklin Gothic Medium" panose="020B0603020102020204" pitchFamily="34" charset="0"/>
            </a:endParaRPr>
          </a:p>
        </p:txBody>
      </p:sp>
      <p:pic>
        <p:nvPicPr>
          <p:cNvPr id="2052" name="Picture 4" descr="Résultat de recherche d'images pour &quot;prise de recharge  pour V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397" y="2279735"/>
            <a:ext cx="2993891" cy="18761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prise de recharge  pour VE chadémo&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460" y="1882430"/>
            <a:ext cx="2979359" cy="22378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ésultat de recherche d'images pour &quot;prise de recharge  pour VE&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2289904"/>
            <a:ext cx="2343895" cy="156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6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12" name="ZoneTexte 11"/>
          <p:cNvSpPr txBox="1"/>
          <p:nvPr/>
        </p:nvSpPr>
        <p:spPr>
          <a:xfrm>
            <a:off x="1259632" y="1052482"/>
            <a:ext cx="5832647" cy="523220"/>
          </a:xfrm>
          <a:prstGeom prst="rect">
            <a:avLst/>
          </a:prstGeom>
          <a:noFill/>
        </p:spPr>
        <p:txBody>
          <a:bodyPr wrap="square" rtlCol="0">
            <a:spAutoFit/>
          </a:bodyPr>
          <a:lstStyle/>
          <a:p>
            <a:pPr marL="0" lvl="2"/>
            <a:r>
              <a:rPr lang="fr-FR" sz="2800" dirty="0" smtClean="0">
                <a:solidFill>
                  <a:srgbClr val="46659A"/>
                </a:solidFill>
                <a:latin typeface="Franklin Gothic Medium" panose="020B0603020102020204" pitchFamily="34" charset="0"/>
              </a:rPr>
              <a:t>Favoriser l’interopérabilité</a:t>
            </a:r>
          </a:p>
        </p:txBody>
      </p:sp>
      <p:sp>
        <p:nvSpPr>
          <p:cNvPr id="17" name="Sous-titre 2"/>
          <p:cNvSpPr txBox="1">
            <a:spLocks/>
          </p:cNvSpPr>
          <p:nvPr/>
        </p:nvSpPr>
        <p:spPr>
          <a:xfrm>
            <a:off x="99941" y="411510"/>
            <a:ext cx="894411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2400" b="1" dirty="0" smtClean="0">
                <a:solidFill>
                  <a:srgbClr val="29344B"/>
                </a:solidFill>
                <a:latin typeface="Franklin Gothic Medium" panose="020B0603020102020204" pitchFamily="34" charset="0"/>
              </a:rPr>
              <a:t>Les bornes électriques</a:t>
            </a:r>
          </a:p>
          <a:p>
            <a:endParaRPr lang="fr-FR" sz="800" b="1" dirty="0" smtClean="0">
              <a:solidFill>
                <a:srgbClr val="29344B"/>
              </a:solidFill>
              <a:latin typeface="Franklin Gothic Medium" panose="020B0603020102020204" pitchFamily="34" charset="0"/>
            </a:endParaRPr>
          </a:p>
        </p:txBody>
      </p:sp>
      <p:sp>
        <p:nvSpPr>
          <p:cNvPr id="13" name="ZoneTexte 12"/>
          <p:cNvSpPr txBox="1"/>
          <p:nvPr/>
        </p:nvSpPr>
        <p:spPr>
          <a:xfrm>
            <a:off x="585819" y="1840563"/>
            <a:ext cx="8208913" cy="2800767"/>
          </a:xfrm>
          <a:prstGeom prst="rect">
            <a:avLst/>
          </a:prstGeom>
          <a:noFill/>
        </p:spPr>
        <p:txBody>
          <a:bodyPr wrap="square" rtlCol="0">
            <a:spAutoFit/>
          </a:bodyPr>
          <a:lstStyle/>
          <a:p>
            <a:pPr marL="342900" indent="-342900">
              <a:buFont typeface="Wingdings" panose="05000000000000000000" pitchFamily="2" charset="2"/>
              <a:buChar char="Ø"/>
            </a:pPr>
            <a:r>
              <a:rPr lang="fr-FR" sz="1600" b="1" dirty="0" smtClean="0">
                <a:solidFill>
                  <a:srgbClr val="46659A"/>
                </a:solidFill>
                <a:latin typeface="Franklin Gothic Medium" panose="020B0603020102020204" pitchFamily="34" charset="0"/>
              </a:rPr>
              <a:t>Permettre l’accès aux usagers des autres régions</a:t>
            </a:r>
          </a:p>
          <a:p>
            <a:pPr marL="342900" indent="-342900">
              <a:buFont typeface="Wingdings" panose="05000000000000000000" pitchFamily="2" charset="2"/>
              <a:buChar char="Ø"/>
            </a:pPr>
            <a:endParaRPr lang="fr-FR" sz="1600" b="1" dirty="0" smtClean="0">
              <a:solidFill>
                <a:srgbClr val="46659A"/>
              </a:solidFill>
              <a:latin typeface="Franklin Gothic Medium" panose="020B0603020102020204" pitchFamily="34" charset="0"/>
            </a:endParaRPr>
          </a:p>
          <a:p>
            <a:pPr marL="800100" lvl="1" indent="-342900">
              <a:buFont typeface="Wingdings" panose="05000000000000000000" pitchFamily="2" charset="2"/>
              <a:buChar char="ü"/>
            </a:pPr>
            <a:r>
              <a:rPr lang="fr-FR" sz="1600" b="1" dirty="0" smtClean="0">
                <a:solidFill>
                  <a:srgbClr val="46659A"/>
                </a:solidFill>
                <a:latin typeface="Franklin Gothic Medium" panose="020B0603020102020204" pitchFamily="34" charset="0"/>
              </a:rPr>
              <a:t>24 contrats avec des opérateurs de Mobilité tiers</a:t>
            </a:r>
          </a:p>
          <a:p>
            <a:pPr marL="800100" lvl="1" indent="-342900">
              <a:buFont typeface="Wingdings" panose="05000000000000000000" pitchFamily="2" charset="2"/>
              <a:buChar char="ü"/>
            </a:pPr>
            <a:endParaRPr lang="fr-FR" sz="1600" b="1" dirty="0">
              <a:solidFill>
                <a:srgbClr val="46659A"/>
              </a:solidFill>
              <a:latin typeface="Franklin Gothic Medium" panose="020B0603020102020204" pitchFamily="34" charset="0"/>
            </a:endParaRPr>
          </a:p>
          <a:p>
            <a:pPr marL="800100" lvl="1" indent="-342900">
              <a:buFont typeface="Wingdings" panose="05000000000000000000" pitchFamily="2" charset="2"/>
              <a:buChar char="ü"/>
            </a:pPr>
            <a:endParaRPr lang="fr-FR" sz="1600" b="1" dirty="0" smtClean="0">
              <a:solidFill>
                <a:srgbClr val="46659A"/>
              </a:solidFill>
              <a:latin typeface="Franklin Gothic Medium" panose="020B0603020102020204" pitchFamily="34" charset="0"/>
            </a:endParaRPr>
          </a:p>
          <a:p>
            <a:pPr marL="342900" indent="-342900">
              <a:buFont typeface="Wingdings" panose="05000000000000000000" pitchFamily="2" charset="2"/>
              <a:buChar char="Ø"/>
            </a:pPr>
            <a:r>
              <a:rPr lang="fr-FR" sz="1600" b="1" dirty="0" smtClean="0">
                <a:solidFill>
                  <a:srgbClr val="46659A"/>
                </a:solidFill>
                <a:latin typeface="Franklin Gothic Medium" panose="020B0603020102020204" pitchFamily="34" charset="0"/>
              </a:rPr>
              <a:t>Permettre l’accès à nos abonnés  aux autres départements Normands</a:t>
            </a:r>
          </a:p>
          <a:p>
            <a:pPr marL="800100" lvl="1" indent="-342900">
              <a:buFont typeface="Wingdings" panose="05000000000000000000" pitchFamily="2" charset="2"/>
              <a:buChar char="ü"/>
            </a:pPr>
            <a:endParaRPr lang="fr-FR" sz="1600" b="1" dirty="0">
              <a:solidFill>
                <a:srgbClr val="46659A"/>
              </a:solidFill>
              <a:latin typeface="Franklin Gothic Medium" panose="020B0603020102020204" pitchFamily="34" charset="0"/>
            </a:endParaRPr>
          </a:p>
          <a:p>
            <a:pPr marL="800100" lvl="1" indent="-342900">
              <a:buFont typeface="Wingdings" panose="05000000000000000000" pitchFamily="2" charset="2"/>
              <a:buChar char="ü"/>
            </a:pPr>
            <a:r>
              <a:rPr lang="fr-FR" sz="1600" b="1" dirty="0" smtClean="0">
                <a:solidFill>
                  <a:srgbClr val="46659A"/>
                </a:solidFill>
                <a:latin typeface="Franklin Gothic Medium" panose="020B0603020102020204" pitchFamily="34" charset="0"/>
              </a:rPr>
              <a:t>3 contrats effectifs avec les départements voisins</a:t>
            </a:r>
          </a:p>
          <a:p>
            <a:pPr marL="342900" indent="-342900">
              <a:buFont typeface="Wingdings" panose="05000000000000000000" pitchFamily="2" charset="2"/>
              <a:buChar char="Ø"/>
            </a:pPr>
            <a:endParaRPr lang="fr-FR" sz="1600" b="1" dirty="0">
              <a:solidFill>
                <a:srgbClr val="46659A"/>
              </a:solidFill>
              <a:latin typeface="Franklin Gothic Medium" panose="020B0603020102020204" pitchFamily="34" charset="0"/>
            </a:endParaRPr>
          </a:p>
          <a:p>
            <a:pPr marL="342900" indent="-342900">
              <a:buFont typeface="Wingdings" panose="05000000000000000000" pitchFamily="2" charset="2"/>
              <a:buChar char="Ø"/>
            </a:pPr>
            <a:endParaRPr lang="fr-FR" sz="1600" dirty="0">
              <a:solidFill>
                <a:srgbClr val="46659A"/>
              </a:solidFill>
              <a:latin typeface="Franklin Gothic Medium" panose="020B0603020102020204" pitchFamily="34" charset="0"/>
            </a:endParaRPr>
          </a:p>
          <a:p>
            <a:endParaRPr lang="fr-FR" sz="1600" dirty="0"/>
          </a:p>
        </p:txBody>
      </p:sp>
    </p:spTree>
    <p:extLst>
      <p:ext uri="{BB962C8B-B14F-4D97-AF65-F5344CB8AC3E}">
        <p14:creationId xmlns:p14="http://schemas.microsoft.com/office/powerpoint/2010/main" val="11377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044"/>
            <a:ext cx="6922540" cy="455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ous-titre 2"/>
          <p:cNvSpPr txBox="1">
            <a:spLocks/>
          </p:cNvSpPr>
          <p:nvPr/>
        </p:nvSpPr>
        <p:spPr>
          <a:xfrm>
            <a:off x="99941" y="411510"/>
            <a:ext cx="894411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2400" b="1" dirty="0" smtClean="0">
                <a:solidFill>
                  <a:srgbClr val="29344B"/>
                </a:solidFill>
                <a:latin typeface="Franklin Gothic Medium" panose="020B0603020102020204" pitchFamily="34" charset="0"/>
              </a:rPr>
              <a:t>Les bornes électriques</a:t>
            </a:r>
          </a:p>
          <a:p>
            <a:endParaRPr lang="fr-FR" sz="800" b="1" dirty="0" smtClean="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316686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26" y="171335"/>
            <a:ext cx="7383164" cy="4972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ous-titre 2"/>
          <p:cNvSpPr txBox="1">
            <a:spLocks/>
          </p:cNvSpPr>
          <p:nvPr/>
        </p:nvSpPr>
        <p:spPr>
          <a:xfrm>
            <a:off x="95026" y="267494"/>
            <a:ext cx="894411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2400" b="1" dirty="0" smtClean="0">
                <a:solidFill>
                  <a:srgbClr val="29344B"/>
                </a:solidFill>
                <a:latin typeface="Franklin Gothic Medium" panose="020B0603020102020204" pitchFamily="34" charset="0"/>
              </a:rPr>
              <a:t>Les bornes électriques</a:t>
            </a:r>
          </a:p>
          <a:p>
            <a:endParaRPr lang="fr-FR" sz="800" b="1" dirty="0" smtClean="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23536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6" name="Sous-titre 2"/>
          <p:cNvSpPr txBox="1">
            <a:spLocks/>
          </p:cNvSpPr>
          <p:nvPr/>
        </p:nvSpPr>
        <p:spPr>
          <a:xfrm>
            <a:off x="99941" y="411510"/>
            <a:ext cx="894411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3600" b="1" dirty="0" smtClean="0">
                <a:solidFill>
                  <a:srgbClr val="29344B"/>
                </a:solidFill>
                <a:latin typeface="Franklin Gothic Medium" panose="020B0603020102020204" pitchFamily="34" charset="0"/>
              </a:rPr>
              <a:t>ET DEMAIN ?</a:t>
            </a:r>
          </a:p>
          <a:p>
            <a:endParaRPr lang="fr-FR" sz="800" b="1" dirty="0" smtClean="0">
              <a:solidFill>
                <a:srgbClr val="29344B"/>
              </a:solidFill>
              <a:latin typeface="Franklin Gothic Medium" panose="020B0603020102020204"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00921"/>
            <a:ext cx="7380312" cy="370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331640" y="1131590"/>
            <a:ext cx="5845678" cy="400110"/>
          </a:xfrm>
          <a:prstGeom prst="rect">
            <a:avLst/>
          </a:prstGeom>
          <a:noFill/>
        </p:spPr>
        <p:txBody>
          <a:bodyPr wrap="square" rtlCol="0">
            <a:spAutoFit/>
          </a:bodyPr>
          <a:lstStyle/>
          <a:p>
            <a:r>
              <a:rPr lang="fr-FR" sz="2000" b="1" dirty="0" err="1">
                <a:solidFill>
                  <a:srgbClr val="46659A"/>
                </a:solidFill>
                <a:latin typeface="Franklin Gothic Medium" panose="020B0603020102020204" pitchFamily="34" charset="0"/>
              </a:rPr>
              <a:t>Véhicle</a:t>
            </a:r>
            <a:r>
              <a:rPr lang="fr-FR" sz="2000" b="1" dirty="0">
                <a:solidFill>
                  <a:srgbClr val="46659A"/>
                </a:solidFill>
                <a:latin typeface="Franklin Gothic Medium" panose="020B0603020102020204" pitchFamily="34" charset="0"/>
              </a:rPr>
              <a:t> to </a:t>
            </a:r>
            <a:r>
              <a:rPr lang="fr-FR" sz="2000" b="1" dirty="0" err="1">
                <a:solidFill>
                  <a:srgbClr val="46659A"/>
                </a:solidFill>
                <a:latin typeface="Franklin Gothic Medium" panose="020B0603020102020204" pitchFamily="34" charset="0"/>
              </a:rPr>
              <a:t>grid</a:t>
            </a:r>
            <a:r>
              <a:rPr lang="fr-FR" sz="2000" b="1" dirty="0">
                <a:solidFill>
                  <a:srgbClr val="46659A"/>
                </a:solidFill>
                <a:latin typeface="Franklin Gothic Medium" panose="020B0603020102020204" pitchFamily="34" charset="0"/>
              </a:rPr>
              <a:t>  et pilotage de la charge</a:t>
            </a:r>
          </a:p>
        </p:txBody>
      </p:sp>
    </p:spTree>
    <p:extLst>
      <p:ext uri="{BB962C8B-B14F-4D97-AF65-F5344CB8AC3E}">
        <p14:creationId xmlns:p14="http://schemas.microsoft.com/office/powerpoint/2010/main" val="133044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txBox="1">
            <a:spLocks/>
          </p:cNvSpPr>
          <p:nvPr/>
        </p:nvSpPr>
        <p:spPr>
          <a:xfrm>
            <a:off x="107504" y="452631"/>
            <a:ext cx="8944115" cy="75096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3600" b="1" dirty="0" smtClean="0">
                <a:solidFill>
                  <a:srgbClr val="29344B"/>
                </a:solidFill>
                <a:latin typeface="Franklin Gothic Medium" panose="020B0603020102020204" pitchFamily="34" charset="0"/>
              </a:rPr>
              <a:t>PROGRAMME</a:t>
            </a:r>
            <a:endParaRPr lang="fr-FR" sz="3600" b="1" dirty="0">
              <a:solidFill>
                <a:srgbClr val="29344B"/>
              </a:solidFill>
              <a:latin typeface="Franklin Gothic Medium" panose="020B0603020102020204" pitchFamily="34" charset="0"/>
            </a:endParaRPr>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 y="51470"/>
            <a:ext cx="1133808" cy="126000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11" name="Text Box 7"/>
          <p:cNvSpPr txBox="1">
            <a:spLocks noChangeArrowheads="1"/>
          </p:cNvSpPr>
          <p:nvPr/>
        </p:nvSpPr>
        <p:spPr bwMode="auto">
          <a:xfrm>
            <a:off x="99942" y="1718588"/>
            <a:ext cx="8944115" cy="2149306"/>
          </a:xfrm>
          <a:prstGeom prst="rect">
            <a:avLst/>
          </a:prstGeom>
          <a:solidFill>
            <a:schemeClr val="bg2"/>
          </a:solidFill>
          <a:ln>
            <a:noFill/>
          </a:ln>
          <a:effectLst/>
          <a:extLst/>
        </p:spPr>
        <p:txBody>
          <a:bodyPr wrap="square">
            <a:spAutoFit/>
          </a:bodyPr>
          <a:lstStyle/>
          <a:p>
            <a:pPr>
              <a:spcBef>
                <a:spcPts val="100"/>
              </a:spcBef>
              <a:spcAft>
                <a:spcPts val="100"/>
              </a:spcAft>
              <a:buClr>
                <a:srgbClr val="DDDD4D"/>
              </a:buClr>
              <a:defRPr/>
            </a:pPr>
            <a:endParaRPr lang="fr-FR" sz="800" b="1" dirty="0" smtClean="0">
              <a:solidFill>
                <a:srgbClr val="46659A"/>
              </a:solidFill>
              <a:latin typeface="Franklin Gothic Book" panose="020B0503020102020204" pitchFamily="34" charset="0"/>
              <a:cs typeface="Arial" pitchFamily="34" charset="0"/>
            </a:endParaRPr>
          </a:p>
          <a:p>
            <a:pPr marL="1438275" lvl="1" indent="-342900">
              <a:spcBef>
                <a:spcPts val="300"/>
              </a:spcBef>
              <a:spcAft>
                <a:spcPts val="300"/>
              </a:spcAft>
              <a:buClr>
                <a:srgbClr val="DDDD47"/>
              </a:buClr>
              <a:buFont typeface="Arial" pitchFamily="34" charset="0"/>
              <a:buChar char="•"/>
              <a:defRPr/>
            </a:pPr>
            <a:r>
              <a:rPr lang="fr-FR" sz="2400" cap="all" dirty="0" smtClean="0">
                <a:solidFill>
                  <a:srgbClr val="46659A"/>
                </a:solidFill>
                <a:latin typeface="Franklin Gothic Book" panose="020B0503020102020204" pitchFamily="34" charset="0"/>
                <a:cs typeface="Arial" pitchFamily="34" charset="0"/>
              </a:rPr>
              <a:t>La </a:t>
            </a:r>
            <a:r>
              <a:rPr lang="fr-FR" sz="2400" cap="all" dirty="0">
                <a:solidFill>
                  <a:srgbClr val="46659A"/>
                </a:solidFill>
                <a:latin typeface="Franklin Gothic Book" panose="020B0503020102020204" pitchFamily="34" charset="0"/>
                <a:cs typeface="Arial" pitchFamily="34" charset="0"/>
              </a:rPr>
              <a:t>Mobilité  </a:t>
            </a:r>
            <a:r>
              <a:rPr lang="fr-FR" sz="2400" cap="all" dirty="0" smtClean="0">
                <a:solidFill>
                  <a:srgbClr val="46659A"/>
                </a:solidFill>
                <a:latin typeface="Franklin Gothic Book" panose="020B0503020102020204" pitchFamily="34" charset="0"/>
                <a:cs typeface="Arial" pitchFamily="34" charset="0"/>
              </a:rPr>
              <a:t>DURABLE</a:t>
            </a:r>
          </a:p>
          <a:p>
            <a:pPr marL="1438275" lvl="1" indent="-342900">
              <a:spcBef>
                <a:spcPts val="300"/>
              </a:spcBef>
              <a:spcAft>
                <a:spcPts val="300"/>
              </a:spcAft>
              <a:buClr>
                <a:srgbClr val="DDDD47"/>
              </a:buClr>
              <a:buFont typeface="Arial" pitchFamily="34" charset="0"/>
              <a:buChar char="•"/>
              <a:defRPr/>
            </a:pPr>
            <a:endParaRPr lang="fr-FR" sz="2400" cap="all" dirty="0">
              <a:solidFill>
                <a:srgbClr val="46659A"/>
              </a:solidFill>
              <a:latin typeface="Franklin Gothic Book" panose="020B0503020102020204" pitchFamily="34" charset="0"/>
              <a:cs typeface="Arial" pitchFamily="34" charset="0"/>
            </a:endParaRPr>
          </a:p>
          <a:p>
            <a:pPr marL="1793875" indent="-449263">
              <a:spcBef>
                <a:spcPts val="300"/>
              </a:spcBef>
              <a:spcAft>
                <a:spcPts val="300"/>
              </a:spcAft>
              <a:buClr>
                <a:srgbClr val="DDDD4D"/>
              </a:buClr>
              <a:buFont typeface="Wingdings" pitchFamily="2" charset="2"/>
              <a:buChar char="ü"/>
              <a:defRPr/>
            </a:pPr>
            <a:r>
              <a:rPr lang="fr-FR" sz="2400" cap="all" dirty="0">
                <a:solidFill>
                  <a:srgbClr val="46659A"/>
                </a:solidFill>
                <a:latin typeface="Franklin Gothic Book" panose="020B0503020102020204" pitchFamily="34" charset="0"/>
                <a:cs typeface="Arial" pitchFamily="34" charset="0"/>
              </a:rPr>
              <a:t>Le cadre règlementaire</a:t>
            </a:r>
          </a:p>
          <a:p>
            <a:pPr marL="1793875" indent="-449263">
              <a:spcBef>
                <a:spcPts val="300"/>
              </a:spcBef>
              <a:spcAft>
                <a:spcPts val="300"/>
              </a:spcAft>
              <a:buClr>
                <a:srgbClr val="DDDD4D"/>
              </a:buClr>
              <a:buFont typeface="Wingdings" pitchFamily="2" charset="2"/>
              <a:buChar char="ü"/>
              <a:defRPr/>
            </a:pPr>
            <a:r>
              <a:rPr lang="fr-FR" sz="2400" cap="all" dirty="0">
                <a:solidFill>
                  <a:srgbClr val="46659A"/>
                </a:solidFill>
                <a:latin typeface="Franklin Gothic Book" panose="020B0503020102020204" pitchFamily="34" charset="0"/>
                <a:cs typeface="Arial" pitchFamily="34" charset="0"/>
              </a:rPr>
              <a:t>la technique</a:t>
            </a:r>
          </a:p>
          <a:p>
            <a:pPr marL="171450" indent="-171450">
              <a:spcBef>
                <a:spcPts val="100"/>
              </a:spcBef>
              <a:spcAft>
                <a:spcPts val="100"/>
              </a:spcAft>
              <a:buClr>
                <a:srgbClr val="DDDD4D"/>
              </a:buClr>
              <a:buFont typeface="Arial" pitchFamily="34" charset="0"/>
              <a:buChar char="•"/>
              <a:defRPr/>
            </a:pPr>
            <a:endParaRPr lang="fr-FR" sz="800" b="1" dirty="0" smtClean="0">
              <a:solidFill>
                <a:srgbClr val="46659A"/>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6587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92" y="-24569"/>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Titre 10"/>
          <p:cNvSpPr txBox="1">
            <a:spLocks/>
          </p:cNvSpPr>
          <p:nvPr/>
        </p:nvSpPr>
        <p:spPr>
          <a:xfrm>
            <a:off x="951971" y="41533"/>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t>Principales configurations pour le raccordement d’IRVE dans un parking d’immeuble d’habitations</a:t>
            </a:r>
            <a:endParaRPr lang="fr-FR" sz="1400" i="1" dirty="0"/>
          </a:p>
        </p:txBody>
      </p:sp>
      <p:sp>
        <p:nvSpPr>
          <p:cNvPr id="11" name="ZoneTexte 10"/>
          <p:cNvSpPr txBox="1"/>
          <p:nvPr/>
        </p:nvSpPr>
        <p:spPr>
          <a:xfrm>
            <a:off x="739238" y="972013"/>
            <a:ext cx="4614462" cy="1969770"/>
          </a:xfrm>
          <a:prstGeom prst="rect">
            <a:avLst/>
          </a:prstGeom>
          <a:noFill/>
        </p:spPr>
        <p:txBody>
          <a:bodyPr wrap="square" lIns="36000" tIns="0" rIns="36000" bIns="0" rtlCol="0">
            <a:spAutoFit/>
          </a:bodyPr>
          <a:lstStyle/>
          <a:p>
            <a:r>
              <a:rPr lang="fr-FR" sz="1600" dirty="0">
                <a:solidFill>
                  <a:schemeClr val="accent1"/>
                </a:solidFill>
              </a:rPr>
              <a:t>Solution C15-100 : </a:t>
            </a:r>
            <a:r>
              <a:rPr lang="fr-FR" sz="1600" b="1" dirty="0">
                <a:solidFill>
                  <a:schemeClr val="accent1"/>
                </a:solidFill>
              </a:rPr>
              <a:t>alimentation d’une grappe de bornes par un câble privé</a:t>
            </a:r>
            <a:r>
              <a:rPr lang="fr-FR" sz="1600" dirty="0">
                <a:solidFill>
                  <a:schemeClr val="accent1"/>
                </a:solidFill>
              </a:rPr>
              <a:t>, soit à partir de la colonne électrique, soit à partir du coffret de coupure en limite de </a:t>
            </a:r>
            <a:r>
              <a:rPr lang="fr-FR" sz="1600" dirty="0" smtClean="0">
                <a:solidFill>
                  <a:schemeClr val="accent1"/>
                </a:solidFill>
              </a:rPr>
              <a:t>propriété.</a:t>
            </a:r>
            <a:endParaRPr lang="fr-FR" sz="1600" dirty="0">
              <a:solidFill>
                <a:schemeClr val="accent1"/>
              </a:solidFill>
            </a:endParaRPr>
          </a:p>
          <a:p>
            <a:pPr algn="just"/>
            <a:endParaRPr lang="fr-FR" sz="1600" dirty="0" smtClean="0"/>
          </a:p>
          <a:p>
            <a:pPr algn="just"/>
            <a:r>
              <a:rPr lang="fr-FR" sz="1600" dirty="0" smtClean="0">
                <a:solidFill>
                  <a:schemeClr val="accent1"/>
                </a:solidFill>
              </a:rPr>
              <a:t>Cette solution implique une répartition de charges entre les utilisateurs avec la mise en œuvre de sous-comptages.</a:t>
            </a:r>
          </a:p>
        </p:txBody>
      </p:sp>
      <p:grpSp>
        <p:nvGrpSpPr>
          <p:cNvPr id="12" name="Groupe 11"/>
          <p:cNvGrpSpPr/>
          <p:nvPr/>
        </p:nvGrpSpPr>
        <p:grpSpPr>
          <a:xfrm>
            <a:off x="5090323" y="884190"/>
            <a:ext cx="3320676" cy="2057593"/>
            <a:chOff x="2519772" y="1640452"/>
            <a:chExt cx="3627956" cy="3200907"/>
          </a:xfrm>
        </p:grpSpPr>
        <p:sp>
          <p:nvSpPr>
            <p:cNvPr id="13" name="Rectangle 12"/>
            <p:cNvSpPr/>
            <p:nvPr/>
          </p:nvSpPr>
          <p:spPr>
            <a:xfrm>
              <a:off x="3923928" y="1970839"/>
              <a:ext cx="1890210" cy="1890211"/>
            </a:xfrm>
            <a:prstGeom prst="rect">
              <a:avLst/>
            </a:prstGeom>
            <a:solidFill>
              <a:schemeClr val="accent3">
                <a:alpha val="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0">
                <a:solidFill>
                  <a:prstClr val="white"/>
                </a:solidFill>
              </a:endParaRPr>
            </a:p>
          </p:txBody>
        </p:sp>
        <p:sp>
          <p:nvSpPr>
            <p:cNvPr id="15" name="Triangle isocèle 14"/>
            <p:cNvSpPr/>
            <p:nvPr/>
          </p:nvSpPr>
          <p:spPr>
            <a:xfrm>
              <a:off x="3555440" y="1640452"/>
              <a:ext cx="2592288" cy="330386"/>
            </a:xfrm>
            <a:prstGeom prst="triangle">
              <a:avLst/>
            </a:prstGeom>
            <a:solidFill>
              <a:schemeClr val="accent3">
                <a:alpha val="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0">
                <a:solidFill>
                  <a:prstClr val="white"/>
                </a:solidFill>
              </a:endParaRPr>
            </a:p>
          </p:txBody>
        </p:sp>
        <p:cxnSp>
          <p:nvCxnSpPr>
            <p:cNvPr id="16" name="Connecteur droit 15"/>
            <p:cNvCxnSpPr>
              <a:stCxn id="19" idx="1"/>
            </p:cNvCxnSpPr>
            <p:nvPr/>
          </p:nvCxnSpPr>
          <p:spPr>
            <a:xfrm flipH="1" flipV="1">
              <a:off x="3221850" y="3537013"/>
              <a:ext cx="432048" cy="11648"/>
            </a:xfrm>
            <a:prstGeom prst="line">
              <a:avLst/>
            </a:prstGeom>
            <a:ln w="28575">
              <a:prstDash val="lgDashDot"/>
            </a:ln>
          </p:spPr>
          <p:style>
            <a:lnRef idx="2">
              <a:schemeClr val="accent2"/>
            </a:lnRef>
            <a:fillRef idx="0">
              <a:schemeClr val="accent2"/>
            </a:fillRef>
            <a:effectRef idx="1">
              <a:schemeClr val="accent2"/>
            </a:effectRef>
            <a:fontRef idx="minor">
              <a:schemeClr val="tx1"/>
            </a:fontRef>
          </p:style>
        </p:cxnSp>
        <p:cxnSp>
          <p:nvCxnSpPr>
            <p:cNvPr id="17" name="Connecteur droit 16"/>
            <p:cNvCxnSpPr/>
            <p:nvPr/>
          </p:nvCxnSpPr>
          <p:spPr>
            <a:xfrm flipV="1">
              <a:off x="2843808" y="3320989"/>
              <a:ext cx="486054" cy="1080121"/>
            </a:xfrm>
            <a:prstGeom prst="line">
              <a:avLst/>
            </a:prstGeom>
            <a:ln w="38100"/>
          </p:spPr>
          <p:style>
            <a:lnRef idx="2">
              <a:schemeClr val="accent2"/>
            </a:lnRef>
            <a:fillRef idx="0">
              <a:schemeClr val="accent2"/>
            </a:fillRef>
            <a:effectRef idx="1">
              <a:schemeClr val="accent2"/>
            </a:effectRef>
            <a:fontRef idx="minor">
              <a:schemeClr val="tx1"/>
            </a:fontRef>
          </p:style>
        </p:cxnSp>
        <p:pic>
          <p:nvPicPr>
            <p:cNvPr id="18" name="Image 17" descr="GRA061_org_.PNG"/>
            <p:cNvPicPr>
              <a:picLocks noChangeAspect="1"/>
            </p:cNvPicPr>
            <p:nvPr/>
          </p:nvPicPr>
          <p:blipFill>
            <a:blip r:embed="rId5" cstate="print"/>
            <a:stretch>
              <a:fillRect/>
            </a:stretch>
          </p:blipFill>
          <p:spPr>
            <a:xfrm>
              <a:off x="2519772" y="4131079"/>
              <a:ext cx="540060" cy="582418"/>
            </a:xfrm>
            <a:prstGeom prst="rect">
              <a:avLst/>
            </a:prstGeom>
          </p:spPr>
        </p:pic>
        <p:sp>
          <p:nvSpPr>
            <p:cNvPr id="19" name="Rectangle 18"/>
            <p:cNvSpPr/>
            <p:nvPr/>
          </p:nvSpPr>
          <p:spPr>
            <a:xfrm>
              <a:off x="3653898" y="3440648"/>
              <a:ext cx="486054" cy="216024"/>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a:solidFill>
                  <a:prstClr val="white"/>
                </a:solidFill>
              </a:endParaRPr>
            </a:p>
          </p:txBody>
        </p:sp>
        <p:pic>
          <p:nvPicPr>
            <p:cNvPr id="20" name="Picture 5"/>
            <p:cNvPicPr>
              <a:picLocks noChangeAspect="1" noChangeArrowheads="1"/>
            </p:cNvPicPr>
            <p:nvPr/>
          </p:nvPicPr>
          <p:blipFill>
            <a:blip r:embed="rId6" cstate="print"/>
            <a:srcRect/>
            <a:stretch>
              <a:fillRect/>
            </a:stretch>
          </p:blipFill>
          <p:spPr bwMode="auto">
            <a:xfrm>
              <a:off x="3707904" y="3475603"/>
              <a:ext cx="336695" cy="142448"/>
            </a:xfrm>
            <a:prstGeom prst="rect">
              <a:avLst/>
            </a:prstGeom>
            <a:noFill/>
            <a:ln w="9525">
              <a:noFill/>
              <a:miter lim="800000"/>
              <a:headEnd/>
              <a:tailEnd/>
            </a:ln>
          </p:spPr>
        </p:pic>
        <p:cxnSp>
          <p:nvCxnSpPr>
            <p:cNvPr id="21" name="Connecteur droit 20"/>
            <p:cNvCxnSpPr>
              <a:stCxn id="19" idx="3"/>
            </p:cNvCxnSpPr>
            <p:nvPr/>
          </p:nvCxnSpPr>
          <p:spPr>
            <a:xfrm>
              <a:off x="4139952" y="3548660"/>
              <a:ext cx="540060"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2" name="Connecteur droit 21"/>
            <p:cNvCxnSpPr/>
            <p:nvPr/>
          </p:nvCxnSpPr>
          <p:spPr>
            <a:xfrm flipV="1">
              <a:off x="4680012" y="2036492"/>
              <a:ext cx="0" cy="151216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3" name="Connecteur droit 22"/>
            <p:cNvCxnSpPr/>
            <p:nvPr/>
          </p:nvCxnSpPr>
          <p:spPr>
            <a:xfrm flipV="1">
              <a:off x="4680012" y="2252516"/>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4" name="Connecteur droit 23"/>
            <p:cNvCxnSpPr/>
            <p:nvPr/>
          </p:nvCxnSpPr>
          <p:spPr>
            <a:xfrm flipV="1">
              <a:off x="4680012" y="2558550"/>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5" name="Connecteur droit 24"/>
            <p:cNvCxnSpPr/>
            <p:nvPr/>
          </p:nvCxnSpPr>
          <p:spPr>
            <a:xfrm flipV="1">
              <a:off x="4680012" y="2864584"/>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6" name="Connecteur droit 25"/>
            <p:cNvCxnSpPr/>
            <p:nvPr/>
          </p:nvCxnSpPr>
          <p:spPr>
            <a:xfrm flipV="1">
              <a:off x="4680012" y="3170618"/>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7" name="Connecteur droit 26"/>
            <p:cNvCxnSpPr/>
            <p:nvPr/>
          </p:nvCxnSpPr>
          <p:spPr>
            <a:xfrm flipV="1">
              <a:off x="4301970" y="2287472"/>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8" name="Connecteur droit 27"/>
            <p:cNvCxnSpPr/>
            <p:nvPr/>
          </p:nvCxnSpPr>
          <p:spPr>
            <a:xfrm flipV="1">
              <a:off x="4301970" y="2593505"/>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9" name="Connecteur droit 28"/>
            <p:cNvCxnSpPr/>
            <p:nvPr/>
          </p:nvCxnSpPr>
          <p:spPr>
            <a:xfrm flipV="1">
              <a:off x="4301970" y="2899539"/>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30" name="Connecteur droit 29"/>
            <p:cNvCxnSpPr/>
            <p:nvPr/>
          </p:nvCxnSpPr>
          <p:spPr>
            <a:xfrm flipV="1">
              <a:off x="4301970" y="3205574"/>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pic>
          <p:nvPicPr>
            <p:cNvPr id="31"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a:off x="5032654" y="2097902"/>
              <a:ext cx="173831" cy="278606"/>
            </a:xfrm>
            <a:prstGeom prst="rect">
              <a:avLst/>
            </a:prstGeom>
            <a:noFill/>
          </p:spPr>
        </p:pic>
        <p:pic>
          <p:nvPicPr>
            <p:cNvPr id="32"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a:off x="5032654" y="2415588"/>
              <a:ext cx="173831" cy="278606"/>
            </a:xfrm>
            <a:prstGeom prst="rect">
              <a:avLst/>
            </a:prstGeom>
            <a:noFill/>
          </p:spPr>
        </p:pic>
        <p:pic>
          <p:nvPicPr>
            <p:cNvPr id="33"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a:off x="5032654" y="2733274"/>
              <a:ext cx="173831" cy="278606"/>
            </a:xfrm>
            <a:prstGeom prst="rect">
              <a:avLst/>
            </a:prstGeom>
            <a:noFill/>
          </p:spPr>
        </p:pic>
        <p:pic>
          <p:nvPicPr>
            <p:cNvPr id="34"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a:off x="5032654" y="3050959"/>
              <a:ext cx="173831" cy="278606"/>
            </a:xfrm>
            <a:prstGeom prst="rect">
              <a:avLst/>
            </a:prstGeom>
            <a:noFill/>
          </p:spPr>
        </p:pic>
        <p:pic>
          <p:nvPicPr>
            <p:cNvPr id="35" name="Picture 6" descr="C:\Users\E85171\Documents\1. Grands Projets\1.3 BienVEnu\Projet\04. Lotissement\LOT 0\0.2 Communication\Picto\89881926.361111\89881926.361111\GRA038_org_.PNG"/>
            <p:cNvPicPr>
              <a:picLocks noChangeAspect="1" noChangeArrowheads="1"/>
            </p:cNvPicPr>
            <p:nvPr/>
          </p:nvPicPr>
          <p:blipFill>
            <a:blip r:embed="rId8" cstate="print"/>
            <a:srcRect/>
            <a:stretch>
              <a:fillRect/>
            </a:stretch>
          </p:blipFill>
          <p:spPr bwMode="auto">
            <a:xfrm flipH="1">
              <a:off x="4193958" y="2132857"/>
              <a:ext cx="162018" cy="278606"/>
            </a:xfrm>
            <a:prstGeom prst="rect">
              <a:avLst/>
            </a:prstGeom>
            <a:noFill/>
          </p:spPr>
        </p:pic>
        <p:pic>
          <p:nvPicPr>
            <p:cNvPr id="36" name="Picture 6" descr="C:\Users\E85171\Documents\1. Grands Projets\1.3 BienVEnu\Projet\04. Lotissement\LOT 0\0.2 Communication\Picto\89881926.361111\89881926.361111\GRA038_org_.PNG"/>
            <p:cNvPicPr>
              <a:picLocks noChangeAspect="1" noChangeArrowheads="1"/>
            </p:cNvPicPr>
            <p:nvPr/>
          </p:nvPicPr>
          <p:blipFill>
            <a:blip r:embed="rId8" cstate="print"/>
            <a:srcRect/>
            <a:stretch>
              <a:fillRect/>
            </a:stretch>
          </p:blipFill>
          <p:spPr bwMode="auto">
            <a:xfrm flipH="1">
              <a:off x="4193958" y="2450543"/>
              <a:ext cx="162018" cy="278606"/>
            </a:xfrm>
            <a:prstGeom prst="rect">
              <a:avLst/>
            </a:prstGeom>
            <a:noFill/>
          </p:spPr>
        </p:pic>
        <p:pic>
          <p:nvPicPr>
            <p:cNvPr id="37" name="Picture 6" descr="C:\Users\E85171\Documents\1. Grands Projets\1.3 BienVEnu\Projet\04. Lotissement\LOT 0\0.2 Communication\Picto\89881926.361111\89881926.361111\GRA038_org_.PNG"/>
            <p:cNvPicPr>
              <a:picLocks noChangeAspect="1" noChangeArrowheads="1"/>
            </p:cNvPicPr>
            <p:nvPr/>
          </p:nvPicPr>
          <p:blipFill>
            <a:blip r:embed="rId8" cstate="print"/>
            <a:srcRect/>
            <a:stretch>
              <a:fillRect/>
            </a:stretch>
          </p:blipFill>
          <p:spPr bwMode="auto">
            <a:xfrm flipH="1">
              <a:off x="4193958" y="2768229"/>
              <a:ext cx="162018" cy="278606"/>
            </a:xfrm>
            <a:prstGeom prst="rect">
              <a:avLst/>
            </a:prstGeom>
            <a:noFill/>
          </p:spPr>
        </p:pic>
        <p:pic>
          <p:nvPicPr>
            <p:cNvPr id="38" name="Picture 6" descr="C:\Users\E85171\Documents\1. Grands Projets\1.3 BienVEnu\Projet\04. Lotissement\LOT 0\0.2 Communication\Picto\89881926.361111\89881926.361111\GRA038_org_.PNG"/>
            <p:cNvPicPr>
              <a:picLocks noChangeAspect="1" noChangeArrowheads="1"/>
            </p:cNvPicPr>
            <p:nvPr/>
          </p:nvPicPr>
          <p:blipFill>
            <a:blip r:embed="rId8" cstate="print"/>
            <a:srcRect/>
            <a:stretch>
              <a:fillRect/>
            </a:stretch>
          </p:blipFill>
          <p:spPr bwMode="auto">
            <a:xfrm flipH="1">
              <a:off x="4193958" y="3085915"/>
              <a:ext cx="162018" cy="278606"/>
            </a:xfrm>
            <a:prstGeom prst="rect">
              <a:avLst/>
            </a:prstGeom>
            <a:noFill/>
          </p:spPr>
        </p:pic>
        <p:pic>
          <p:nvPicPr>
            <p:cNvPr id="39" name="Picture 10" descr="C:\Users\E85171\Documents\1. Grands Projets\1.3 BienVEnu\Projet\04. Lotissement\LOT 0\0.2 Communication\Picto\89881926.872997\89881926.872997\GRA156_org_.PNG"/>
            <p:cNvPicPr>
              <a:picLocks noChangeAspect="1" noChangeArrowheads="1"/>
            </p:cNvPicPr>
            <p:nvPr/>
          </p:nvPicPr>
          <p:blipFill>
            <a:blip r:embed="rId9" cstate="print"/>
            <a:srcRect l="29986" t="14993" r="30033" b="25035"/>
            <a:stretch>
              <a:fillRect/>
            </a:stretch>
          </p:blipFill>
          <p:spPr bwMode="auto">
            <a:xfrm>
              <a:off x="3815916" y="4124183"/>
              <a:ext cx="432048" cy="648072"/>
            </a:xfrm>
            <a:prstGeom prst="rect">
              <a:avLst/>
            </a:prstGeom>
            <a:noFill/>
          </p:spPr>
        </p:pic>
        <p:cxnSp>
          <p:nvCxnSpPr>
            <p:cNvPr id="40" name="Connecteur droit 39"/>
            <p:cNvCxnSpPr/>
            <p:nvPr/>
          </p:nvCxnSpPr>
          <p:spPr>
            <a:xfrm flipV="1">
              <a:off x="4680012" y="3537012"/>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41" name="Connecteur droit 40"/>
            <p:cNvCxnSpPr/>
            <p:nvPr/>
          </p:nvCxnSpPr>
          <p:spPr>
            <a:xfrm flipV="1">
              <a:off x="5660752" y="2733188"/>
              <a:ext cx="491" cy="747512"/>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42" name="Picture 11"/>
            <p:cNvPicPr>
              <a:picLocks noChangeAspect="1" noChangeArrowheads="1"/>
            </p:cNvPicPr>
            <p:nvPr/>
          </p:nvPicPr>
          <p:blipFill>
            <a:blip r:embed="rId10" cstate="print"/>
            <a:srcRect/>
            <a:stretch>
              <a:fillRect/>
            </a:stretch>
          </p:blipFill>
          <p:spPr bwMode="auto">
            <a:xfrm>
              <a:off x="5524194" y="2504548"/>
              <a:ext cx="274099" cy="280895"/>
            </a:xfrm>
            <a:prstGeom prst="rect">
              <a:avLst/>
            </a:prstGeom>
            <a:noFill/>
            <a:ln w="9525">
              <a:noFill/>
              <a:miter lim="800000"/>
              <a:headEnd/>
              <a:tailEnd/>
            </a:ln>
          </p:spPr>
        </p:pic>
        <p:cxnSp>
          <p:nvCxnSpPr>
            <p:cNvPr id="43" name="Connecteur droit 42"/>
            <p:cNvCxnSpPr/>
            <p:nvPr/>
          </p:nvCxnSpPr>
          <p:spPr>
            <a:xfrm>
              <a:off x="5191467" y="3537012"/>
              <a:ext cx="514659"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V="1">
              <a:off x="4139952" y="4070177"/>
              <a:ext cx="5429" cy="48605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5436096" y="4070177"/>
              <a:ext cx="5429" cy="48605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flipV="1">
              <a:off x="4463988" y="4070177"/>
              <a:ext cx="5429" cy="48605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7" name="Connecteur droit 46"/>
            <p:cNvCxnSpPr/>
            <p:nvPr/>
          </p:nvCxnSpPr>
          <p:spPr>
            <a:xfrm flipV="1">
              <a:off x="4788024" y="4070177"/>
              <a:ext cx="5429" cy="48605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8" name="Connecteur droit 47"/>
            <p:cNvCxnSpPr/>
            <p:nvPr/>
          </p:nvCxnSpPr>
          <p:spPr>
            <a:xfrm flipV="1">
              <a:off x="5112060" y="4070177"/>
              <a:ext cx="5429" cy="486053"/>
            </a:xfrm>
            <a:prstGeom prst="line">
              <a:avLst/>
            </a:prstGeom>
            <a:ln/>
          </p:spPr>
          <p:style>
            <a:lnRef idx="2">
              <a:schemeClr val="accent1"/>
            </a:lnRef>
            <a:fillRef idx="0">
              <a:schemeClr val="accent1"/>
            </a:fillRef>
            <a:effectRef idx="1">
              <a:schemeClr val="accent1"/>
            </a:effectRef>
            <a:fontRef idx="minor">
              <a:schemeClr val="tx1"/>
            </a:fontRef>
          </p:style>
        </p:cxnSp>
        <p:pic>
          <p:nvPicPr>
            <p:cNvPr id="49" name="Picture 10" descr="C:\Users\E85171\Documents\1. Grands Projets\1.3 BienVEnu\Projet\04. Lotissement\LOT 0\0.2 Communication\Picto\89881926.872997\89881926.872997\GRA156_org_.PNG"/>
            <p:cNvPicPr>
              <a:picLocks noChangeAspect="1" noChangeArrowheads="1"/>
            </p:cNvPicPr>
            <p:nvPr/>
          </p:nvPicPr>
          <p:blipFill>
            <a:blip r:embed="rId9" cstate="print"/>
            <a:srcRect l="29986" t="14993" r="30033" b="25035"/>
            <a:stretch>
              <a:fillRect/>
            </a:stretch>
          </p:blipFill>
          <p:spPr bwMode="auto">
            <a:xfrm>
              <a:off x="4139952" y="4124183"/>
              <a:ext cx="432048" cy="648072"/>
            </a:xfrm>
            <a:prstGeom prst="rect">
              <a:avLst/>
            </a:prstGeom>
            <a:noFill/>
          </p:spPr>
        </p:pic>
        <p:pic>
          <p:nvPicPr>
            <p:cNvPr id="50" name="Picture 10" descr="C:\Users\E85171\Documents\1. Grands Projets\1.3 BienVEnu\Projet\04. Lotissement\LOT 0\0.2 Communication\Picto\89881926.872997\89881926.872997\GRA156_org_.PNG"/>
            <p:cNvPicPr>
              <a:picLocks noChangeAspect="1" noChangeArrowheads="1"/>
            </p:cNvPicPr>
            <p:nvPr/>
          </p:nvPicPr>
          <p:blipFill>
            <a:blip r:embed="rId9" cstate="print"/>
            <a:srcRect l="29986" t="14993" r="30033" b="25035"/>
            <a:stretch>
              <a:fillRect/>
            </a:stretch>
          </p:blipFill>
          <p:spPr bwMode="auto">
            <a:xfrm>
              <a:off x="4788024" y="4124183"/>
              <a:ext cx="432048" cy="648072"/>
            </a:xfrm>
            <a:prstGeom prst="rect">
              <a:avLst/>
            </a:prstGeom>
            <a:noFill/>
          </p:spPr>
        </p:pic>
        <p:pic>
          <p:nvPicPr>
            <p:cNvPr id="51" name="Picture 10" descr="C:\Users\E85171\Documents\1. Grands Projets\1.3 BienVEnu\Projet\04. Lotissement\LOT 0\0.2 Communication\Picto\89881926.872997\89881926.872997\GRA156_org_.PNG"/>
            <p:cNvPicPr>
              <a:picLocks noChangeAspect="1" noChangeArrowheads="1"/>
            </p:cNvPicPr>
            <p:nvPr/>
          </p:nvPicPr>
          <p:blipFill>
            <a:blip r:embed="rId9" cstate="print"/>
            <a:srcRect l="29986" t="14993" r="30033" b="25035"/>
            <a:stretch>
              <a:fillRect/>
            </a:stretch>
          </p:blipFill>
          <p:spPr bwMode="auto">
            <a:xfrm>
              <a:off x="4463988" y="4124183"/>
              <a:ext cx="432048" cy="648072"/>
            </a:xfrm>
            <a:prstGeom prst="rect">
              <a:avLst/>
            </a:prstGeom>
            <a:noFill/>
          </p:spPr>
        </p:pic>
        <p:pic>
          <p:nvPicPr>
            <p:cNvPr id="52" name="Picture 10" descr="C:\Users\E85171\Documents\1. Grands Projets\1.3 BienVEnu\Projet\04. Lotissement\LOT 0\0.2 Communication\Picto\89881926.872997\89881926.872997\GRA156_org_.PNG"/>
            <p:cNvPicPr>
              <a:picLocks noChangeAspect="1" noChangeArrowheads="1"/>
            </p:cNvPicPr>
            <p:nvPr/>
          </p:nvPicPr>
          <p:blipFill>
            <a:blip r:embed="rId9" cstate="print"/>
            <a:srcRect l="29986" t="14993" r="30033" b="25035"/>
            <a:stretch>
              <a:fillRect/>
            </a:stretch>
          </p:blipFill>
          <p:spPr bwMode="auto">
            <a:xfrm>
              <a:off x="5112060" y="4124183"/>
              <a:ext cx="432048" cy="648072"/>
            </a:xfrm>
            <a:prstGeom prst="rect">
              <a:avLst/>
            </a:prstGeom>
            <a:noFill/>
          </p:spPr>
        </p:pic>
        <p:sp>
          <p:nvSpPr>
            <p:cNvPr id="53" name="Rectangle 52"/>
            <p:cNvSpPr/>
            <p:nvPr/>
          </p:nvSpPr>
          <p:spPr>
            <a:xfrm flipV="1">
              <a:off x="3739099" y="3869251"/>
              <a:ext cx="2268252" cy="972108"/>
            </a:xfrm>
            <a:prstGeom prst="rect">
              <a:avLst/>
            </a:prstGeom>
            <a:solidFill>
              <a:schemeClr val="accent4">
                <a:alpha val="12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a:solidFill>
                  <a:prstClr val="white"/>
                </a:solidFill>
              </a:endParaRPr>
            </a:p>
          </p:txBody>
        </p:sp>
        <p:pic>
          <p:nvPicPr>
            <p:cNvPr id="54" name="Picture 12"/>
            <p:cNvPicPr>
              <a:picLocks noChangeAspect="1" noChangeArrowheads="1"/>
            </p:cNvPicPr>
            <p:nvPr/>
          </p:nvPicPr>
          <p:blipFill>
            <a:blip r:embed="rId11" cstate="print"/>
            <a:srcRect/>
            <a:stretch>
              <a:fillRect/>
            </a:stretch>
          </p:blipFill>
          <p:spPr bwMode="auto">
            <a:xfrm>
              <a:off x="5592128" y="4532583"/>
              <a:ext cx="248320" cy="248320"/>
            </a:xfrm>
            <a:prstGeom prst="rect">
              <a:avLst/>
            </a:prstGeom>
            <a:noFill/>
            <a:ln w="9525">
              <a:noFill/>
              <a:miter lim="800000"/>
              <a:headEnd/>
              <a:tailEnd/>
            </a:ln>
          </p:spPr>
        </p:pic>
        <p:cxnSp>
          <p:nvCxnSpPr>
            <p:cNvPr id="55" name="Connecteur droit 54"/>
            <p:cNvCxnSpPr/>
            <p:nvPr/>
          </p:nvCxnSpPr>
          <p:spPr>
            <a:xfrm>
              <a:off x="4680012" y="3537012"/>
              <a:ext cx="0" cy="27003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56" name="Connecteur droit 55"/>
            <p:cNvCxnSpPr/>
            <p:nvPr/>
          </p:nvCxnSpPr>
          <p:spPr>
            <a:xfrm flipV="1">
              <a:off x="4680012" y="3800754"/>
              <a:ext cx="102611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57" name="Connecteur droit 56"/>
            <p:cNvCxnSpPr/>
            <p:nvPr/>
          </p:nvCxnSpPr>
          <p:spPr>
            <a:xfrm>
              <a:off x="5700664" y="3795636"/>
              <a:ext cx="0" cy="180492"/>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58" name="Rectangle 57"/>
            <p:cNvSpPr/>
            <p:nvPr/>
          </p:nvSpPr>
          <p:spPr>
            <a:xfrm>
              <a:off x="4572000" y="3429000"/>
              <a:ext cx="216024" cy="216024"/>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9" name="Rectangle 58"/>
            <p:cNvSpPr/>
            <p:nvPr/>
          </p:nvSpPr>
          <p:spPr>
            <a:xfrm>
              <a:off x="4572000" y="2186862"/>
              <a:ext cx="216024" cy="216024"/>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0" name="Rectangle 59"/>
            <p:cNvSpPr/>
            <p:nvPr/>
          </p:nvSpPr>
          <p:spPr>
            <a:xfrm>
              <a:off x="4572000" y="2510898"/>
              <a:ext cx="216024" cy="216024"/>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1" name="Rectangle 60"/>
            <p:cNvSpPr/>
            <p:nvPr/>
          </p:nvSpPr>
          <p:spPr>
            <a:xfrm>
              <a:off x="4572000" y="2834934"/>
              <a:ext cx="216024" cy="216024"/>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2" name="Rectangle 61"/>
            <p:cNvSpPr/>
            <p:nvPr/>
          </p:nvSpPr>
          <p:spPr>
            <a:xfrm>
              <a:off x="4572000" y="3138302"/>
              <a:ext cx="216024" cy="216024"/>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63" name="Picture 2"/>
            <p:cNvPicPr>
              <a:picLocks noChangeAspect="1" noChangeArrowheads="1"/>
            </p:cNvPicPr>
            <p:nvPr/>
          </p:nvPicPr>
          <p:blipFill>
            <a:blip r:embed="rId12" cstate="print"/>
            <a:srcRect/>
            <a:stretch>
              <a:fillRect/>
            </a:stretch>
          </p:blipFill>
          <p:spPr bwMode="auto">
            <a:xfrm>
              <a:off x="5376972" y="3990408"/>
              <a:ext cx="270030" cy="90010"/>
            </a:xfrm>
            <a:prstGeom prst="rect">
              <a:avLst/>
            </a:prstGeom>
            <a:noFill/>
            <a:ln w="9525">
              <a:noFill/>
              <a:miter lim="800000"/>
              <a:headEnd/>
              <a:tailEnd/>
            </a:ln>
          </p:spPr>
        </p:pic>
        <p:pic>
          <p:nvPicPr>
            <p:cNvPr id="64" name="Picture 15"/>
            <p:cNvPicPr>
              <a:picLocks noChangeAspect="1" noChangeArrowheads="1"/>
            </p:cNvPicPr>
            <p:nvPr/>
          </p:nvPicPr>
          <p:blipFill>
            <a:blip r:embed="rId13" cstate="print"/>
            <a:srcRect/>
            <a:stretch>
              <a:fillRect/>
            </a:stretch>
          </p:blipFill>
          <p:spPr bwMode="auto">
            <a:xfrm>
              <a:off x="5220073" y="2186862"/>
              <a:ext cx="246887" cy="91440"/>
            </a:xfrm>
            <a:prstGeom prst="rect">
              <a:avLst/>
            </a:prstGeom>
            <a:noFill/>
            <a:ln w="9525">
              <a:noFill/>
              <a:miter lim="800000"/>
              <a:headEnd/>
              <a:tailEnd/>
            </a:ln>
          </p:spPr>
        </p:pic>
        <p:pic>
          <p:nvPicPr>
            <p:cNvPr id="65" name="Picture 15"/>
            <p:cNvPicPr>
              <a:picLocks noChangeAspect="1" noChangeArrowheads="1"/>
            </p:cNvPicPr>
            <p:nvPr/>
          </p:nvPicPr>
          <p:blipFill>
            <a:blip r:embed="rId13" cstate="print"/>
            <a:srcRect/>
            <a:stretch>
              <a:fillRect/>
            </a:stretch>
          </p:blipFill>
          <p:spPr bwMode="auto">
            <a:xfrm>
              <a:off x="5220073" y="2510898"/>
              <a:ext cx="246887" cy="91440"/>
            </a:xfrm>
            <a:prstGeom prst="rect">
              <a:avLst/>
            </a:prstGeom>
            <a:noFill/>
            <a:ln w="9525">
              <a:noFill/>
              <a:miter lim="800000"/>
              <a:headEnd/>
              <a:tailEnd/>
            </a:ln>
          </p:spPr>
        </p:pic>
        <p:pic>
          <p:nvPicPr>
            <p:cNvPr id="66" name="Picture 15"/>
            <p:cNvPicPr>
              <a:picLocks noChangeAspect="1" noChangeArrowheads="1"/>
            </p:cNvPicPr>
            <p:nvPr/>
          </p:nvPicPr>
          <p:blipFill>
            <a:blip r:embed="rId13" cstate="print"/>
            <a:srcRect/>
            <a:stretch>
              <a:fillRect/>
            </a:stretch>
          </p:blipFill>
          <p:spPr bwMode="auto">
            <a:xfrm>
              <a:off x="5220073" y="2780928"/>
              <a:ext cx="246887" cy="91440"/>
            </a:xfrm>
            <a:prstGeom prst="rect">
              <a:avLst/>
            </a:prstGeom>
            <a:noFill/>
            <a:ln w="9525">
              <a:noFill/>
              <a:miter lim="800000"/>
              <a:headEnd/>
              <a:tailEnd/>
            </a:ln>
          </p:spPr>
        </p:pic>
        <p:pic>
          <p:nvPicPr>
            <p:cNvPr id="67" name="Picture 15"/>
            <p:cNvPicPr>
              <a:picLocks noChangeAspect="1" noChangeArrowheads="1"/>
            </p:cNvPicPr>
            <p:nvPr/>
          </p:nvPicPr>
          <p:blipFill>
            <a:blip r:embed="rId13" cstate="print"/>
            <a:srcRect/>
            <a:stretch>
              <a:fillRect/>
            </a:stretch>
          </p:blipFill>
          <p:spPr bwMode="auto">
            <a:xfrm>
              <a:off x="5220073" y="3104964"/>
              <a:ext cx="246887" cy="91440"/>
            </a:xfrm>
            <a:prstGeom prst="rect">
              <a:avLst/>
            </a:prstGeom>
            <a:noFill/>
            <a:ln w="9525">
              <a:noFill/>
              <a:miter lim="800000"/>
              <a:headEnd/>
              <a:tailEnd/>
            </a:ln>
          </p:spPr>
        </p:pic>
        <p:pic>
          <p:nvPicPr>
            <p:cNvPr id="68" name="Picture 15"/>
            <p:cNvPicPr>
              <a:picLocks noChangeAspect="1" noChangeArrowheads="1"/>
            </p:cNvPicPr>
            <p:nvPr/>
          </p:nvPicPr>
          <p:blipFill>
            <a:blip r:embed="rId13" cstate="print"/>
            <a:srcRect/>
            <a:stretch>
              <a:fillRect/>
            </a:stretch>
          </p:blipFill>
          <p:spPr bwMode="auto">
            <a:xfrm>
              <a:off x="5220073" y="3483006"/>
              <a:ext cx="246887" cy="91440"/>
            </a:xfrm>
            <a:prstGeom prst="rect">
              <a:avLst/>
            </a:prstGeom>
            <a:noFill/>
            <a:ln w="9525">
              <a:noFill/>
              <a:miter lim="800000"/>
              <a:headEnd/>
              <a:tailEnd/>
            </a:ln>
          </p:spPr>
        </p:pic>
        <p:cxnSp>
          <p:nvCxnSpPr>
            <p:cNvPr id="69" name="Connecteur droit 68"/>
            <p:cNvCxnSpPr/>
            <p:nvPr/>
          </p:nvCxnSpPr>
          <p:spPr>
            <a:xfrm flipV="1">
              <a:off x="5387208" y="3475603"/>
              <a:ext cx="273544" cy="63701"/>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70" name="Picture 8" descr="C:\Users\E85171\Documents\1. Grands Projets\1.3 BienVEnu\Projet\04. Lotissement\LOT 0\0.2 Communication\Picto\89881926.693035\89881926.693035\GRA096_org_.GIF"/>
            <p:cNvPicPr>
              <a:picLocks noChangeAspect="1" noChangeArrowheads="1" noCrop="1"/>
            </p:cNvPicPr>
            <p:nvPr/>
          </p:nvPicPr>
          <p:blipFill>
            <a:blip r:embed="rId14" cstate="print"/>
            <a:srcRect/>
            <a:stretch>
              <a:fillRect/>
            </a:stretch>
          </p:blipFill>
          <p:spPr bwMode="auto">
            <a:xfrm>
              <a:off x="5004049" y="3320988"/>
              <a:ext cx="214066" cy="404348"/>
            </a:xfrm>
            <a:prstGeom prst="rect">
              <a:avLst/>
            </a:prstGeom>
            <a:noFill/>
          </p:spPr>
        </p:pic>
        <p:pic>
          <p:nvPicPr>
            <p:cNvPr id="71" name="Picture 14"/>
            <p:cNvPicPr>
              <a:picLocks noChangeAspect="1" noChangeArrowheads="1"/>
            </p:cNvPicPr>
            <p:nvPr/>
          </p:nvPicPr>
          <p:blipFill>
            <a:blip r:embed="rId15" cstate="print"/>
            <a:srcRect/>
            <a:stretch>
              <a:fillRect/>
            </a:stretch>
          </p:blipFill>
          <p:spPr bwMode="auto">
            <a:xfrm>
              <a:off x="3977934" y="2215530"/>
              <a:ext cx="216024" cy="111058"/>
            </a:xfrm>
            <a:prstGeom prst="rect">
              <a:avLst/>
            </a:prstGeom>
            <a:noFill/>
            <a:ln w="9525">
              <a:noFill/>
              <a:miter lim="800000"/>
              <a:headEnd/>
              <a:tailEnd/>
            </a:ln>
          </p:spPr>
        </p:pic>
        <p:pic>
          <p:nvPicPr>
            <p:cNvPr id="72" name="Picture 14"/>
            <p:cNvPicPr>
              <a:picLocks noChangeAspect="1" noChangeArrowheads="1"/>
            </p:cNvPicPr>
            <p:nvPr/>
          </p:nvPicPr>
          <p:blipFill>
            <a:blip r:embed="rId15" cstate="print"/>
            <a:srcRect/>
            <a:stretch>
              <a:fillRect/>
            </a:stretch>
          </p:blipFill>
          <p:spPr bwMode="auto">
            <a:xfrm>
              <a:off x="3977934" y="2539566"/>
              <a:ext cx="216024" cy="111058"/>
            </a:xfrm>
            <a:prstGeom prst="rect">
              <a:avLst/>
            </a:prstGeom>
            <a:noFill/>
            <a:ln w="9525">
              <a:noFill/>
              <a:miter lim="800000"/>
              <a:headEnd/>
              <a:tailEnd/>
            </a:ln>
          </p:spPr>
        </p:pic>
        <p:pic>
          <p:nvPicPr>
            <p:cNvPr id="73" name="Picture 14"/>
            <p:cNvPicPr>
              <a:picLocks noChangeAspect="1" noChangeArrowheads="1"/>
            </p:cNvPicPr>
            <p:nvPr/>
          </p:nvPicPr>
          <p:blipFill>
            <a:blip r:embed="rId15" cstate="print"/>
            <a:srcRect/>
            <a:stretch>
              <a:fillRect/>
            </a:stretch>
          </p:blipFill>
          <p:spPr bwMode="auto">
            <a:xfrm>
              <a:off x="3995844" y="2843685"/>
              <a:ext cx="216024" cy="111058"/>
            </a:xfrm>
            <a:prstGeom prst="rect">
              <a:avLst/>
            </a:prstGeom>
            <a:noFill/>
            <a:ln w="9525">
              <a:noFill/>
              <a:miter lim="800000"/>
              <a:headEnd/>
              <a:tailEnd/>
            </a:ln>
          </p:spPr>
        </p:pic>
        <p:pic>
          <p:nvPicPr>
            <p:cNvPr id="74" name="Picture 14"/>
            <p:cNvPicPr>
              <a:picLocks noChangeAspect="1" noChangeArrowheads="1"/>
            </p:cNvPicPr>
            <p:nvPr/>
          </p:nvPicPr>
          <p:blipFill>
            <a:blip r:embed="rId15" cstate="print"/>
            <a:srcRect/>
            <a:stretch>
              <a:fillRect/>
            </a:stretch>
          </p:blipFill>
          <p:spPr bwMode="auto">
            <a:xfrm>
              <a:off x="3977934" y="3133632"/>
              <a:ext cx="216024" cy="111058"/>
            </a:xfrm>
            <a:prstGeom prst="rect">
              <a:avLst/>
            </a:prstGeom>
            <a:noFill/>
            <a:ln w="9525">
              <a:noFill/>
              <a:miter lim="800000"/>
              <a:headEnd/>
              <a:tailEnd/>
            </a:ln>
          </p:spPr>
        </p:pic>
        <p:pic>
          <p:nvPicPr>
            <p:cNvPr id="75"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a:off x="5619836" y="3951444"/>
              <a:ext cx="173831" cy="278606"/>
            </a:xfrm>
            <a:prstGeom prst="rect">
              <a:avLst/>
            </a:prstGeom>
            <a:noFill/>
          </p:spPr>
        </p:pic>
        <p:cxnSp>
          <p:nvCxnSpPr>
            <p:cNvPr id="76" name="Connecteur droit 75"/>
            <p:cNvCxnSpPr/>
            <p:nvPr/>
          </p:nvCxnSpPr>
          <p:spPr>
            <a:xfrm flipV="1">
              <a:off x="4141761" y="4045648"/>
              <a:ext cx="1316526" cy="40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H="1">
              <a:off x="4454940" y="4050766"/>
              <a:ext cx="5429" cy="4860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H="1">
              <a:off x="4142864" y="4048117"/>
              <a:ext cx="5429" cy="4860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H="1">
              <a:off x="4781407" y="4058132"/>
              <a:ext cx="5429" cy="4860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H="1">
              <a:off x="5427358" y="4049705"/>
              <a:ext cx="5429" cy="4860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a:off x="5103322" y="4057531"/>
              <a:ext cx="5429" cy="4860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flipV="1">
            <a:off x="6113263" y="4465490"/>
            <a:ext cx="2207177" cy="561305"/>
          </a:xfrm>
          <a:prstGeom prst="rect">
            <a:avLst/>
          </a:prstGeom>
          <a:solidFill>
            <a:schemeClr val="accent4">
              <a:alpha val="12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dirty="0">
              <a:solidFill>
                <a:prstClr val="white"/>
              </a:solidFill>
            </a:endParaRPr>
          </a:p>
        </p:txBody>
      </p:sp>
      <p:cxnSp>
        <p:nvCxnSpPr>
          <p:cNvPr id="83" name="Connecteur droit 82"/>
          <p:cNvCxnSpPr/>
          <p:nvPr/>
        </p:nvCxnSpPr>
        <p:spPr>
          <a:xfrm flipV="1">
            <a:off x="5159017" y="4147240"/>
            <a:ext cx="431839" cy="681176"/>
          </a:xfrm>
          <a:prstGeom prst="line">
            <a:avLst/>
          </a:prstGeom>
          <a:ln w="38100"/>
        </p:spPr>
        <p:style>
          <a:lnRef idx="2">
            <a:schemeClr val="accent2"/>
          </a:lnRef>
          <a:fillRef idx="0">
            <a:schemeClr val="accent2"/>
          </a:fillRef>
          <a:effectRef idx="1">
            <a:schemeClr val="accent2"/>
          </a:effectRef>
          <a:fontRef idx="minor">
            <a:schemeClr val="tx1"/>
          </a:fontRef>
        </p:style>
      </p:cxnSp>
      <p:pic>
        <p:nvPicPr>
          <p:cNvPr id="84" name="Image 83" descr="GRA061_org_.PNG"/>
          <p:cNvPicPr>
            <a:picLocks noChangeAspect="1"/>
          </p:cNvPicPr>
          <p:nvPr/>
        </p:nvPicPr>
        <p:blipFill>
          <a:blip r:embed="rId5" cstate="print"/>
          <a:stretch>
            <a:fillRect/>
          </a:stretch>
        </p:blipFill>
        <p:spPr>
          <a:xfrm>
            <a:off x="4841994" y="4673935"/>
            <a:ext cx="479821" cy="367301"/>
          </a:xfrm>
          <a:prstGeom prst="rect">
            <a:avLst/>
          </a:prstGeom>
        </p:spPr>
      </p:pic>
      <p:cxnSp>
        <p:nvCxnSpPr>
          <p:cNvPr id="85" name="Connecteur droit 84"/>
          <p:cNvCxnSpPr>
            <a:stCxn id="132" idx="3"/>
          </p:cNvCxnSpPr>
          <p:nvPr/>
        </p:nvCxnSpPr>
        <p:spPr>
          <a:xfrm>
            <a:off x="6541809" y="4236336"/>
            <a:ext cx="479821"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86" name="Connecteur droit 85"/>
          <p:cNvCxnSpPr/>
          <p:nvPr/>
        </p:nvCxnSpPr>
        <p:spPr>
          <a:xfrm flipV="1">
            <a:off x="7038554" y="3282691"/>
            <a:ext cx="0" cy="953645"/>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87" name="Connecteur droit 86"/>
          <p:cNvCxnSpPr/>
          <p:nvPr/>
        </p:nvCxnSpPr>
        <p:spPr>
          <a:xfrm flipV="1">
            <a:off x="7038554" y="3418926"/>
            <a:ext cx="330288" cy="3965"/>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88" name="Connecteur droit 87"/>
          <p:cNvCxnSpPr/>
          <p:nvPr/>
        </p:nvCxnSpPr>
        <p:spPr>
          <a:xfrm flipV="1">
            <a:off x="7038554" y="3611926"/>
            <a:ext cx="330288" cy="3965"/>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89" name="Connecteur droit 88"/>
          <p:cNvCxnSpPr/>
          <p:nvPr/>
        </p:nvCxnSpPr>
        <p:spPr>
          <a:xfrm flipV="1">
            <a:off x="7038554" y="3804925"/>
            <a:ext cx="330288" cy="3965"/>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90" name="Connecteur droit 89"/>
          <p:cNvCxnSpPr/>
          <p:nvPr/>
        </p:nvCxnSpPr>
        <p:spPr>
          <a:xfrm flipV="1">
            <a:off x="7038554" y="3997925"/>
            <a:ext cx="330288" cy="3965"/>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91" name="Connecteur droit 90"/>
          <p:cNvCxnSpPr/>
          <p:nvPr/>
        </p:nvCxnSpPr>
        <p:spPr>
          <a:xfrm flipV="1">
            <a:off x="6702679" y="3440971"/>
            <a:ext cx="330288" cy="3965"/>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92" name="Connecteur droit 91"/>
          <p:cNvCxnSpPr/>
          <p:nvPr/>
        </p:nvCxnSpPr>
        <p:spPr>
          <a:xfrm flipV="1">
            <a:off x="6702679" y="3633970"/>
            <a:ext cx="330288" cy="3965"/>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93" name="Connecteur droit 92"/>
          <p:cNvCxnSpPr/>
          <p:nvPr/>
        </p:nvCxnSpPr>
        <p:spPr>
          <a:xfrm flipV="1">
            <a:off x="6702679" y="3826970"/>
            <a:ext cx="330288" cy="3965"/>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94" name="Connecteur droit 93"/>
          <p:cNvCxnSpPr/>
          <p:nvPr/>
        </p:nvCxnSpPr>
        <p:spPr>
          <a:xfrm flipV="1">
            <a:off x="6702679" y="4019970"/>
            <a:ext cx="330288" cy="3965"/>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95" name="Rectangle 94"/>
          <p:cNvSpPr/>
          <p:nvPr/>
        </p:nvSpPr>
        <p:spPr>
          <a:xfrm>
            <a:off x="6398041" y="3261713"/>
            <a:ext cx="1679374" cy="1226116"/>
          </a:xfrm>
          <a:prstGeom prst="rect">
            <a:avLst/>
          </a:prstGeom>
          <a:solidFill>
            <a:schemeClr val="accent3">
              <a:alpha val="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0" dirty="0">
              <a:solidFill>
                <a:prstClr val="white"/>
              </a:solidFill>
            </a:endParaRPr>
          </a:p>
        </p:txBody>
      </p:sp>
      <p:pic>
        <p:nvPicPr>
          <p:cNvPr id="96"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a:off x="7351862" y="3321418"/>
            <a:ext cx="154442" cy="175703"/>
          </a:xfrm>
          <a:prstGeom prst="rect">
            <a:avLst/>
          </a:prstGeom>
          <a:noFill/>
        </p:spPr>
      </p:pic>
      <p:pic>
        <p:nvPicPr>
          <p:cNvPr id="97"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a:off x="7351862" y="3521767"/>
            <a:ext cx="154442" cy="175703"/>
          </a:xfrm>
          <a:prstGeom prst="rect">
            <a:avLst/>
          </a:prstGeom>
          <a:noFill/>
        </p:spPr>
      </p:pic>
      <p:pic>
        <p:nvPicPr>
          <p:cNvPr id="98"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a:off x="7351862" y="3722114"/>
            <a:ext cx="154442" cy="175703"/>
          </a:xfrm>
          <a:prstGeom prst="rect">
            <a:avLst/>
          </a:prstGeom>
          <a:noFill/>
        </p:spPr>
      </p:pic>
      <p:pic>
        <p:nvPicPr>
          <p:cNvPr id="99"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a:off x="7351862" y="3922462"/>
            <a:ext cx="154442" cy="175703"/>
          </a:xfrm>
          <a:prstGeom prst="rect">
            <a:avLst/>
          </a:prstGeom>
          <a:noFill/>
        </p:spPr>
      </p:pic>
      <p:pic>
        <p:nvPicPr>
          <p:cNvPr id="100" name="Picture 6" descr="C:\Users\E85171\Documents\1. Grands Projets\1.3 BienVEnu\Projet\04. Lotissement\LOT 0\0.2 Communication\Picto\89881926.361111\89881926.361111\GRA038_org_.PNG"/>
          <p:cNvPicPr>
            <a:picLocks noChangeAspect="1" noChangeArrowheads="1"/>
          </p:cNvPicPr>
          <p:nvPr/>
        </p:nvPicPr>
        <p:blipFill>
          <a:blip r:embed="rId8" cstate="print"/>
          <a:srcRect/>
          <a:stretch>
            <a:fillRect/>
          </a:stretch>
        </p:blipFill>
        <p:spPr bwMode="auto">
          <a:xfrm flipH="1">
            <a:off x="6606715" y="3343462"/>
            <a:ext cx="143946" cy="175703"/>
          </a:xfrm>
          <a:prstGeom prst="rect">
            <a:avLst/>
          </a:prstGeom>
          <a:noFill/>
        </p:spPr>
      </p:pic>
      <p:pic>
        <p:nvPicPr>
          <p:cNvPr id="101" name="Picture 6" descr="C:\Users\E85171\Documents\1. Grands Projets\1.3 BienVEnu\Projet\04. Lotissement\LOT 0\0.2 Communication\Picto\89881926.361111\89881926.361111\GRA038_org_.PNG"/>
          <p:cNvPicPr>
            <a:picLocks noChangeAspect="1" noChangeArrowheads="1"/>
          </p:cNvPicPr>
          <p:nvPr/>
        </p:nvPicPr>
        <p:blipFill>
          <a:blip r:embed="rId8" cstate="print"/>
          <a:srcRect/>
          <a:stretch>
            <a:fillRect/>
          </a:stretch>
        </p:blipFill>
        <p:spPr bwMode="auto">
          <a:xfrm flipH="1">
            <a:off x="6606715" y="3543811"/>
            <a:ext cx="143946" cy="175703"/>
          </a:xfrm>
          <a:prstGeom prst="rect">
            <a:avLst/>
          </a:prstGeom>
          <a:noFill/>
        </p:spPr>
      </p:pic>
      <p:pic>
        <p:nvPicPr>
          <p:cNvPr id="102" name="Picture 6" descr="C:\Users\E85171\Documents\1. Grands Projets\1.3 BienVEnu\Projet\04. Lotissement\LOT 0\0.2 Communication\Picto\89881926.361111\89881926.361111\GRA038_org_.PNG"/>
          <p:cNvPicPr>
            <a:picLocks noChangeAspect="1" noChangeArrowheads="1"/>
          </p:cNvPicPr>
          <p:nvPr/>
        </p:nvPicPr>
        <p:blipFill>
          <a:blip r:embed="rId8" cstate="print"/>
          <a:srcRect/>
          <a:stretch>
            <a:fillRect/>
          </a:stretch>
        </p:blipFill>
        <p:spPr bwMode="auto">
          <a:xfrm flipH="1">
            <a:off x="6606715" y="3744159"/>
            <a:ext cx="143946" cy="175703"/>
          </a:xfrm>
          <a:prstGeom prst="rect">
            <a:avLst/>
          </a:prstGeom>
          <a:noFill/>
        </p:spPr>
      </p:pic>
      <p:pic>
        <p:nvPicPr>
          <p:cNvPr id="103" name="Picture 6" descr="C:\Users\E85171\Documents\1. Grands Projets\1.3 BienVEnu\Projet\04. Lotissement\LOT 0\0.2 Communication\Picto\89881926.361111\89881926.361111\GRA038_org_.PNG"/>
          <p:cNvPicPr>
            <a:picLocks noChangeAspect="1" noChangeArrowheads="1"/>
          </p:cNvPicPr>
          <p:nvPr/>
        </p:nvPicPr>
        <p:blipFill>
          <a:blip r:embed="rId8" cstate="print"/>
          <a:srcRect/>
          <a:stretch>
            <a:fillRect/>
          </a:stretch>
        </p:blipFill>
        <p:spPr bwMode="auto">
          <a:xfrm flipH="1">
            <a:off x="6606715" y="3994545"/>
            <a:ext cx="143946" cy="175703"/>
          </a:xfrm>
          <a:prstGeom prst="rect">
            <a:avLst/>
          </a:prstGeom>
          <a:noFill/>
        </p:spPr>
      </p:pic>
      <p:pic>
        <p:nvPicPr>
          <p:cNvPr id="104" name="Picture 8" descr="C:\Users\E85171\Documents\1. Grands Projets\1.3 BienVEnu\Projet\04. Lotissement\LOT 0\0.2 Communication\Picto\89881926.693035\89881926.693035\GRA096_org_.GIF"/>
          <p:cNvPicPr>
            <a:picLocks noChangeAspect="1" noChangeArrowheads="1" noCrop="1"/>
          </p:cNvPicPr>
          <p:nvPr/>
        </p:nvPicPr>
        <p:blipFill>
          <a:blip r:embed="rId14" cstate="print"/>
          <a:srcRect/>
          <a:stretch>
            <a:fillRect/>
          </a:stretch>
        </p:blipFill>
        <p:spPr bwMode="auto">
          <a:xfrm>
            <a:off x="7326448" y="4092755"/>
            <a:ext cx="190189" cy="255002"/>
          </a:xfrm>
          <a:prstGeom prst="rect">
            <a:avLst/>
          </a:prstGeom>
          <a:noFill/>
        </p:spPr>
      </p:pic>
      <p:pic>
        <p:nvPicPr>
          <p:cNvPr id="105" name="Picture 10" descr="C:\Users\E85171\Documents\1. Grands Projets\1.3 BienVEnu\Projet\04. Lotissement\LOT 0\0.2 Communication\Picto\89881926.872997\89881926.872997\GRA156_org_.PNG"/>
          <p:cNvPicPr>
            <a:picLocks noChangeAspect="1" noChangeArrowheads="1"/>
          </p:cNvPicPr>
          <p:nvPr/>
        </p:nvPicPr>
        <p:blipFill>
          <a:blip r:embed="rId9" cstate="print"/>
          <a:srcRect l="29986" t="14993" r="30033" b="25035"/>
          <a:stretch>
            <a:fillRect/>
          </a:stretch>
        </p:blipFill>
        <p:spPr bwMode="auto">
          <a:xfrm>
            <a:off x="6270841" y="4575604"/>
            <a:ext cx="383857" cy="408705"/>
          </a:xfrm>
          <a:prstGeom prst="rect">
            <a:avLst/>
          </a:prstGeom>
          <a:noFill/>
        </p:spPr>
      </p:pic>
      <p:cxnSp>
        <p:nvCxnSpPr>
          <p:cNvPr id="106" name="Connecteur droit 105"/>
          <p:cNvCxnSpPr/>
          <p:nvPr/>
        </p:nvCxnSpPr>
        <p:spPr>
          <a:xfrm flipV="1">
            <a:off x="7038554" y="4228990"/>
            <a:ext cx="330288" cy="3965"/>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07" name="Connecteur droit 106"/>
          <p:cNvCxnSpPr/>
          <p:nvPr/>
        </p:nvCxnSpPr>
        <p:spPr>
          <a:xfrm flipV="1">
            <a:off x="7892492" y="3748163"/>
            <a:ext cx="0" cy="442764"/>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108" name="Picture 11"/>
          <p:cNvPicPr>
            <a:picLocks noChangeAspect="1" noChangeArrowheads="1"/>
          </p:cNvPicPr>
          <p:nvPr/>
        </p:nvPicPr>
        <p:blipFill>
          <a:blip r:embed="rId10" cstate="print"/>
          <a:srcRect/>
          <a:stretch>
            <a:fillRect/>
          </a:stretch>
        </p:blipFill>
        <p:spPr bwMode="auto">
          <a:xfrm>
            <a:off x="7788575" y="3577869"/>
            <a:ext cx="243526" cy="177146"/>
          </a:xfrm>
          <a:prstGeom prst="rect">
            <a:avLst/>
          </a:prstGeom>
          <a:noFill/>
          <a:ln w="9525">
            <a:noFill/>
            <a:miter lim="800000"/>
            <a:headEnd/>
            <a:tailEnd/>
          </a:ln>
        </p:spPr>
      </p:pic>
      <p:cxnSp>
        <p:nvCxnSpPr>
          <p:cNvPr id="109" name="Connecteur droit 108"/>
          <p:cNvCxnSpPr/>
          <p:nvPr/>
        </p:nvCxnSpPr>
        <p:spPr>
          <a:xfrm>
            <a:off x="7492961" y="4228990"/>
            <a:ext cx="457253"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10" name="Connecteur droit 109"/>
          <p:cNvCxnSpPr/>
          <p:nvPr/>
        </p:nvCxnSpPr>
        <p:spPr>
          <a:xfrm flipH="1" flipV="1">
            <a:off x="6558734" y="4539215"/>
            <a:ext cx="1157207" cy="233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111"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a:off x="6692185" y="4312126"/>
            <a:ext cx="154442" cy="175703"/>
          </a:xfrm>
          <a:prstGeom prst="rect">
            <a:avLst/>
          </a:prstGeom>
          <a:noFill/>
        </p:spPr>
      </p:pic>
      <p:cxnSp>
        <p:nvCxnSpPr>
          <p:cNvPr id="112" name="Connecteur droit 111"/>
          <p:cNvCxnSpPr/>
          <p:nvPr/>
        </p:nvCxnSpPr>
        <p:spPr>
          <a:xfrm flipV="1">
            <a:off x="6558734" y="4541545"/>
            <a:ext cx="4823" cy="30652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3" name="Connecteur droit 112"/>
          <p:cNvCxnSpPr/>
          <p:nvPr/>
        </p:nvCxnSpPr>
        <p:spPr>
          <a:xfrm flipV="1">
            <a:off x="7710304" y="4541545"/>
            <a:ext cx="4823" cy="30652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4" name="Connecteur droit 113"/>
          <p:cNvCxnSpPr/>
          <p:nvPr/>
        </p:nvCxnSpPr>
        <p:spPr>
          <a:xfrm flipV="1">
            <a:off x="6846626" y="4541545"/>
            <a:ext cx="4823" cy="30652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p:nvPr/>
        </p:nvCxnSpPr>
        <p:spPr>
          <a:xfrm flipV="1">
            <a:off x="7134519" y="4541545"/>
            <a:ext cx="4823" cy="30652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p:nvPr/>
        </p:nvCxnSpPr>
        <p:spPr>
          <a:xfrm flipV="1">
            <a:off x="7422412" y="4541545"/>
            <a:ext cx="4823" cy="306528"/>
          </a:xfrm>
          <a:prstGeom prst="line">
            <a:avLst/>
          </a:prstGeom>
          <a:ln/>
        </p:spPr>
        <p:style>
          <a:lnRef idx="2">
            <a:schemeClr val="accent1"/>
          </a:lnRef>
          <a:fillRef idx="0">
            <a:schemeClr val="accent1"/>
          </a:fillRef>
          <a:effectRef idx="1">
            <a:schemeClr val="accent1"/>
          </a:effectRef>
          <a:fontRef idx="minor">
            <a:schemeClr val="tx1"/>
          </a:fontRef>
        </p:style>
      </p:cxnSp>
      <p:pic>
        <p:nvPicPr>
          <p:cNvPr id="117" name="Picture 10" descr="C:\Users\E85171\Documents\1. Grands Projets\1.3 BienVEnu\Projet\04. Lotissement\LOT 0\0.2 Communication\Picto\89881926.872997\89881926.872997\GRA156_org_.PNG"/>
          <p:cNvPicPr>
            <a:picLocks noChangeAspect="1" noChangeArrowheads="1"/>
          </p:cNvPicPr>
          <p:nvPr/>
        </p:nvPicPr>
        <p:blipFill>
          <a:blip r:embed="rId9" cstate="print"/>
          <a:srcRect l="29986" t="14993" r="30033" b="25035"/>
          <a:stretch>
            <a:fillRect/>
          </a:stretch>
        </p:blipFill>
        <p:spPr bwMode="auto">
          <a:xfrm>
            <a:off x="6558734" y="4575604"/>
            <a:ext cx="383857" cy="408705"/>
          </a:xfrm>
          <a:prstGeom prst="rect">
            <a:avLst/>
          </a:prstGeom>
          <a:noFill/>
        </p:spPr>
      </p:pic>
      <p:pic>
        <p:nvPicPr>
          <p:cNvPr id="118" name="Picture 10" descr="C:\Users\E85171\Documents\1. Grands Projets\1.3 BienVEnu\Projet\04. Lotissement\LOT 0\0.2 Communication\Picto\89881926.872997\89881926.872997\GRA156_org_.PNG"/>
          <p:cNvPicPr>
            <a:picLocks noChangeAspect="1" noChangeArrowheads="1"/>
          </p:cNvPicPr>
          <p:nvPr/>
        </p:nvPicPr>
        <p:blipFill>
          <a:blip r:embed="rId9" cstate="print"/>
          <a:srcRect l="29986" t="14993" r="30033" b="25035"/>
          <a:stretch>
            <a:fillRect/>
          </a:stretch>
        </p:blipFill>
        <p:spPr bwMode="auto">
          <a:xfrm>
            <a:off x="7134519" y="4575604"/>
            <a:ext cx="383857" cy="408705"/>
          </a:xfrm>
          <a:prstGeom prst="rect">
            <a:avLst/>
          </a:prstGeom>
          <a:noFill/>
        </p:spPr>
      </p:pic>
      <p:pic>
        <p:nvPicPr>
          <p:cNvPr id="119" name="Picture 10" descr="C:\Users\E85171\Documents\1. Grands Projets\1.3 BienVEnu\Projet\04. Lotissement\LOT 0\0.2 Communication\Picto\89881926.872997\89881926.872997\GRA156_org_.PNG"/>
          <p:cNvPicPr>
            <a:picLocks noChangeAspect="1" noChangeArrowheads="1"/>
          </p:cNvPicPr>
          <p:nvPr/>
        </p:nvPicPr>
        <p:blipFill>
          <a:blip r:embed="rId9" cstate="print"/>
          <a:srcRect l="29986" t="14993" r="30033" b="25035"/>
          <a:stretch>
            <a:fillRect/>
          </a:stretch>
        </p:blipFill>
        <p:spPr bwMode="auto">
          <a:xfrm>
            <a:off x="6846626" y="4575604"/>
            <a:ext cx="383857" cy="408705"/>
          </a:xfrm>
          <a:prstGeom prst="rect">
            <a:avLst/>
          </a:prstGeom>
          <a:noFill/>
        </p:spPr>
      </p:pic>
      <p:pic>
        <p:nvPicPr>
          <p:cNvPr id="120" name="Picture 10" descr="C:\Users\E85171\Documents\1. Grands Projets\1.3 BienVEnu\Projet\04. Lotissement\LOT 0\0.2 Communication\Picto\89881926.872997\89881926.872997\GRA156_org_.PNG"/>
          <p:cNvPicPr>
            <a:picLocks noChangeAspect="1" noChangeArrowheads="1"/>
          </p:cNvPicPr>
          <p:nvPr/>
        </p:nvPicPr>
        <p:blipFill>
          <a:blip r:embed="rId9" cstate="print"/>
          <a:srcRect l="29986" t="14993" r="30033" b="25035"/>
          <a:stretch>
            <a:fillRect/>
          </a:stretch>
        </p:blipFill>
        <p:spPr bwMode="auto">
          <a:xfrm>
            <a:off x="7422412" y="4557564"/>
            <a:ext cx="383857" cy="408705"/>
          </a:xfrm>
          <a:prstGeom prst="rect">
            <a:avLst/>
          </a:prstGeom>
          <a:noFill/>
        </p:spPr>
      </p:pic>
      <p:pic>
        <p:nvPicPr>
          <p:cNvPr id="121" name="Picture 12"/>
          <p:cNvPicPr>
            <a:picLocks noChangeAspect="1" noChangeArrowheads="1"/>
          </p:cNvPicPr>
          <p:nvPr/>
        </p:nvPicPr>
        <p:blipFill>
          <a:blip r:embed="rId11" cstate="print"/>
          <a:srcRect/>
          <a:stretch>
            <a:fillRect/>
          </a:stretch>
        </p:blipFill>
        <p:spPr bwMode="auto">
          <a:xfrm>
            <a:off x="7837324" y="4834040"/>
            <a:ext cx="220622" cy="156602"/>
          </a:xfrm>
          <a:prstGeom prst="rect">
            <a:avLst/>
          </a:prstGeom>
          <a:noFill/>
          <a:ln w="9525">
            <a:noFill/>
            <a:miter lim="800000"/>
            <a:headEnd/>
            <a:tailEnd/>
          </a:ln>
        </p:spPr>
      </p:pic>
      <p:sp>
        <p:nvSpPr>
          <p:cNvPr id="122" name="Triangle isocèle 121"/>
          <p:cNvSpPr/>
          <p:nvPr/>
        </p:nvSpPr>
        <p:spPr>
          <a:xfrm>
            <a:off x="6039419" y="3032929"/>
            <a:ext cx="2303141" cy="208358"/>
          </a:xfrm>
          <a:prstGeom prst="triangle">
            <a:avLst/>
          </a:prstGeom>
          <a:solidFill>
            <a:schemeClr val="accent3">
              <a:alpha val="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0" dirty="0">
              <a:solidFill>
                <a:prstClr val="white"/>
              </a:solidFill>
            </a:endParaRPr>
          </a:p>
        </p:txBody>
      </p:sp>
      <p:sp>
        <p:nvSpPr>
          <p:cNvPr id="123" name="Rectangle 122"/>
          <p:cNvSpPr/>
          <p:nvPr/>
        </p:nvSpPr>
        <p:spPr>
          <a:xfrm>
            <a:off x="6109969" y="4316150"/>
            <a:ext cx="431839" cy="136235"/>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dirty="0">
              <a:solidFill>
                <a:prstClr val="white"/>
              </a:solidFill>
            </a:endParaRPr>
          </a:p>
        </p:txBody>
      </p:sp>
      <p:pic>
        <p:nvPicPr>
          <p:cNvPr id="124" name="Picture 5"/>
          <p:cNvPicPr>
            <a:picLocks noChangeAspect="1" noChangeArrowheads="1"/>
          </p:cNvPicPr>
          <p:nvPr/>
        </p:nvPicPr>
        <p:blipFill>
          <a:blip r:embed="rId6" cstate="print"/>
          <a:srcRect/>
          <a:stretch>
            <a:fillRect/>
          </a:stretch>
        </p:blipFill>
        <p:spPr bwMode="auto">
          <a:xfrm>
            <a:off x="6180518" y="4349188"/>
            <a:ext cx="299140" cy="89834"/>
          </a:xfrm>
          <a:prstGeom prst="rect">
            <a:avLst/>
          </a:prstGeom>
          <a:noFill/>
          <a:ln w="9525">
            <a:noFill/>
            <a:miter lim="800000"/>
            <a:headEnd/>
            <a:tailEnd/>
          </a:ln>
        </p:spPr>
      </p:pic>
      <p:cxnSp>
        <p:nvCxnSpPr>
          <p:cNvPr id="125" name="Connecteur droit 124"/>
          <p:cNvCxnSpPr>
            <a:stCxn id="123" idx="3"/>
          </p:cNvCxnSpPr>
          <p:nvPr/>
        </p:nvCxnSpPr>
        <p:spPr>
          <a:xfrm>
            <a:off x="6541808" y="4384267"/>
            <a:ext cx="160872" cy="1694"/>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126" name="Rectangle 125"/>
          <p:cNvSpPr/>
          <p:nvPr/>
        </p:nvSpPr>
        <p:spPr>
          <a:xfrm>
            <a:off x="6942590" y="4160873"/>
            <a:ext cx="191928" cy="136235"/>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7" name="Rectangle 126"/>
          <p:cNvSpPr/>
          <p:nvPr/>
        </p:nvSpPr>
        <p:spPr>
          <a:xfrm>
            <a:off x="6942590" y="3377521"/>
            <a:ext cx="191928" cy="136235"/>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8" name="Rectangle 127"/>
          <p:cNvSpPr/>
          <p:nvPr/>
        </p:nvSpPr>
        <p:spPr>
          <a:xfrm>
            <a:off x="6942590" y="3581874"/>
            <a:ext cx="191928" cy="136235"/>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9" name="Rectangle 128"/>
          <p:cNvSpPr/>
          <p:nvPr/>
        </p:nvSpPr>
        <p:spPr>
          <a:xfrm>
            <a:off x="6942590" y="3786227"/>
            <a:ext cx="191928" cy="136235"/>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30" name="Rectangle 129"/>
          <p:cNvSpPr/>
          <p:nvPr/>
        </p:nvSpPr>
        <p:spPr>
          <a:xfrm>
            <a:off x="6942590" y="3977545"/>
            <a:ext cx="191928" cy="136235"/>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31" name="ZoneTexte 130"/>
          <p:cNvSpPr txBox="1"/>
          <p:nvPr/>
        </p:nvSpPr>
        <p:spPr>
          <a:xfrm rot="5400000">
            <a:off x="7760364" y="3798234"/>
            <a:ext cx="320318" cy="461665"/>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lnSpc>
                <a:spcPts val="1200"/>
              </a:lnSpc>
            </a:pPr>
            <a:r>
              <a:rPr lang="fr-FR" sz="750" dirty="0"/>
              <a:t>Services généraux</a:t>
            </a:r>
          </a:p>
        </p:txBody>
      </p:sp>
      <p:sp>
        <p:nvSpPr>
          <p:cNvPr id="132" name="Rectangle 131"/>
          <p:cNvSpPr/>
          <p:nvPr/>
        </p:nvSpPr>
        <p:spPr>
          <a:xfrm>
            <a:off x="6109970" y="4168219"/>
            <a:ext cx="431839" cy="136235"/>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dirty="0">
              <a:solidFill>
                <a:prstClr val="white"/>
              </a:solidFill>
            </a:endParaRPr>
          </a:p>
        </p:txBody>
      </p:sp>
      <p:pic>
        <p:nvPicPr>
          <p:cNvPr id="133" name="Picture 5"/>
          <p:cNvPicPr>
            <a:picLocks noChangeAspect="1" noChangeArrowheads="1"/>
          </p:cNvPicPr>
          <p:nvPr/>
        </p:nvPicPr>
        <p:blipFill>
          <a:blip r:embed="rId6" cstate="print"/>
          <a:srcRect/>
          <a:stretch>
            <a:fillRect/>
          </a:stretch>
        </p:blipFill>
        <p:spPr bwMode="auto">
          <a:xfrm>
            <a:off x="6174876" y="4190263"/>
            <a:ext cx="299140" cy="89834"/>
          </a:xfrm>
          <a:prstGeom prst="rect">
            <a:avLst/>
          </a:prstGeom>
          <a:noFill/>
          <a:ln w="9525">
            <a:noFill/>
            <a:miter lim="800000"/>
            <a:headEnd/>
            <a:tailEnd/>
          </a:ln>
        </p:spPr>
      </p:pic>
      <p:cxnSp>
        <p:nvCxnSpPr>
          <p:cNvPr id="134" name="Connecteur droit 133"/>
          <p:cNvCxnSpPr/>
          <p:nvPr/>
        </p:nvCxnSpPr>
        <p:spPr>
          <a:xfrm flipH="1" flipV="1">
            <a:off x="5538816" y="4304454"/>
            <a:ext cx="573904" cy="6907"/>
          </a:xfrm>
          <a:prstGeom prst="line">
            <a:avLst/>
          </a:prstGeom>
          <a:ln w="28575">
            <a:prstDash val="lgDashDot"/>
          </a:ln>
        </p:spPr>
        <p:style>
          <a:lnRef idx="2">
            <a:schemeClr val="accent2"/>
          </a:lnRef>
          <a:fillRef idx="0">
            <a:schemeClr val="accent2"/>
          </a:fillRef>
          <a:effectRef idx="1">
            <a:schemeClr val="accent2"/>
          </a:effectRef>
          <a:fontRef idx="minor">
            <a:schemeClr val="tx1"/>
          </a:fontRef>
        </p:style>
      </p:cxnSp>
      <p:pic>
        <p:nvPicPr>
          <p:cNvPr id="135" name="Picture 15"/>
          <p:cNvPicPr>
            <a:picLocks noChangeAspect="1" noChangeArrowheads="1"/>
          </p:cNvPicPr>
          <p:nvPr/>
        </p:nvPicPr>
        <p:blipFill>
          <a:blip r:embed="rId13" cstate="print"/>
          <a:srcRect/>
          <a:stretch>
            <a:fillRect/>
          </a:stretch>
        </p:blipFill>
        <p:spPr bwMode="auto">
          <a:xfrm>
            <a:off x="7518377" y="3377521"/>
            <a:ext cx="219349" cy="57667"/>
          </a:xfrm>
          <a:prstGeom prst="rect">
            <a:avLst/>
          </a:prstGeom>
          <a:noFill/>
          <a:ln w="9525">
            <a:noFill/>
            <a:miter lim="800000"/>
            <a:headEnd/>
            <a:tailEnd/>
          </a:ln>
        </p:spPr>
      </p:pic>
      <p:pic>
        <p:nvPicPr>
          <p:cNvPr id="136" name="Picture 15"/>
          <p:cNvPicPr>
            <a:picLocks noChangeAspect="1" noChangeArrowheads="1"/>
          </p:cNvPicPr>
          <p:nvPr/>
        </p:nvPicPr>
        <p:blipFill>
          <a:blip r:embed="rId13" cstate="print"/>
          <a:srcRect/>
          <a:stretch>
            <a:fillRect/>
          </a:stretch>
        </p:blipFill>
        <p:spPr bwMode="auto">
          <a:xfrm>
            <a:off x="7518377" y="3581874"/>
            <a:ext cx="219349" cy="57667"/>
          </a:xfrm>
          <a:prstGeom prst="rect">
            <a:avLst/>
          </a:prstGeom>
          <a:noFill/>
          <a:ln w="9525">
            <a:noFill/>
            <a:miter lim="800000"/>
            <a:headEnd/>
            <a:tailEnd/>
          </a:ln>
        </p:spPr>
      </p:pic>
      <p:pic>
        <p:nvPicPr>
          <p:cNvPr id="137" name="Picture 15"/>
          <p:cNvPicPr>
            <a:picLocks noChangeAspect="1" noChangeArrowheads="1"/>
          </p:cNvPicPr>
          <p:nvPr/>
        </p:nvPicPr>
        <p:blipFill>
          <a:blip r:embed="rId13" cstate="print"/>
          <a:srcRect/>
          <a:stretch>
            <a:fillRect/>
          </a:stretch>
        </p:blipFill>
        <p:spPr bwMode="auto">
          <a:xfrm>
            <a:off x="7518377" y="3752168"/>
            <a:ext cx="219349" cy="57667"/>
          </a:xfrm>
          <a:prstGeom prst="rect">
            <a:avLst/>
          </a:prstGeom>
          <a:noFill/>
          <a:ln w="9525">
            <a:noFill/>
            <a:miter lim="800000"/>
            <a:headEnd/>
            <a:tailEnd/>
          </a:ln>
        </p:spPr>
      </p:pic>
      <p:pic>
        <p:nvPicPr>
          <p:cNvPr id="138" name="Picture 15"/>
          <p:cNvPicPr>
            <a:picLocks noChangeAspect="1" noChangeArrowheads="1"/>
          </p:cNvPicPr>
          <p:nvPr/>
        </p:nvPicPr>
        <p:blipFill>
          <a:blip r:embed="rId13" cstate="print"/>
          <a:srcRect/>
          <a:stretch>
            <a:fillRect/>
          </a:stretch>
        </p:blipFill>
        <p:spPr bwMode="auto">
          <a:xfrm>
            <a:off x="7518377" y="3956520"/>
            <a:ext cx="219349" cy="57667"/>
          </a:xfrm>
          <a:prstGeom prst="rect">
            <a:avLst/>
          </a:prstGeom>
          <a:noFill/>
          <a:ln w="9525">
            <a:noFill/>
            <a:miter lim="800000"/>
            <a:headEnd/>
            <a:tailEnd/>
          </a:ln>
        </p:spPr>
      </p:pic>
      <p:pic>
        <p:nvPicPr>
          <p:cNvPr id="139" name="Picture 15"/>
          <p:cNvPicPr>
            <a:picLocks noChangeAspect="1" noChangeArrowheads="1"/>
          </p:cNvPicPr>
          <p:nvPr/>
        </p:nvPicPr>
        <p:blipFill>
          <a:blip r:embed="rId13" cstate="print"/>
          <a:srcRect/>
          <a:stretch>
            <a:fillRect/>
          </a:stretch>
        </p:blipFill>
        <p:spPr bwMode="auto">
          <a:xfrm>
            <a:off x="7518377" y="4194932"/>
            <a:ext cx="219349" cy="57667"/>
          </a:xfrm>
          <a:prstGeom prst="rect">
            <a:avLst/>
          </a:prstGeom>
          <a:noFill/>
          <a:ln w="9525">
            <a:noFill/>
            <a:miter lim="800000"/>
            <a:headEnd/>
            <a:tailEnd/>
          </a:ln>
        </p:spPr>
      </p:pic>
      <p:cxnSp>
        <p:nvCxnSpPr>
          <p:cNvPr id="140" name="Connecteur droit 139"/>
          <p:cNvCxnSpPr>
            <a:stCxn id="139" idx="3"/>
          </p:cNvCxnSpPr>
          <p:nvPr/>
        </p:nvCxnSpPr>
        <p:spPr>
          <a:xfrm flipV="1">
            <a:off x="7737726" y="4194932"/>
            <a:ext cx="164507" cy="2883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141" name="Picture 14"/>
          <p:cNvPicPr>
            <a:picLocks noChangeAspect="1" noChangeArrowheads="1"/>
          </p:cNvPicPr>
          <p:nvPr/>
        </p:nvPicPr>
        <p:blipFill>
          <a:blip r:embed="rId15" cstate="print"/>
          <a:srcRect/>
          <a:stretch>
            <a:fillRect/>
          </a:stretch>
        </p:blipFill>
        <p:spPr bwMode="auto">
          <a:xfrm>
            <a:off x="6414786" y="3395601"/>
            <a:ext cx="191928" cy="70039"/>
          </a:xfrm>
          <a:prstGeom prst="rect">
            <a:avLst/>
          </a:prstGeom>
          <a:noFill/>
          <a:ln w="9525">
            <a:noFill/>
            <a:miter lim="800000"/>
            <a:headEnd/>
            <a:tailEnd/>
          </a:ln>
        </p:spPr>
      </p:pic>
      <p:pic>
        <p:nvPicPr>
          <p:cNvPr id="142" name="Picture 14"/>
          <p:cNvPicPr>
            <a:picLocks noChangeAspect="1" noChangeArrowheads="1"/>
          </p:cNvPicPr>
          <p:nvPr/>
        </p:nvPicPr>
        <p:blipFill>
          <a:blip r:embed="rId15" cstate="print"/>
          <a:srcRect/>
          <a:stretch>
            <a:fillRect/>
          </a:stretch>
        </p:blipFill>
        <p:spPr bwMode="auto">
          <a:xfrm>
            <a:off x="6414786" y="3599953"/>
            <a:ext cx="191928" cy="70039"/>
          </a:xfrm>
          <a:prstGeom prst="rect">
            <a:avLst/>
          </a:prstGeom>
          <a:noFill/>
          <a:ln w="9525">
            <a:noFill/>
            <a:miter lim="800000"/>
            <a:headEnd/>
            <a:tailEnd/>
          </a:ln>
        </p:spPr>
      </p:pic>
      <p:pic>
        <p:nvPicPr>
          <p:cNvPr id="143" name="Picture 14"/>
          <p:cNvPicPr>
            <a:picLocks noChangeAspect="1" noChangeArrowheads="1"/>
          </p:cNvPicPr>
          <p:nvPr/>
        </p:nvPicPr>
        <p:blipFill>
          <a:blip r:embed="rId15" cstate="print"/>
          <a:srcRect/>
          <a:stretch>
            <a:fillRect/>
          </a:stretch>
        </p:blipFill>
        <p:spPr bwMode="auto">
          <a:xfrm>
            <a:off x="6414786" y="3802386"/>
            <a:ext cx="191928" cy="70039"/>
          </a:xfrm>
          <a:prstGeom prst="rect">
            <a:avLst/>
          </a:prstGeom>
          <a:noFill/>
          <a:ln w="9525">
            <a:noFill/>
            <a:miter lim="800000"/>
            <a:headEnd/>
            <a:tailEnd/>
          </a:ln>
        </p:spPr>
      </p:pic>
      <p:pic>
        <p:nvPicPr>
          <p:cNvPr id="144" name="Picture 14"/>
          <p:cNvPicPr>
            <a:picLocks noChangeAspect="1" noChangeArrowheads="1"/>
          </p:cNvPicPr>
          <p:nvPr/>
        </p:nvPicPr>
        <p:blipFill>
          <a:blip r:embed="rId15" cstate="print"/>
          <a:srcRect/>
          <a:stretch>
            <a:fillRect/>
          </a:stretch>
        </p:blipFill>
        <p:spPr bwMode="auto">
          <a:xfrm>
            <a:off x="6414786" y="3974600"/>
            <a:ext cx="191928" cy="70039"/>
          </a:xfrm>
          <a:prstGeom prst="rect">
            <a:avLst/>
          </a:prstGeom>
          <a:noFill/>
          <a:ln w="9525">
            <a:noFill/>
            <a:miter lim="800000"/>
            <a:headEnd/>
            <a:tailEnd/>
          </a:ln>
        </p:spPr>
      </p:pic>
      <p:pic>
        <p:nvPicPr>
          <p:cNvPr id="145" name="Picture 15"/>
          <p:cNvPicPr>
            <a:picLocks noChangeAspect="1" noChangeArrowheads="1"/>
          </p:cNvPicPr>
          <p:nvPr/>
        </p:nvPicPr>
        <p:blipFill>
          <a:blip r:embed="rId13" cstate="print"/>
          <a:srcRect/>
          <a:stretch>
            <a:fillRect/>
          </a:stretch>
        </p:blipFill>
        <p:spPr bwMode="auto">
          <a:xfrm>
            <a:off x="6846627" y="4365225"/>
            <a:ext cx="219349" cy="57667"/>
          </a:xfrm>
          <a:prstGeom prst="rect">
            <a:avLst/>
          </a:prstGeom>
          <a:noFill/>
          <a:ln w="9525">
            <a:noFill/>
            <a:miter lim="800000"/>
            <a:headEnd/>
            <a:tailEnd/>
          </a:ln>
        </p:spPr>
      </p:pic>
      <p:cxnSp>
        <p:nvCxnSpPr>
          <p:cNvPr id="146" name="Connecteur droit 145"/>
          <p:cNvCxnSpPr/>
          <p:nvPr/>
        </p:nvCxnSpPr>
        <p:spPr>
          <a:xfrm flipV="1">
            <a:off x="7053657" y="4402981"/>
            <a:ext cx="1" cy="13623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Connecteur droit 146"/>
          <p:cNvCxnSpPr/>
          <p:nvPr/>
        </p:nvCxnSpPr>
        <p:spPr>
          <a:xfrm flipH="1">
            <a:off x="6558734" y="4540600"/>
            <a:ext cx="4823" cy="3220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necteur droit 147"/>
          <p:cNvCxnSpPr/>
          <p:nvPr/>
        </p:nvCxnSpPr>
        <p:spPr>
          <a:xfrm flipH="1">
            <a:off x="6841834" y="4540600"/>
            <a:ext cx="4823" cy="3220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Connecteur droit 148"/>
          <p:cNvCxnSpPr/>
          <p:nvPr/>
        </p:nvCxnSpPr>
        <p:spPr>
          <a:xfrm flipH="1">
            <a:off x="7135850" y="4540656"/>
            <a:ext cx="4823" cy="3220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flipH="1">
            <a:off x="7421079" y="4540656"/>
            <a:ext cx="4823" cy="3220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p:nvPr/>
        </p:nvCxnSpPr>
        <p:spPr>
          <a:xfrm flipH="1">
            <a:off x="7709785" y="4535519"/>
            <a:ext cx="4823" cy="3220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2" name="Tableau 151"/>
          <p:cNvGraphicFramePr>
            <a:graphicFrameLocks noGrp="1"/>
          </p:cNvGraphicFramePr>
          <p:nvPr>
            <p:extLst>
              <p:ext uri="{D42A27DB-BD31-4B8C-83A1-F6EECF244321}">
                <p14:modId xmlns:p14="http://schemas.microsoft.com/office/powerpoint/2010/main" val="1254658702"/>
              </p:ext>
            </p:extLst>
          </p:nvPr>
        </p:nvGraphicFramePr>
        <p:xfrm>
          <a:off x="793756" y="3146946"/>
          <a:ext cx="4559944" cy="1165180"/>
        </p:xfrm>
        <a:graphic>
          <a:graphicData uri="http://schemas.openxmlformats.org/drawingml/2006/table">
            <a:tbl>
              <a:tblPr>
                <a:tableStyleId>{5C22544A-7EE6-4342-B048-85BDC9FD1C3A}</a:tableStyleId>
              </a:tblPr>
              <a:tblGrid>
                <a:gridCol w="1439287">
                  <a:extLst>
                    <a:ext uri="{9D8B030D-6E8A-4147-A177-3AD203B41FA5}">
                      <a16:colId xmlns="" xmlns:a16="http://schemas.microsoft.com/office/drawing/2014/main" val="20000"/>
                    </a:ext>
                  </a:extLst>
                </a:gridCol>
                <a:gridCol w="3120657">
                  <a:extLst>
                    <a:ext uri="{9D8B030D-6E8A-4147-A177-3AD203B41FA5}">
                      <a16:colId xmlns="" xmlns:a16="http://schemas.microsoft.com/office/drawing/2014/main" val="20001"/>
                    </a:ext>
                  </a:extLst>
                </a:gridCol>
              </a:tblGrid>
              <a:tr h="582590">
                <a:tc>
                  <a:txBody>
                    <a:bodyPr/>
                    <a:lstStyle/>
                    <a:p>
                      <a:r>
                        <a:rPr lang="fr-FR" sz="1100" b="1" dirty="0" smtClean="0">
                          <a:solidFill>
                            <a:schemeClr val="bg1"/>
                          </a:solidFill>
                        </a:rPr>
                        <a:t>Avantages</a:t>
                      </a:r>
                      <a:endParaRPr lang="fr-FR" sz="1100" b="1" dirty="0">
                        <a:solidFill>
                          <a:schemeClr val="bg1"/>
                        </a:solidFill>
                      </a:endParaRPr>
                    </a:p>
                  </a:txBody>
                  <a:tcPr marT="34290" marB="34290" anchor="ctr">
                    <a:solidFill>
                      <a:schemeClr val="accent2"/>
                    </a:solidFill>
                  </a:tcPr>
                </a:tc>
                <a:tc>
                  <a:txBody>
                    <a:bodyPr/>
                    <a:lstStyle/>
                    <a:p>
                      <a:r>
                        <a:rPr lang="fr-FR" sz="1100" dirty="0" smtClean="0">
                          <a:solidFill>
                            <a:schemeClr val="bg1"/>
                          </a:solidFill>
                        </a:rPr>
                        <a:t>Foisonnement de puissance au niveau de la souscription du PDL principal</a:t>
                      </a:r>
                      <a:r>
                        <a:rPr lang="fr-FR" sz="1100" baseline="0" dirty="0" smtClean="0">
                          <a:solidFill>
                            <a:schemeClr val="bg1"/>
                          </a:solidFill>
                        </a:rPr>
                        <a:t> ; optimisation de la recharge</a:t>
                      </a:r>
                      <a:endParaRPr lang="fr-FR" sz="1100" dirty="0">
                        <a:solidFill>
                          <a:schemeClr val="bg1"/>
                        </a:solidFill>
                      </a:endParaRPr>
                    </a:p>
                  </a:txBody>
                  <a:tcPr marT="34290" marB="34290" anchor="ctr">
                    <a:solidFill>
                      <a:schemeClr val="accent2"/>
                    </a:solidFill>
                  </a:tcPr>
                </a:tc>
                <a:extLst>
                  <a:ext uri="{0D108BD9-81ED-4DB2-BD59-A6C34878D82A}">
                    <a16:rowId xmlns="" xmlns:a16="http://schemas.microsoft.com/office/drawing/2014/main" val="10000"/>
                  </a:ext>
                </a:extLst>
              </a:tr>
              <a:tr h="582590">
                <a:tc>
                  <a:txBody>
                    <a:bodyPr/>
                    <a:lstStyle/>
                    <a:p>
                      <a:r>
                        <a:rPr lang="fr-FR" sz="1100" b="1" dirty="0" smtClean="0">
                          <a:solidFill>
                            <a:schemeClr val="bg1"/>
                          </a:solidFill>
                        </a:rPr>
                        <a:t>Inconvénients</a:t>
                      </a:r>
                      <a:endParaRPr lang="fr-FR" sz="1100" b="1" dirty="0">
                        <a:solidFill>
                          <a:schemeClr val="bg1"/>
                        </a:solidFill>
                      </a:endParaRPr>
                    </a:p>
                  </a:txBody>
                  <a:tcPr marT="34290" marB="34290" anchor="ctr">
                    <a:solidFill>
                      <a:schemeClr val="accent2"/>
                    </a:solidFill>
                  </a:tcPr>
                </a:tc>
                <a:tc>
                  <a:txBody>
                    <a:bodyPr/>
                    <a:lstStyle/>
                    <a:p>
                      <a:r>
                        <a:rPr lang="fr-FR" sz="1100" dirty="0" smtClean="0">
                          <a:solidFill>
                            <a:schemeClr val="bg1"/>
                          </a:solidFill>
                        </a:rPr>
                        <a:t>Nécessité de répartir les charges, gestion d’une installation à la charge de la copropriété ou d’un intermédiaire</a:t>
                      </a:r>
                      <a:endParaRPr lang="fr-FR" sz="1100" dirty="0">
                        <a:solidFill>
                          <a:schemeClr val="bg1"/>
                        </a:solidFill>
                      </a:endParaRPr>
                    </a:p>
                  </a:txBody>
                  <a:tcPr marT="34290" marB="34290" anchor="ctr">
                    <a:solidFill>
                      <a:schemeClr val="accent2"/>
                    </a:solidFill>
                  </a:tcPr>
                </a:tc>
                <a:extLst>
                  <a:ext uri="{0D108BD9-81ED-4DB2-BD59-A6C34878D82A}">
                    <a16:rowId xmlns="" xmlns:a16="http://schemas.microsoft.com/office/drawing/2014/main" val="10001"/>
                  </a:ext>
                </a:extLst>
              </a:tr>
            </a:tbl>
          </a:graphicData>
        </a:graphic>
      </p:graphicFrame>
      <p:sp>
        <p:nvSpPr>
          <p:cNvPr id="153" name="ZoneTexte 152"/>
          <p:cNvSpPr txBox="1"/>
          <p:nvPr/>
        </p:nvSpPr>
        <p:spPr>
          <a:xfrm rot="5400000">
            <a:off x="7819412" y="1606886"/>
            <a:ext cx="320318" cy="461665"/>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lnSpc>
                <a:spcPts val="1200"/>
              </a:lnSpc>
            </a:pPr>
            <a:r>
              <a:rPr lang="fr-FR" sz="750" dirty="0"/>
              <a:t>Services généraux</a:t>
            </a:r>
          </a:p>
        </p:txBody>
      </p:sp>
    </p:spTree>
    <p:extLst>
      <p:ext uri="{BB962C8B-B14F-4D97-AF65-F5344CB8AC3E}">
        <p14:creationId xmlns:p14="http://schemas.microsoft.com/office/powerpoint/2010/main" val="55367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868"/>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Titre 10"/>
          <p:cNvSpPr txBox="1">
            <a:spLocks/>
          </p:cNvSpPr>
          <p:nvPr/>
        </p:nvSpPr>
        <p:spPr>
          <a:xfrm>
            <a:off x="934273" y="110195"/>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t>Principales configurations pour le raccordement d’IRVE dans un parking d’immeuble d’habitations</a:t>
            </a:r>
            <a:endParaRPr lang="fr-FR" sz="1400" i="1" dirty="0"/>
          </a:p>
        </p:txBody>
      </p:sp>
      <p:sp>
        <p:nvSpPr>
          <p:cNvPr id="11" name="Ellipse 10"/>
          <p:cNvSpPr/>
          <p:nvPr/>
        </p:nvSpPr>
        <p:spPr>
          <a:xfrm>
            <a:off x="632059" y="1078648"/>
            <a:ext cx="271299" cy="194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12" name="Ellipse 11"/>
          <p:cNvSpPr/>
          <p:nvPr/>
        </p:nvSpPr>
        <p:spPr>
          <a:xfrm>
            <a:off x="2882039" y="1072909"/>
            <a:ext cx="271299" cy="194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13" name="Ellipse 12"/>
          <p:cNvSpPr/>
          <p:nvPr/>
        </p:nvSpPr>
        <p:spPr>
          <a:xfrm>
            <a:off x="513731" y="2908254"/>
            <a:ext cx="304752" cy="22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15" name="Ellipse 14"/>
          <p:cNvSpPr/>
          <p:nvPr/>
        </p:nvSpPr>
        <p:spPr>
          <a:xfrm>
            <a:off x="2600039" y="2927068"/>
            <a:ext cx="304752" cy="22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smtClean="0"/>
          </a:p>
        </p:txBody>
      </p:sp>
      <p:sp>
        <p:nvSpPr>
          <p:cNvPr id="16" name="ZoneTexte 15"/>
          <p:cNvSpPr txBox="1"/>
          <p:nvPr/>
        </p:nvSpPr>
        <p:spPr>
          <a:xfrm>
            <a:off x="674997" y="1025889"/>
            <a:ext cx="4640209" cy="2215991"/>
          </a:xfrm>
          <a:prstGeom prst="rect">
            <a:avLst/>
          </a:prstGeom>
          <a:noFill/>
        </p:spPr>
        <p:txBody>
          <a:bodyPr wrap="square" lIns="36000" tIns="0" rIns="36000" bIns="0" rtlCol="0">
            <a:spAutoFit/>
          </a:bodyPr>
          <a:lstStyle/>
          <a:p>
            <a:r>
              <a:rPr lang="fr-FR" sz="1600" dirty="0">
                <a:solidFill>
                  <a:schemeClr val="accent1"/>
                </a:solidFill>
              </a:rPr>
              <a:t>Solution C14-100 : </a:t>
            </a:r>
            <a:r>
              <a:rPr lang="fr-FR" sz="1600" b="1" dirty="0" smtClean="0">
                <a:solidFill>
                  <a:schemeClr val="accent1"/>
                </a:solidFill>
              </a:rPr>
              <a:t>raccordement de chaque </a:t>
            </a:r>
            <a:r>
              <a:rPr lang="fr-FR" sz="1600" b="1" dirty="0">
                <a:solidFill>
                  <a:schemeClr val="accent1"/>
                </a:solidFill>
              </a:rPr>
              <a:t>borne par un point de livraison indépendant</a:t>
            </a:r>
            <a:r>
              <a:rPr lang="fr-FR" sz="1600" dirty="0">
                <a:solidFill>
                  <a:schemeClr val="accent1"/>
                </a:solidFill>
              </a:rPr>
              <a:t>, soit par une dérivation sur la colonne électrique montante, soit par une dérivation sur le coffret de coupure principal.</a:t>
            </a:r>
          </a:p>
          <a:p>
            <a:endParaRPr lang="fr-FR" sz="1600" dirty="0" smtClean="0"/>
          </a:p>
          <a:p>
            <a:pPr algn="just"/>
            <a:r>
              <a:rPr lang="fr-FR" sz="1600" dirty="0" smtClean="0">
                <a:solidFill>
                  <a:schemeClr val="accent1"/>
                </a:solidFill>
              </a:rPr>
              <a:t>Cette solution permet un raccordement indépendant de chaque borne de recharge mais nécessite que chaque utilisateur souscrive un contrat de fourniture d’énergie.</a:t>
            </a:r>
          </a:p>
        </p:txBody>
      </p:sp>
      <p:grpSp>
        <p:nvGrpSpPr>
          <p:cNvPr id="17" name="Groupe 16"/>
          <p:cNvGrpSpPr/>
          <p:nvPr/>
        </p:nvGrpSpPr>
        <p:grpSpPr>
          <a:xfrm>
            <a:off x="5292080" y="879286"/>
            <a:ext cx="3229909" cy="2113289"/>
            <a:chOff x="2519772" y="1640452"/>
            <a:chExt cx="3627956" cy="3310123"/>
          </a:xfrm>
        </p:grpSpPr>
        <p:cxnSp>
          <p:nvCxnSpPr>
            <p:cNvPr id="18" name="Connecteur droit 17"/>
            <p:cNvCxnSpPr/>
            <p:nvPr/>
          </p:nvCxnSpPr>
          <p:spPr>
            <a:xfrm flipV="1">
              <a:off x="5112060" y="3969060"/>
              <a:ext cx="0" cy="2160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4788024" y="3969060"/>
              <a:ext cx="0" cy="2160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63988" y="3969060"/>
              <a:ext cx="0" cy="2160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4139952" y="3969060"/>
              <a:ext cx="0" cy="2160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2" name="Triangle isocèle 21"/>
            <p:cNvSpPr/>
            <p:nvPr/>
          </p:nvSpPr>
          <p:spPr>
            <a:xfrm>
              <a:off x="3555440" y="1640452"/>
              <a:ext cx="2592288" cy="330386"/>
            </a:xfrm>
            <a:prstGeom prst="triangle">
              <a:avLst/>
            </a:prstGeom>
            <a:solidFill>
              <a:schemeClr val="accent3">
                <a:alpha val="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0" dirty="0">
                <a:solidFill>
                  <a:prstClr val="white"/>
                </a:solidFill>
              </a:endParaRPr>
            </a:p>
          </p:txBody>
        </p:sp>
        <p:cxnSp>
          <p:nvCxnSpPr>
            <p:cNvPr id="23" name="Connecteur droit 22"/>
            <p:cNvCxnSpPr>
              <a:stCxn id="26" idx="1"/>
            </p:cNvCxnSpPr>
            <p:nvPr/>
          </p:nvCxnSpPr>
          <p:spPr>
            <a:xfrm flipH="1" flipV="1">
              <a:off x="3221850" y="3537013"/>
              <a:ext cx="432048" cy="11648"/>
            </a:xfrm>
            <a:prstGeom prst="line">
              <a:avLst/>
            </a:prstGeom>
            <a:ln w="28575">
              <a:prstDash val="lgDashDot"/>
            </a:ln>
          </p:spPr>
          <p:style>
            <a:lnRef idx="2">
              <a:schemeClr val="accent2"/>
            </a:lnRef>
            <a:fillRef idx="0">
              <a:schemeClr val="accent2"/>
            </a:fillRef>
            <a:effectRef idx="1">
              <a:schemeClr val="accent2"/>
            </a:effectRef>
            <a:fontRef idx="minor">
              <a:schemeClr val="tx1"/>
            </a:fontRef>
          </p:style>
        </p:cxnSp>
        <p:cxnSp>
          <p:nvCxnSpPr>
            <p:cNvPr id="24" name="Connecteur droit 23"/>
            <p:cNvCxnSpPr/>
            <p:nvPr/>
          </p:nvCxnSpPr>
          <p:spPr>
            <a:xfrm flipV="1">
              <a:off x="2843808" y="3320989"/>
              <a:ext cx="486054" cy="1080121"/>
            </a:xfrm>
            <a:prstGeom prst="line">
              <a:avLst/>
            </a:prstGeom>
            <a:ln w="38100"/>
          </p:spPr>
          <p:style>
            <a:lnRef idx="2">
              <a:schemeClr val="accent2"/>
            </a:lnRef>
            <a:fillRef idx="0">
              <a:schemeClr val="accent2"/>
            </a:fillRef>
            <a:effectRef idx="1">
              <a:schemeClr val="accent2"/>
            </a:effectRef>
            <a:fontRef idx="minor">
              <a:schemeClr val="tx1"/>
            </a:fontRef>
          </p:style>
        </p:cxnSp>
        <p:pic>
          <p:nvPicPr>
            <p:cNvPr id="25" name="Image 24" descr="GRA061_org_.PNG"/>
            <p:cNvPicPr>
              <a:picLocks noChangeAspect="1"/>
            </p:cNvPicPr>
            <p:nvPr/>
          </p:nvPicPr>
          <p:blipFill>
            <a:blip r:embed="rId5" cstate="print"/>
            <a:stretch>
              <a:fillRect/>
            </a:stretch>
          </p:blipFill>
          <p:spPr>
            <a:xfrm>
              <a:off x="2519772" y="4131079"/>
              <a:ext cx="540060" cy="582418"/>
            </a:xfrm>
            <a:prstGeom prst="rect">
              <a:avLst/>
            </a:prstGeom>
          </p:spPr>
        </p:pic>
        <p:sp>
          <p:nvSpPr>
            <p:cNvPr id="26" name="Rectangle 25"/>
            <p:cNvSpPr/>
            <p:nvPr/>
          </p:nvSpPr>
          <p:spPr>
            <a:xfrm>
              <a:off x="3653898" y="3440648"/>
              <a:ext cx="486054" cy="216024"/>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dirty="0">
                <a:solidFill>
                  <a:prstClr val="white"/>
                </a:solidFill>
              </a:endParaRPr>
            </a:p>
          </p:txBody>
        </p:sp>
        <p:cxnSp>
          <p:nvCxnSpPr>
            <p:cNvPr id="27" name="Connecteur droit 26"/>
            <p:cNvCxnSpPr>
              <a:stCxn id="26" idx="3"/>
            </p:cNvCxnSpPr>
            <p:nvPr/>
          </p:nvCxnSpPr>
          <p:spPr>
            <a:xfrm>
              <a:off x="4139952" y="3548660"/>
              <a:ext cx="540060"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8" name="Connecteur droit 27"/>
            <p:cNvCxnSpPr/>
            <p:nvPr/>
          </p:nvCxnSpPr>
          <p:spPr>
            <a:xfrm flipV="1">
              <a:off x="4680012" y="2036492"/>
              <a:ext cx="0" cy="1512168"/>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29" name="Rectangle 28"/>
            <p:cNvSpPr/>
            <p:nvPr/>
          </p:nvSpPr>
          <p:spPr>
            <a:xfrm>
              <a:off x="3923928" y="1970839"/>
              <a:ext cx="1890210" cy="1890211"/>
            </a:xfrm>
            <a:prstGeom prst="rect">
              <a:avLst/>
            </a:prstGeom>
            <a:solidFill>
              <a:schemeClr val="accent3">
                <a:alpha val="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0" dirty="0">
                <a:solidFill>
                  <a:prstClr val="white"/>
                </a:solidFill>
              </a:endParaRPr>
            </a:p>
          </p:txBody>
        </p:sp>
        <p:cxnSp>
          <p:nvCxnSpPr>
            <p:cNvPr id="30" name="Connecteur droit 29"/>
            <p:cNvCxnSpPr/>
            <p:nvPr/>
          </p:nvCxnSpPr>
          <p:spPr>
            <a:xfrm flipV="1">
              <a:off x="4680012" y="2252516"/>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31" name="Connecteur droit 30"/>
            <p:cNvCxnSpPr/>
            <p:nvPr/>
          </p:nvCxnSpPr>
          <p:spPr>
            <a:xfrm flipV="1">
              <a:off x="4680012" y="2558550"/>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32" name="Connecteur droit 31"/>
            <p:cNvCxnSpPr/>
            <p:nvPr/>
          </p:nvCxnSpPr>
          <p:spPr>
            <a:xfrm flipV="1">
              <a:off x="4680012" y="2864584"/>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33" name="Connecteur droit 32"/>
            <p:cNvCxnSpPr/>
            <p:nvPr/>
          </p:nvCxnSpPr>
          <p:spPr>
            <a:xfrm flipV="1">
              <a:off x="4680012" y="3170618"/>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34" name="Connecteur droit 33"/>
            <p:cNvCxnSpPr/>
            <p:nvPr/>
          </p:nvCxnSpPr>
          <p:spPr>
            <a:xfrm flipV="1">
              <a:off x="4301970" y="2287472"/>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35" name="Connecteur droit 34"/>
            <p:cNvCxnSpPr/>
            <p:nvPr/>
          </p:nvCxnSpPr>
          <p:spPr>
            <a:xfrm flipV="1">
              <a:off x="4301970" y="2593505"/>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36" name="Connecteur droit 35"/>
            <p:cNvCxnSpPr/>
            <p:nvPr/>
          </p:nvCxnSpPr>
          <p:spPr>
            <a:xfrm flipV="1">
              <a:off x="4301970" y="2899539"/>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37" name="Connecteur droit 36"/>
            <p:cNvCxnSpPr/>
            <p:nvPr/>
          </p:nvCxnSpPr>
          <p:spPr>
            <a:xfrm flipV="1">
              <a:off x="4301970" y="3205574"/>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pic>
          <p:nvPicPr>
            <p:cNvPr id="38"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5032654" y="2097902"/>
              <a:ext cx="173831" cy="278606"/>
            </a:xfrm>
            <a:prstGeom prst="rect">
              <a:avLst/>
            </a:prstGeom>
            <a:noFill/>
          </p:spPr>
        </p:pic>
        <p:pic>
          <p:nvPicPr>
            <p:cNvPr id="39"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5032654" y="2415588"/>
              <a:ext cx="173831" cy="278606"/>
            </a:xfrm>
            <a:prstGeom prst="rect">
              <a:avLst/>
            </a:prstGeom>
            <a:noFill/>
          </p:spPr>
        </p:pic>
        <p:pic>
          <p:nvPicPr>
            <p:cNvPr id="40"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5032654" y="2733274"/>
              <a:ext cx="173831" cy="278606"/>
            </a:xfrm>
            <a:prstGeom prst="rect">
              <a:avLst/>
            </a:prstGeom>
            <a:noFill/>
          </p:spPr>
        </p:pic>
        <p:pic>
          <p:nvPicPr>
            <p:cNvPr id="41"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5032654" y="3050959"/>
              <a:ext cx="173831" cy="278606"/>
            </a:xfrm>
            <a:prstGeom prst="rect">
              <a:avLst/>
            </a:prstGeom>
            <a:noFill/>
          </p:spPr>
        </p:pic>
        <p:pic>
          <p:nvPicPr>
            <p:cNvPr id="42"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flipH="1">
              <a:off x="4193958" y="2132857"/>
              <a:ext cx="162018" cy="278606"/>
            </a:xfrm>
            <a:prstGeom prst="rect">
              <a:avLst/>
            </a:prstGeom>
            <a:noFill/>
          </p:spPr>
        </p:pic>
        <p:pic>
          <p:nvPicPr>
            <p:cNvPr id="43"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flipH="1">
              <a:off x="4193958" y="2450543"/>
              <a:ext cx="162018" cy="278606"/>
            </a:xfrm>
            <a:prstGeom prst="rect">
              <a:avLst/>
            </a:prstGeom>
            <a:noFill/>
          </p:spPr>
        </p:pic>
        <p:pic>
          <p:nvPicPr>
            <p:cNvPr id="44"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flipH="1">
              <a:off x="4193958" y="2768229"/>
              <a:ext cx="162018" cy="278606"/>
            </a:xfrm>
            <a:prstGeom prst="rect">
              <a:avLst/>
            </a:prstGeom>
            <a:noFill/>
          </p:spPr>
        </p:pic>
        <p:pic>
          <p:nvPicPr>
            <p:cNvPr id="45"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flipH="1">
              <a:off x="4193958" y="3085915"/>
              <a:ext cx="162018" cy="278606"/>
            </a:xfrm>
            <a:prstGeom prst="rect">
              <a:avLst/>
            </a:prstGeom>
            <a:noFill/>
          </p:spPr>
        </p:pic>
        <p:pic>
          <p:nvPicPr>
            <p:cNvPr id="46" name="Picture 8" descr="C:\Users\E85171\Documents\1. Grands Projets\1.3 BienVEnu\Projet\04. Lotissement\LOT 0\0.2 Communication\Picto\89881926.693035\89881926.693035\GRA096_org_.GIF"/>
            <p:cNvPicPr>
              <a:picLocks noChangeAspect="1" noChangeArrowheads="1" noCrop="1"/>
            </p:cNvPicPr>
            <p:nvPr/>
          </p:nvPicPr>
          <p:blipFill>
            <a:blip r:embed="rId8" cstate="print"/>
            <a:srcRect/>
            <a:stretch>
              <a:fillRect/>
            </a:stretch>
          </p:blipFill>
          <p:spPr bwMode="auto">
            <a:xfrm>
              <a:off x="5004049" y="3320988"/>
              <a:ext cx="214066" cy="404348"/>
            </a:xfrm>
            <a:prstGeom prst="rect">
              <a:avLst/>
            </a:prstGeom>
            <a:noFill/>
          </p:spPr>
        </p:pic>
        <p:cxnSp>
          <p:nvCxnSpPr>
            <p:cNvPr id="47" name="Connecteur droit 46"/>
            <p:cNvCxnSpPr/>
            <p:nvPr/>
          </p:nvCxnSpPr>
          <p:spPr>
            <a:xfrm flipV="1">
              <a:off x="4680012" y="3537012"/>
              <a:ext cx="371754" cy="6288"/>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48" name="Connecteur droit 47"/>
            <p:cNvCxnSpPr/>
            <p:nvPr/>
          </p:nvCxnSpPr>
          <p:spPr>
            <a:xfrm flipV="1">
              <a:off x="5647688" y="2781110"/>
              <a:ext cx="0" cy="70207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49" name="Picture 11"/>
            <p:cNvPicPr>
              <a:picLocks noChangeAspect="1" noChangeArrowheads="1"/>
            </p:cNvPicPr>
            <p:nvPr/>
          </p:nvPicPr>
          <p:blipFill>
            <a:blip r:embed="rId9" cstate="print"/>
            <a:srcRect/>
            <a:stretch>
              <a:fillRect/>
            </a:stretch>
          </p:blipFill>
          <p:spPr bwMode="auto">
            <a:xfrm>
              <a:off x="5524194" y="2504548"/>
              <a:ext cx="274099" cy="280895"/>
            </a:xfrm>
            <a:prstGeom prst="rect">
              <a:avLst/>
            </a:prstGeom>
            <a:noFill/>
            <a:ln w="9525">
              <a:noFill/>
              <a:miter lim="800000"/>
              <a:headEnd/>
              <a:tailEnd/>
            </a:ln>
          </p:spPr>
        </p:pic>
        <p:cxnSp>
          <p:nvCxnSpPr>
            <p:cNvPr id="50" name="Connecteur droit 49"/>
            <p:cNvCxnSpPr/>
            <p:nvPr/>
          </p:nvCxnSpPr>
          <p:spPr>
            <a:xfrm>
              <a:off x="5436096" y="3537012"/>
              <a:ext cx="27003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flipV="1">
              <a:off x="3767707" y="3870455"/>
              <a:ext cx="2214246" cy="1080120"/>
            </a:xfrm>
            <a:prstGeom prst="rect">
              <a:avLst/>
            </a:prstGeom>
            <a:solidFill>
              <a:schemeClr val="accent4">
                <a:alpha val="12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dirty="0">
                <a:solidFill>
                  <a:prstClr val="white"/>
                </a:solidFill>
              </a:endParaRPr>
            </a:p>
          </p:txBody>
        </p:sp>
        <p:pic>
          <p:nvPicPr>
            <p:cNvPr id="52" name="Picture 12"/>
            <p:cNvPicPr>
              <a:picLocks noChangeAspect="1" noChangeArrowheads="1"/>
            </p:cNvPicPr>
            <p:nvPr/>
          </p:nvPicPr>
          <p:blipFill>
            <a:blip r:embed="rId10" cstate="print"/>
            <a:srcRect/>
            <a:stretch>
              <a:fillRect/>
            </a:stretch>
          </p:blipFill>
          <p:spPr bwMode="auto">
            <a:xfrm>
              <a:off x="5619825" y="4517120"/>
              <a:ext cx="248320" cy="248320"/>
            </a:xfrm>
            <a:prstGeom prst="rect">
              <a:avLst/>
            </a:prstGeom>
            <a:noFill/>
            <a:ln w="9525">
              <a:noFill/>
              <a:miter lim="800000"/>
              <a:headEnd/>
              <a:tailEnd/>
            </a:ln>
          </p:spPr>
        </p:pic>
        <p:cxnSp>
          <p:nvCxnSpPr>
            <p:cNvPr id="53" name="Connecteur droit 52"/>
            <p:cNvCxnSpPr>
              <a:stCxn id="55" idx="2"/>
            </p:cNvCxnSpPr>
            <p:nvPr/>
          </p:nvCxnSpPr>
          <p:spPr>
            <a:xfrm>
              <a:off x="4680012" y="3645024"/>
              <a:ext cx="0" cy="32091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54" name="Connecteur droit 53"/>
            <p:cNvCxnSpPr/>
            <p:nvPr/>
          </p:nvCxnSpPr>
          <p:spPr>
            <a:xfrm>
              <a:off x="5436096" y="3961580"/>
              <a:ext cx="0" cy="162018"/>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55" name="Rectangle 54"/>
            <p:cNvSpPr/>
            <p:nvPr/>
          </p:nvSpPr>
          <p:spPr>
            <a:xfrm>
              <a:off x="4572000" y="3429000"/>
              <a:ext cx="216024" cy="216024"/>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56" name="Rectangle 55"/>
            <p:cNvSpPr/>
            <p:nvPr/>
          </p:nvSpPr>
          <p:spPr>
            <a:xfrm>
              <a:off x="4572000" y="2186862"/>
              <a:ext cx="216024" cy="216024"/>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57" name="Rectangle 56"/>
            <p:cNvSpPr/>
            <p:nvPr/>
          </p:nvSpPr>
          <p:spPr>
            <a:xfrm>
              <a:off x="4572000" y="2510898"/>
              <a:ext cx="216024" cy="216024"/>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58" name="Rectangle 57"/>
            <p:cNvSpPr/>
            <p:nvPr/>
          </p:nvSpPr>
          <p:spPr>
            <a:xfrm>
              <a:off x="4572000" y="2834934"/>
              <a:ext cx="216024" cy="216024"/>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59" name="Rectangle 58"/>
            <p:cNvSpPr/>
            <p:nvPr/>
          </p:nvSpPr>
          <p:spPr>
            <a:xfrm>
              <a:off x="4572000" y="3138302"/>
              <a:ext cx="216024" cy="216024"/>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cxnSp>
          <p:nvCxnSpPr>
            <p:cNvPr id="60" name="Connecteur droit 59"/>
            <p:cNvCxnSpPr/>
            <p:nvPr/>
          </p:nvCxnSpPr>
          <p:spPr>
            <a:xfrm flipV="1">
              <a:off x="5436096" y="3969060"/>
              <a:ext cx="0" cy="216023"/>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1" name="Picture 15"/>
            <p:cNvPicPr>
              <a:picLocks noChangeAspect="1" noChangeArrowheads="1"/>
            </p:cNvPicPr>
            <p:nvPr/>
          </p:nvPicPr>
          <p:blipFill>
            <a:blip r:embed="rId11" cstate="print"/>
            <a:srcRect/>
            <a:stretch>
              <a:fillRect/>
            </a:stretch>
          </p:blipFill>
          <p:spPr bwMode="auto">
            <a:xfrm>
              <a:off x="5220073" y="2186862"/>
              <a:ext cx="246887" cy="91440"/>
            </a:xfrm>
            <a:prstGeom prst="rect">
              <a:avLst/>
            </a:prstGeom>
            <a:noFill/>
            <a:ln w="9525">
              <a:noFill/>
              <a:miter lim="800000"/>
              <a:headEnd/>
              <a:tailEnd/>
            </a:ln>
          </p:spPr>
        </p:pic>
        <p:pic>
          <p:nvPicPr>
            <p:cNvPr id="62" name="Picture 15"/>
            <p:cNvPicPr>
              <a:picLocks noChangeAspect="1" noChangeArrowheads="1"/>
            </p:cNvPicPr>
            <p:nvPr/>
          </p:nvPicPr>
          <p:blipFill>
            <a:blip r:embed="rId11" cstate="print"/>
            <a:srcRect/>
            <a:stretch>
              <a:fillRect/>
            </a:stretch>
          </p:blipFill>
          <p:spPr bwMode="auto">
            <a:xfrm>
              <a:off x="5220073" y="2510898"/>
              <a:ext cx="246887" cy="91440"/>
            </a:xfrm>
            <a:prstGeom prst="rect">
              <a:avLst/>
            </a:prstGeom>
            <a:noFill/>
            <a:ln w="9525">
              <a:noFill/>
              <a:miter lim="800000"/>
              <a:headEnd/>
              <a:tailEnd/>
            </a:ln>
          </p:spPr>
        </p:pic>
        <p:pic>
          <p:nvPicPr>
            <p:cNvPr id="63" name="Picture 15"/>
            <p:cNvPicPr>
              <a:picLocks noChangeAspect="1" noChangeArrowheads="1"/>
            </p:cNvPicPr>
            <p:nvPr/>
          </p:nvPicPr>
          <p:blipFill>
            <a:blip r:embed="rId11" cstate="print"/>
            <a:srcRect/>
            <a:stretch>
              <a:fillRect/>
            </a:stretch>
          </p:blipFill>
          <p:spPr bwMode="auto">
            <a:xfrm>
              <a:off x="5220073" y="2780928"/>
              <a:ext cx="246887" cy="91440"/>
            </a:xfrm>
            <a:prstGeom prst="rect">
              <a:avLst/>
            </a:prstGeom>
            <a:noFill/>
            <a:ln w="9525">
              <a:noFill/>
              <a:miter lim="800000"/>
              <a:headEnd/>
              <a:tailEnd/>
            </a:ln>
          </p:spPr>
        </p:pic>
        <p:pic>
          <p:nvPicPr>
            <p:cNvPr id="64" name="Picture 15"/>
            <p:cNvPicPr>
              <a:picLocks noChangeAspect="1" noChangeArrowheads="1"/>
            </p:cNvPicPr>
            <p:nvPr/>
          </p:nvPicPr>
          <p:blipFill>
            <a:blip r:embed="rId11" cstate="print"/>
            <a:srcRect/>
            <a:stretch>
              <a:fillRect/>
            </a:stretch>
          </p:blipFill>
          <p:spPr bwMode="auto">
            <a:xfrm>
              <a:off x="5220073" y="3104964"/>
              <a:ext cx="246887" cy="91440"/>
            </a:xfrm>
            <a:prstGeom prst="rect">
              <a:avLst/>
            </a:prstGeom>
            <a:noFill/>
            <a:ln w="9525">
              <a:noFill/>
              <a:miter lim="800000"/>
              <a:headEnd/>
              <a:tailEnd/>
            </a:ln>
          </p:spPr>
        </p:pic>
        <p:pic>
          <p:nvPicPr>
            <p:cNvPr id="65" name="Picture 14"/>
            <p:cNvPicPr>
              <a:picLocks noChangeAspect="1" noChangeArrowheads="1"/>
            </p:cNvPicPr>
            <p:nvPr/>
          </p:nvPicPr>
          <p:blipFill>
            <a:blip r:embed="rId12" cstate="print"/>
            <a:srcRect/>
            <a:stretch>
              <a:fillRect/>
            </a:stretch>
          </p:blipFill>
          <p:spPr bwMode="auto">
            <a:xfrm>
              <a:off x="3977934" y="2215530"/>
              <a:ext cx="216024" cy="111058"/>
            </a:xfrm>
            <a:prstGeom prst="rect">
              <a:avLst/>
            </a:prstGeom>
            <a:noFill/>
            <a:ln w="9525">
              <a:noFill/>
              <a:miter lim="800000"/>
              <a:headEnd/>
              <a:tailEnd/>
            </a:ln>
          </p:spPr>
        </p:pic>
        <p:pic>
          <p:nvPicPr>
            <p:cNvPr id="66" name="Picture 14"/>
            <p:cNvPicPr>
              <a:picLocks noChangeAspect="1" noChangeArrowheads="1"/>
            </p:cNvPicPr>
            <p:nvPr/>
          </p:nvPicPr>
          <p:blipFill>
            <a:blip r:embed="rId12" cstate="print"/>
            <a:srcRect/>
            <a:stretch>
              <a:fillRect/>
            </a:stretch>
          </p:blipFill>
          <p:spPr bwMode="auto">
            <a:xfrm>
              <a:off x="3977934" y="2539566"/>
              <a:ext cx="216024" cy="111058"/>
            </a:xfrm>
            <a:prstGeom prst="rect">
              <a:avLst/>
            </a:prstGeom>
            <a:noFill/>
            <a:ln w="9525">
              <a:noFill/>
              <a:miter lim="800000"/>
              <a:headEnd/>
              <a:tailEnd/>
            </a:ln>
          </p:spPr>
        </p:pic>
        <p:pic>
          <p:nvPicPr>
            <p:cNvPr id="67" name="Picture 14"/>
            <p:cNvPicPr>
              <a:picLocks noChangeAspect="1" noChangeArrowheads="1"/>
            </p:cNvPicPr>
            <p:nvPr/>
          </p:nvPicPr>
          <p:blipFill>
            <a:blip r:embed="rId12" cstate="print"/>
            <a:srcRect/>
            <a:stretch>
              <a:fillRect/>
            </a:stretch>
          </p:blipFill>
          <p:spPr bwMode="auto">
            <a:xfrm>
              <a:off x="3977934" y="2860557"/>
              <a:ext cx="216024" cy="111058"/>
            </a:xfrm>
            <a:prstGeom prst="rect">
              <a:avLst/>
            </a:prstGeom>
            <a:noFill/>
            <a:ln w="9525">
              <a:noFill/>
              <a:miter lim="800000"/>
              <a:headEnd/>
              <a:tailEnd/>
            </a:ln>
          </p:spPr>
        </p:pic>
        <p:pic>
          <p:nvPicPr>
            <p:cNvPr id="68" name="Picture 14"/>
            <p:cNvPicPr>
              <a:picLocks noChangeAspect="1" noChangeArrowheads="1"/>
            </p:cNvPicPr>
            <p:nvPr/>
          </p:nvPicPr>
          <p:blipFill>
            <a:blip r:embed="rId12" cstate="print"/>
            <a:srcRect/>
            <a:stretch>
              <a:fillRect/>
            </a:stretch>
          </p:blipFill>
          <p:spPr bwMode="auto">
            <a:xfrm>
              <a:off x="3977934" y="3133632"/>
              <a:ext cx="216024" cy="111058"/>
            </a:xfrm>
            <a:prstGeom prst="rect">
              <a:avLst/>
            </a:prstGeom>
            <a:noFill/>
            <a:ln w="9525">
              <a:noFill/>
              <a:miter lim="800000"/>
              <a:headEnd/>
              <a:tailEnd/>
            </a:ln>
          </p:spPr>
        </p:pic>
        <p:pic>
          <p:nvPicPr>
            <p:cNvPr id="69" name="Picture 15"/>
            <p:cNvPicPr>
              <a:picLocks noChangeAspect="1" noChangeArrowheads="1"/>
            </p:cNvPicPr>
            <p:nvPr/>
          </p:nvPicPr>
          <p:blipFill>
            <a:blip r:embed="rId11" cstate="print"/>
            <a:srcRect/>
            <a:stretch>
              <a:fillRect/>
            </a:stretch>
          </p:blipFill>
          <p:spPr bwMode="auto">
            <a:xfrm>
              <a:off x="5220073" y="3483006"/>
              <a:ext cx="246887" cy="91440"/>
            </a:xfrm>
            <a:prstGeom prst="rect">
              <a:avLst/>
            </a:prstGeom>
            <a:noFill/>
            <a:ln w="9525">
              <a:noFill/>
              <a:miter lim="800000"/>
              <a:headEnd/>
              <a:tailEnd/>
            </a:ln>
          </p:spPr>
        </p:pic>
        <p:cxnSp>
          <p:nvCxnSpPr>
            <p:cNvPr id="70" name="Connecteur droit 69"/>
            <p:cNvCxnSpPr>
              <a:stCxn id="69" idx="3"/>
            </p:cNvCxnSpPr>
            <p:nvPr/>
          </p:nvCxnSpPr>
          <p:spPr>
            <a:xfrm flipV="1">
              <a:off x="5466960" y="3483006"/>
              <a:ext cx="185160" cy="4572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71" name="Picture 5"/>
            <p:cNvPicPr>
              <a:picLocks noChangeAspect="1" noChangeArrowheads="1"/>
            </p:cNvPicPr>
            <p:nvPr/>
          </p:nvPicPr>
          <p:blipFill>
            <a:blip r:embed="rId13" cstate="print"/>
            <a:srcRect/>
            <a:stretch>
              <a:fillRect/>
            </a:stretch>
          </p:blipFill>
          <p:spPr bwMode="auto">
            <a:xfrm rot="5400000">
              <a:off x="5314608" y="4456593"/>
              <a:ext cx="336034" cy="93056"/>
            </a:xfrm>
            <a:prstGeom prst="rect">
              <a:avLst/>
            </a:prstGeom>
            <a:noFill/>
            <a:ln w="9525">
              <a:noFill/>
              <a:miter lim="800000"/>
              <a:headEnd/>
              <a:tailEnd/>
            </a:ln>
          </p:spPr>
        </p:pic>
        <p:pic>
          <p:nvPicPr>
            <p:cNvPr id="72" name="Picture 5"/>
            <p:cNvPicPr>
              <a:picLocks noChangeAspect="1" noChangeArrowheads="1"/>
            </p:cNvPicPr>
            <p:nvPr/>
          </p:nvPicPr>
          <p:blipFill>
            <a:blip r:embed="rId13" cstate="print"/>
            <a:srcRect/>
            <a:stretch>
              <a:fillRect/>
            </a:stretch>
          </p:blipFill>
          <p:spPr bwMode="auto">
            <a:xfrm rot="5400000">
              <a:off x="5005528" y="4456593"/>
              <a:ext cx="336034" cy="93056"/>
            </a:xfrm>
            <a:prstGeom prst="rect">
              <a:avLst/>
            </a:prstGeom>
            <a:noFill/>
            <a:ln w="9525">
              <a:noFill/>
              <a:miter lim="800000"/>
              <a:headEnd/>
              <a:tailEnd/>
            </a:ln>
          </p:spPr>
        </p:pic>
        <p:pic>
          <p:nvPicPr>
            <p:cNvPr id="73" name="Picture 5"/>
            <p:cNvPicPr>
              <a:picLocks noChangeAspect="1" noChangeArrowheads="1"/>
            </p:cNvPicPr>
            <p:nvPr/>
          </p:nvPicPr>
          <p:blipFill>
            <a:blip r:embed="rId13" cstate="print"/>
            <a:srcRect/>
            <a:stretch>
              <a:fillRect/>
            </a:stretch>
          </p:blipFill>
          <p:spPr bwMode="auto">
            <a:xfrm rot="5400000">
              <a:off x="4681492" y="4456593"/>
              <a:ext cx="336034" cy="93056"/>
            </a:xfrm>
            <a:prstGeom prst="rect">
              <a:avLst/>
            </a:prstGeom>
            <a:noFill/>
            <a:ln w="9525">
              <a:noFill/>
              <a:miter lim="800000"/>
              <a:headEnd/>
              <a:tailEnd/>
            </a:ln>
          </p:spPr>
        </p:pic>
        <p:pic>
          <p:nvPicPr>
            <p:cNvPr id="74" name="Picture 5"/>
            <p:cNvPicPr>
              <a:picLocks noChangeAspect="1" noChangeArrowheads="1"/>
            </p:cNvPicPr>
            <p:nvPr/>
          </p:nvPicPr>
          <p:blipFill>
            <a:blip r:embed="rId13" cstate="print"/>
            <a:srcRect/>
            <a:stretch>
              <a:fillRect/>
            </a:stretch>
          </p:blipFill>
          <p:spPr bwMode="auto">
            <a:xfrm rot="5400000">
              <a:off x="4342500" y="4456593"/>
              <a:ext cx="336034" cy="93056"/>
            </a:xfrm>
            <a:prstGeom prst="rect">
              <a:avLst/>
            </a:prstGeom>
            <a:noFill/>
            <a:ln w="9525">
              <a:noFill/>
              <a:miter lim="800000"/>
              <a:headEnd/>
              <a:tailEnd/>
            </a:ln>
          </p:spPr>
        </p:pic>
        <p:pic>
          <p:nvPicPr>
            <p:cNvPr id="75" name="Picture 5"/>
            <p:cNvPicPr>
              <a:picLocks noChangeAspect="1" noChangeArrowheads="1"/>
            </p:cNvPicPr>
            <p:nvPr/>
          </p:nvPicPr>
          <p:blipFill>
            <a:blip r:embed="rId13" cstate="print"/>
            <a:srcRect/>
            <a:stretch>
              <a:fillRect/>
            </a:stretch>
          </p:blipFill>
          <p:spPr bwMode="auto">
            <a:xfrm rot="5400000">
              <a:off x="4018464" y="4456593"/>
              <a:ext cx="336034" cy="93056"/>
            </a:xfrm>
            <a:prstGeom prst="rect">
              <a:avLst/>
            </a:prstGeom>
            <a:noFill/>
            <a:ln w="9525">
              <a:noFill/>
              <a:miter lim="800000"/>
              <a:headEnd/>
              <a:tailEnd/>
            </a:ln>
          </p:spPr>
        </p:pic>
        <p:pic>
          <p:nvPicPr>
            <p:cNvPr id="76" name="Picture 10" descr="C:\Users\E85171\Documents\1. Grands Projets\1.3 BienVEnu\Projet\04. Lotissement\LOT 0\0.2 Communication\Picto\89881926.872997\89881926.872997\GRA156_org_.PNG"/>
            <p:cNvPicPr>
              <a:picLocks noChangeAspect="1" noChangeArrowheads="1"/>
            </p:cNvPicPr>
            <p:nvPr/>
          </p:nvPicPr>
          <p:blipFill>
            <a:blip r:embed="rId14" cstate="print"/>
            <a:srcRect l="29986" t="14993" r="30033" b="25035"/>
            <a:stretch>
              <a:fillRect/>
            </a:stretch>
          </p:blipFill>
          <p:spPr bwMode="auto">
            <a:xfrm>
              <a:off x="3815916" y="4239090"/>
              <a:ext cx="432048" cy="648072"/>
            </a:xfrm>
            <a:prstGeom prst="rect">
              <a:avLst/>
            </a:prstGeom>
            <a:noFill/>
          </p:spPr>
        </p:pic>
        <p:pic>
          <p:nvPicPr>
            <p:cNvPr id="77" name="Picture 10" descr="C:\Users\E85171\Documents\1. Grands Projets\1.3 BienVEnu\Projet\04. Lotissement\LOT 0\0.2 Communication\Picto\89881926.872997\89881926.872997\GRA156_org_.PNG"/>
            <p:cNvPicPr>
              <a:picLocks noChangeAspect="1" noChangeArrowheads="1"/>
            </p:cNvPicPr>
            <p:nvPr/>
          </p:nvPicPr>
          <p:blipFill>
            <a:blip r:embed="rId14" cstate="print"/>
            <a:srcRect l="29986" t="14993" r="30033" b="25035"/>
            <a:stretch>
              <a:fillRect/>
            </a:stretch>
          </p:blipFill>
          <p:spPr bwMode="auto">
            <a:xfrm>
              <a:off x="4139952" y="4239090"/>
              <a:ext cx="432048" cy="648072"/>
            </a:xfrm>
            <a:prstGeom prst="rect">
              <a:avLst/>
            </a:prstGeom>
            <a:noFill/>
          </p:spPr>
        </p:pic>
        <p:pic>
          <p:nvPicPr>
            <p:cNvPr id="78" name="Picture 10" descr="C:\Users\E85171\Documents\1. Grands Projets\1.3 BienVEnu\Projet\04. Lotissement\LOT 0\0.2 Communication\Picto\89881926.872997\89881926.872997\GRA156_org_.PNG"/>
            <p:cNvPicPr>
              <a:picLocks noChangeAspect="1" noChangeArrowheads="1"/>
            </p:cNvPicPr>
            <p:nvPr/>
          </p:nvPicPr>
          <p:blipFill>
            <a:blip r:embed="rId14" cstate="print"/>
            <a:srcRect l="29986" t="14993" r="30033" b="25035"/>
            <a:stretch>
              <a:fillRect/>
            </a:stretch>
          </p:blipFill>
          <p:spPr bwMode="auto">
            <a:xfrm>
              <a:off x="4463988" y="4239090"/>
              <a:ext cx="432048" cy="648072"/>
            </a:xfrm>
            <a:prstGeom prst="rect">
              <a:avLst/>
            </a:prstGeom>
            <a:noFill/>
          </p:spPr>
        </p:pic>
        <p:pic>
          <p:nvPicPr>
            <p:cNvPr id="79" name="Picture 10" descr="C:\Users\E85171\Documents\1. Grands Projets\1.3 BienVEnu\Projet\04. Lotissement\LOT 0\0.2 Communication\Picto\89881926.872997\89881926.872997\GRA156_org_.PNG"/>
            <p:cNvPicPr>
              <a:picLocks noChangeAspect="1" noChangeArrowheads="1"/>
            </p:cNvPicPr>
            <p:nvPr/>
          </p:nvPicPr>
          <p:blipFill>
            <a:blip r:embed="rId14" cstate="print"/>
            <a:srcRect l="29986" t="14993" r="30033" b="25035"/>
            <a:stretch>
              <a:fillRect/>
            </a:stretch>
          </p:blipFill>
          <p:spPr bwMode="auto">
            <a:xfrm>
              <a:off x="4788024" y="4239090"/>
              <a:ext cx="432048" cy="648072"/>
            </a:xfrm>
            <a:prstGeom prst="rect">
              <a:avLst/>
            </a:prstGeom>
            <a:noFill/>
          </p:spPr>
        </p:pic>
        <p:pic>
          <p:nvPicPr>
            <p:cNvPr id="80" name="Picture 10" descr="C:\Users\E85171\Documents\1. Grands Projets\1.3 BienVEnu\Projet\04. Lotissement\LOT 0\0.2 Communication\Picto\89881926.872997\89881926.872997\GRA156_org_.PNG"/>
            <p:cNvPicPr>
              <a:picLocks noChangeAspect="1" noChangeArrowheads="1"/>
            </p:cNvPicPr>
            <p:nvPr/>
          </p:nvPicPr>
          <p:blipFill>
            <a:blip r:embed="rId14" cstate="print"/>
            <a:srcRect l="29986" t="14993" r="30033" b="25035"/>
            <a:stretch>
              <a:fillRect/>
            </a:stretch>
          </p:blipFill>
          <p:spPr bwMode="auto">
            <a:xfrm>
              <a:off x="5112060" y="4239090"/>
              <a:ext cx="432048" cy="648072"/>
            </a:xfrm>
            <a:prstGeom prst="rect">
              <a:avLst/>
            </a:prstGeom>
            <a:noFill/>
          </p:spPr>
        </p:pic>
        <p:pic>
          <p:nvPicPr>
            <p:cNvPr id="81"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5382091" y="4077073"/>
              <a:ext cx="173831" cy="278606"/>
            </a:xfrm>
            <a:prstGeom prst="rect">
              <a:avLst/>
            </a:prstGeom>
            <a:noFill/>
          </p:spPr>
        </p:pic>
        <p:sp>
          <p:nvSpPr>
            <p:cNvPr id="82" name="ZoneTexte 81"/>
            <p:cNvSpPr txBox="1"/>
            <p:nvPr/>
          </p:nvSpPr>
          <p:spPr>
            <a:xfrm rot="5400000">
              <a:off x="5336703" y="3205517"/>
              <a:ext cx="822686" cy="259279"/>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wrap="square" lIns="27000" tIns="0" rIns="0" bIns="0" rtlCol="0">
              <a:spAutoFit/>
            </a:bodyPr>
            <a:lstStyle/>
            <a:p>
              <a:r>
                <a:rPr lang="fr-FR" sz="750" dirty="0"/>
                <a:t>Services généraux</a:t>
              </a:r>
            </a:p>
          </p:txBody>
        </p:sp>
        <p:cxnSp>
          <p:nvCxnSpPr>
            <p:cNvPr id="83" name="Connecteur droit 82"/>
            <p:cNvCxnSpPr/>
            <p:nvPr/>
          </p:nvCxnSpPr>
          <p:spPr>
            <a:xfrm flipV="1">
              <a:off x="5113953" y="3962529"/>
              <a:ext cx="0" cy="207448"/>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84" name="Connecteur droit 83"/>
            <p:cNvCxnSpPr/>
            <p:nvPr/>
          </p:nvCxnSpPr>
          <p:spPr>
            <a:xfrm flipV="1">
              <a:off x="4463988" y="3960485"/>
              <a:ext cx="0" cy="216023"/>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85" name="Connecteur droit 84"/>
            <p:cNvCxnSpPr/>
            <p:nvPr/>
          </p:nvCxnSpPr>
          <p:spPr>
            <a:xfrm flipV="1">
              <a:off x="4133266" y="3969060"/>
              <a:ext cx="0" cy="216023"/>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86" name="Connecteur droit 85"/>
            <p:cNvCxnSpPr/>
            <p:nvPr/>
          </p:nvCxnSpPr>
          <p:spPr>
            <a:xfrm flipV="1">
              <a:off x="4796449" y="3965934"/>
              <a:ext cx="0" cy="207448"/>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87" name="Connecteur droit 86"/>
            <p:cNvCxnSpPr/>
            <p:nvPr/>
          </p:nvCxnSpPr>
          <p:spPr>
            <a:xfrm>
              <a:off x="4133266" y="3969060"/>
              <a:ext cx="130283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8"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5058055" y="4077073"/>
              <a:ext cx="173831" cy="278606"/>
            </a:xfrm>
            <a:prstGeom prst="rect">
              <a:avLst/>
            </a:prstGeom>
            <a:noFill/>
          </p:spPr>
        </p:pic>
        <p:pic>
          <p:nvPicPr>
            <p:cNvPr id="89"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4734019" y="4077073"/>
              <a:ext cx="173831" cy="278606"/>
            </a:xfrm>
            <a:prstGeom prst="rect">
              <a:avLst/>
            </a:prstGeom>
            <a:noFill/>
          </p:spPr>
        </p:pic>
        <p:pic>
          <p:nvPicPr>
            <p:cNvPr id="90"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4409983" y="4068497"/>
              <a:ext cx="173831" cy="278606"/>
            </a:xfrm>
            <a:prstGeom prst="rect">
              <a:avLst/>
            </a:prstGeom>
            <a:noFill/>
          </p:spPr>
        </p:pic>
        <p:pic>
          <p:nvPicPr>
            <p:cNvPr id="91"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4074134" y="4077073"/>
              <a:ext cx="173831" cy="278606"/>
            </a:xfrm>
            <a:prstGeom prst="rect">
              <a:avLst/>
            </a:prstGeom>
            <a:noFill/>
          </p:spPr>
        </p:pic>
        <p:pic>
          <p:nvPicPr>
            <p:cNvPr id="92" name="Picture 5"/>
            <p:cNvPicPr>
              <a:picLocks noChangeAspect="1" noChangeArrowheads="1"/>
            </p:cNvPicPr>
            <p:nvPr/>
          </p:nvPicPr>
          <p:blipFill>
            <a:blip r:embed="rId15" cstate="print"/>
            <a:srcRect/>
            <a:stretch>
              <a:fillRect/>
            </a:stretch>
          </p:blipFill>
          <p:spPr bwMode="auto">
            <a:xfrm>
              <a:off x="3707904" y="3475603"/>
              <a:ext cx="336695" cy="142448"/>
            </a:xfrm>
            <a:prstGeom prst="rect">
              <a:avLst/>
            </a:prstGeom>
            <a:noFill/>
            <a:ln w="9525">
              <a:noFill/>
              <a:miter lim="800000"/>
              <a:headEnd/>
              <a:tailEnd/>
            </a:ln>
          </p:spPr>
        </p:pic>
      </p:grpSp>
      <p:pic>
        <p:nvPicPr>
          <p:cNvPr id="93" name="Image 92" descr="GRA061_org_.PNG"/>
          <p:cNvPicPr>
            <a:picLocks noChangeAspect="1"/>
          </p:cNvPicPr>
          <p:nvPr/>
        </p:nvPicPr>
        <p:blipFill>
          <a:blip r:embed="rId5" cstate="print"/>
          <a:stretch>
            <a:fillRect/>
          </a:stretch>
        </p:blipFill>
        <p:spPr>
          <a:xfrm>
            <a:off x="5232304" y="4533244"/>
            <a:ext cx="491824" cy="348162"/>
          </a:xfrm>
          <a:prstGeom prst="rect">
            <a:avLst/>
          </a:prstGeom>
        </p:spPr>
      </p:pic>
      <p:grpSp>
        <p:nvGrpSpPr>
          <p:cNvPr id="94" name="Groupe 93"/>
          <p:cNvGrpSpPr/>
          <p:nvPr/>
        </p:nvGrpSpPr>
        <p:grpSpPr>
          <a:xfrm>
            <a:off x="5523614" y="3044380"/>
            <a:ext cx="3008826" cy="2010173"/>
            <a:chOff x="5245923" y="4042746"/>
            <a:chExt cx="3008826" cy="2680231"/>
          </a:xfrm>
        </p:grpSpPr>
        <p:cxnSp>
          <p:nvCxnSpPr>
            <p:cNvPr id="95" name="Connecteur droit 94"/>
            <p:cNvCxnSpPr/>
            <p:nvPr/>
          </p:nvCxnSpPr>
          <p:spPr>
            <a:xfrm flipV="1">
              <a:off x="5245923" y="5382217"/>
              <a:ext cx="442641" cy="86091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96" name="Connecteur droit 95"/>
            <p:cNvCxnSpPr>
              <a:stCxn id="128" idx="3"/>
            </p:cNvCxnSpPr>
            <p:nvPr/>
          </p:nvCxnSpPr>
          <p:spPr>
            <a:xfrm>
              <a:off x="6408952" y="5563682"/>
              <a:ext cx="491824"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97" name="Connecteur droit 96"/>
            <p:cNvCxnSpPr/>
            <p:nvPr/>
          </p:nvCxnSpPr>
          <p:spPr>
            <a:xfrm flipV="1">
              <a:off x="6918124" y="4358409"/>
              <a:ext cx="0" cy="1205273"/>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98" name="Connecteur droit 97"/>
            <p:cNvCxnSpPr/>
            <p:nvPr/>
          </p:nvCxnSpPr>
          <p:spPr>
            <a:xfrm flipV="1">
              <a:off x="6918124" y="4530591"/>
              <a:ext cx="338550" cy="5012"/>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99" name="Connecteur droit 98"/>
            <p:cNvCxnSpPr/>
            <p:nvPr/>
          </p:nvCxnSpPr>
          <p:spPr>
            <a:xfrm flipV="1">
              <a:off x="6918124" y="4774516"/>
              <a:ext cx="338550" cy="5012"/>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00" name="Connecteur droit 99"/>
            <p:cNvCxnSpPr/>
            <p:nvPr/>
          </p:nvCxnSpPr>
          <p:spPr>
            <a:xfrm flipV="1">
              <a:off x="6918124" y="5018440"/>
              <a:ext cx="338550" cy="5012"/>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01" name="Connecteur droit 100"/>
            <p:cNvCxnSpPr/>
            <p:nvPr/>
          </p:nvCxnSpPr>
          <p:spPr>
            <a:xfrm flipV="1">
              <a:off x="6918124" y="5262364"/>
              <a:ext cx="338550" cy="5012"/>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02" name="Connecteur droit 101"/>
            <p:cNvCxnSpPr/>
            <p:nvPr/>
          </p:nvCxnSpPr>
          <p:spPr>
            <a:xfrm flipV="1">
              <a:off x="6573847" y="4558453"/>
              <a:ext cx="338550" cy="5012"/>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03" name="Connecteur droit 102"/>
            <p:cNvCxnSpPr/>
            <p:nvPr/>
          </p:nvCxnSpPr>
          <p:spPr>
            <a:xfrm flipV="1">
              <a:off x="6573847" y="4802376"/>
              <a:ext cx="338550" cy="5012"/>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04" name="Connecteur droit 103"/>
            <p:cNvCxnSpPr/>
            <p:nvPr/>
          </p:nvCxnSpPr>
          <p:spPr>
            <a:xfrm flipV="1">
              <a:off x="6573847" y="5046301"/>
              <a:ext cx="338550" cy="5012"/>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05" name="Connecteur droit 104"/>
            <p:cNvCxnSpPr/>
            <p:nvPr/>
          </p:nvCxnSpPr>
          <p:spPr>
            <a:xfrm flipV="1">
              <a:off x="6573847" y="5290226"/>
              <a:ext cx="338550" cy="5012"/>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106" name="Rectangle 105"/>
            <p:cNvSpPr/>
            <p:nvPr/>
          </p:nvSpPr>
          <p:spPr>
            <a:xfrm>
              <a:off x="6229571" y="4306080"/>
              <a:ext cx="1721383" cy="1549637"/>
            </a:xfrm>
            <a:prstGeom prst="rect">
              <a:avLst/>
            </a:prstGeom>
            <a:solidFill>
              <a:schemeClr val="accent3">
                <a:alpha val="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0" dirty="0">
                <a:solidFill>
                  <a:prstClr val="white"/>
                </a:solidFill>
              </a:endParaRPr>
            </a:p>
          </p:txBody>
        </p:sp>
        <p:pic>
          <p:nvPicPr>
            <p:cNvPr id="107"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7239269" y="4407356"/>
              <a:ext cx="158305" cy="222063"/>
            </a:xfrm>
            <a:prstGeom prst="rect">
              <a:avLst/>
            </a:prstGeom>
            <a:noFill/>
          </p:spPr>
        </p:pic>
        <p:pic>
          <p:nvPicPr>
            <p:cNvPr id="108"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7239269" y="4660568"/>
              <a:ext cx="158305" cy="222063"/>
            </a:xfrm>
            <a:prstGeom prst="rect">
              <a:avLst/>
            </a:prstGeom>
            <a:noFill/>
          </p:spPr>
        </p:pic>
        <p:pic>
          <p:nvPicPr>
            <p:cNvPr id="109"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7239269" y="4913779"/>
              <a:ext cx="158305" cy="222063"/>
            </a:xfrm>
            <a:prstGeom prst="rect">
              <a:avLst/>
            </a:prstGeom>
            <a:noFill/>
          </p:spPr>
        </p:pic>
        <p:pic>
          <p:nvPicPr>
            <p:cNvPr id="110"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7239269" y="5166990"/>
              <a:ext cx="158305" cy="222063"/>
            </a:xfrm>
            <a:prstGeom prst="rect">
              <a:avLst/>
            </a:prstGeom>
            <a:noFill/>
          </p:spPr>
        </p:pic>
        <p:pic>
          <p:nvPicPr>
            <p:cNvPr id="111"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flipH="1">
              <a:off x="6475483" y="4435217"/>
              <a:ext cx="147547" cy="222063"/>
            </a:xfrm>
            <a:prstGeom prst="rect">
              <a:avLst/>
            </a:prstGeom>
            <a:noFill/>
          </p:spPr>
        </p:pic>
        <p:pic>
          <p:nvPicPr>
            <p:cNvPr id="112"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flipH="1">
              <a:off x="6475483" y="4688429"/>
              <a:ext cx="147547" cy="222063"/>
            </a:xfrm>
            <a:prstGeom prst="rect">
              <a:avLst/>
            </a:prstGeom>
            <a:noFill/>
          </p:spPr>
        </p:pic>
        <p:pic>
          <p:nvPicPr>
            <p:cNvPr id="113"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flipH="1">
              <a:off x="6475483" y="4941640"/>
              <a:ext cx="147547" cy="222063"/>
            </a:xfrm>
            <a:prstGeom prst="rect">
              <a:avLst/>
            </a:prstGeom>
            <a:noFill/>
          </p:spPr>
        </p:pic>
        <p:pic>
          <p:nvPicPr>
            <p:cNvPr id="114" name="Picture 6" descr="C:\Users\E85171\Documents\1. Grands Projets\1.3 BienVEnu\Projet\04. Lotissement\LOT 0\0.2 Communication\Picto\89881926.361111\89881926.361111\GRA038_org_.PNG"/>
            <p:cNvPicPr>
              <a:picLocks noChangeAspect="1" noChangeArrowheads="1"/>
            </p:cNvPicPr>
            <p:nvPr/>
          </p:nvPicPr>
          <p:blipFill>
            <a:blip r:embed="rId7" cstate="print"/>
            <a:srcRect/>
            <a:stretch>
              <a:fillRect/>
            </a:stretch>
          </p:blipFill>
          <p:spPr bwMode="auto">
            <a:xfrm flipH="1">
              <a:off x="6475483" y="5258093"/>
              <a:ext cx="147547" cy="222063"/>
            </a:xfrm>
            <a:prstGeom prst="rect">
              <a:avLst/>
            </a:prstGeom>
            <a:noFill/>
          </p:spPr>
        </p:pic>
        <p:pic>
          <p:nvPicPr>
            <p:cNvPr id="115" name="Picture 8" descr="C:\Users\E85171\Documents\1. Grands Projets\1.3 BienVEnu\Projet\04. Lotissement\LOT 0\0.2 Communication\Picto\89881926.693035\89881926.693035\GRA096_org_.GIF"/>
            <p:cNvPicPr>
              <a:picLocks noChangeAspect="1" noChangeArrowheads="1" noCrop="1"/>
            </p:cNvPicPr>
            <p:nvPr/>
          </p:nvPicPr>
          <p:blipFill>
            <a:blip r:embed="rId8" cstate="print"/>
            <a:srcRect/>
            <a:stretch>
              <a:fillRect/>
            </a:stretch>
          </p:blipFill>
          <p:spPr bwMode="auto">
            <a:xfrm>
              <a:off x="7213219" y="5382216"/>
              <a:ext cx="194946" cy="322285"/>
            </a:xfrm>
            <a:prstGeom prst="rect">
              <a:avLst/>
            </a:prstGeom>
            <a:noFill/>
          </p:spPr>
        </p:pic>
        <p:cxnSp>
          <p:nvCxnSpPr>
            <p:cNvPr id="116" name="Connecteur droit 115"/>
            <p:cNvCxnSpPr/>
            <p:nvPr/>
          </p:nvCxnSpPr>
          <p:spPr>
            <a:xfrm flipV="1">
              <a:off x="6918124" y="5554398"/>
              <a:ext cx="338550" cy="5012"/>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17" name="Connecteur droit 116"/>
            <p:cNvCxnSpPr/>
            <p:nvPr/>
          </p:nvCxnSpPr>
          <p:spPr>
            <a:xfrm flipV="1">
              <a:off x="7811268" y="4946701"/>
              <a:ext cx="0" cy="559591"/>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118" name="Picture 11"/>
            <p:cNvPicPr>
              <a:picLocks noChangeAspect="1" noChangeArrowheads="1"/>
            </p:cNvPicPr>
            <p:nvPr/>
          </p:nvPicPr>
          <p:blipFill>
            <a:blip r:embed="rId9" cstate="print"/>
            <a:srcRect/>
            <a:stretch>
              <a:fillRect/>
            </a:stretch>
          </p:blipFill>
          <p:spPr bwMode="auto">
            <a:xfrm>
              <a:off x="7686907" y="4731473"/>
              <a:ext cx="249617" cy="223887"/>
            </a:xfrm>
            <a:prstGeom prst="rect">
              <a:avLst/>
            </a:prstGeom>
            <a:noFill/>
            <a:ln w="9525">
              <a:noFill/>
              <a:miter lim="800000"/>
              <a:headEnd/>
              <a:tailEnd/>
            </a:ln>
          </p:spPr>
        </p:pic>
        <p:cxnSp>
          <p:nvCxnSpPr>
            <p:cNvPr id="119" name="Connecteur droit 118"/>
            <p:cNvCxnSpPr/>
            <p:nvPr/>
          </p:nvCxnSpPr>
          <p:spPr>
            <a:xfrm>
              <a:off x="7383898" y="5554398"/>
              <a:ext cx="468692"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20" name="Triangle isocèle 119"/>
            <p:cNvSpPr/>
            <p:nvPr/>
          </p:nvSpPr>
          <p:spPr>
            <a:xfrm>
              <a:off x="5893995" y="4042746"/>
              <a:ext cx="2360754" cy="263334"/>
            </a:xfrm>
            <a:prstGeom prst="triangle">
              <a:avLst/>
            </a:prstGeom>
            <a:solidFill>
              <a:schemeClr val="accent3">
                <a:alpha val="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0" dirty="0">
                <a:solidFill>
                  <a:prstClr val="white"/>
                </a:solidFill>
              </a:endParaRPr>
            </a:p>
          </p:txBody>
        </p:sp>
        <p:sp>
          <p:nvSpPr>
            <p:cNvPr id="121" name="Rectangle 120"/>
            <p:cNvSpPr/>
            <p:nvPr/>
          </p:nvSpPr>
          <p:spPr>
            <a:xfrm>
              <a:off x="5966310" y="5664555"/>
              <a:ext cx="442641" cy="172182"/>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dirty="0">
                <a:solidFill>
                  <a:prstClr val="white"/>
                </a:solidFill>
              </a:endParaRPr>
            </a:p>
          </p:txBody>
        </p:sp>
        <p:pic>
          <p:nvPicPr>
            <p:cNvPr id="122" name="Picture 5"/>
            <p:cNvPicPr>
              <a:picLocks noChangeAspect="1" noChangeArrowheads="1"/>
            </p:cNvPicPr>
            <p:nvPr/>
          </p:nvPicPr>
          <p:blipFill>
            <a:blip r:embed="rId15" cstate="print"/>
            <a:srcRect/>
            <a:stretch>
              <a:fillRect/>
            </a:stretch>
          </p:blipFill>
          <p:spPr bwMode="auto">
            <a:xfrm>
              <a:off x="6038624" y="5706311"/>
              <a:ext cx="306623" cy="113538"/>
            </a:xfrm>
            <a:prstGeom prst="rect">
              <a:avLst/>
            </a:prstGeom>
            <a:noFill/>
            <a:ln w="9525">
              <a:noFill/>
              <a:miter lim="800000"/>
              <a:headEnd/>
              <a:tailEnd/>
            </a:ln>
          </p:spPr>
        </p:pic>
        <p:sp>
          <p:nvSpPr>
            <p:cNvPr id="123" name="Rectangle 122"/>
            <p:cNvSpPr/>
            <p:nvPr/>
          </p:nvSpPr>
          <p:spPr>
            <a:xfrm>
              <a:off x="6819759" y="5468307"/>
              <a:ext cx="196730" cy="172182"/>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4" name="Rectangle 123"/>
            <p:cNvSpPr/>
            <p:nvPr/>
          </p:nvSpPr>
          <p:spPr>
            <a:xfrm>
              <a:off x="6819759" y="4478262"/>
              <a:ext cx="196730" cy="172182"/>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5" name="Rectangle 124"/>
            <p:cNvSpPr/>
            <p:nvPr/>
          </p:nvSpPr>
          <p:spPr>
            <a:xfrm>
              <a:off x="6819759" y="4736535"/>
              <a:ext cx="196730" cy="172182"/>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6" name="Rectangle 125"/>
            <p:cNvSpPr/>
            <p:nvPr/>
          </p:nvSpPr>
          <p:spPr>
            <a:xfrm>
              <a:off x="6819759" y="4994807"/>
              <a:ext cx="196730" cy="172182"/>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7" name="Rectangle 126"/>
            <p:cNvSpPr/>
            <p:nvPr/>
          </p:nvSpPr>
          <p:spPr>
            <a:xfrm>
              <a:off x="6819759" y="5236607"/>
              <a:ext cx="196730" cy="172182"/>
            </a:xfrm>
            <a:prstGeom prst="rect">
              <a:avLst/>
            </a:prstGeom>
            <a:solidFill>
              <a:schemeClr val="accent1">
                <a:alpha val="89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8" name="Rectangle 127"/>
            <p:cNvSpPr/>
            <p:nvPr/>
          </p:nvSpPr>
          <p:spPr>
            <a:xfrm>
              <a:off x="5966310" y="5477591"/>
              <a:ext cx="442641" cy="172182"/>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dirty="0">
                <a:solidFill>
                  <a:prstClr val="white"/>
                </a:solidFill>
              </a:endParaRPr>
            </a:p>
          </p:txBody>
        </p:sp>
        <p:pic>
          <p:nvPicPr>
            <p:cNvPr id="129" name="Picture 5"/>
            <p:cNvPicPr>
              <a:picLocks noChangeAspect="1" noChangeArrowheads="1"/>
            </p:cNvPicPr>
            <p:nvPr/>
          </p:nvPicPr>
          <p:blipFill>
            <a:blip r:embed="rId15" cstate="print"/>
            <a:srcRect/>
            <a:stretch>
              <a:fillRect/>
            </a:stretch>
          </p:blipFill>
          <p:spPr bwMode="auto">
            <a:xfrm>
              <a:off x="6032841" y="5505452"/>
              <a:ext cx="306623" cy="113538"/>
            </a:xfrm>
            <a:prstGeom prst="rect">
              <a:avLst/>
            </a:prstGeom>
            <a:noFill/>
            <a:ln w="9525">
              <a:noFill/>
              <a:miter lim="800000"/>
              <a:headEnd/>
              <a:tailEnd/>
            </a:ln>
          </p:spPr>
        </p:pic>
        <p:cxnSp>
          <p:nvCxnSpPr>
            <p:cNvPr id="130" name="Connecteur droit 129"/>
            <p:cNvCxnSpPr/>
            <p:nvPr/>
          </p:nvCxnSpPr>
          <p:spPr>
            <a:xfrm flipH="1">
              <a:off x="5575715" y="5662276"/>
              <a:ext cx="393416" cy="7592"/>
            </a:xfrm>
            <a:prstGeom prst="line">
              <a:avLst/>
            </a:prstGeom>
            <a:ln w="28575">
              <a:prstDash val="lgDashDot"/>
            </a:ln>
          </p:spPr>
          <p:style>
            <a:lnRef idx="2">
              <a:schemeClr val="accent2"/>
            </a:lnRef>
            <a:fillRef idx="0">
              <a:schemeClr val="accent2"/>
            </a:fillRef>
            <a:effectRef idx="1">
              <a:schemeClr val="accent2"/>
            </a:effectRef>
            <a:fontRef idx="minor">
              <a:schemeClr val="tx1"/>
            </a:fontRef>
          </p:style>
        </p:cxnSp>
        <p:pic>
          <p:nvPicPr>
            <p:cNvPr id="131" name="Picture 15"/>
            <p:cNvPicPr>
              <a:picLocks noChangeAspect="1" noChangeArrowheads="1"/>
            </p:cNvPicPr>
            <p:nvPr/>
          </p:nvPicPr>
          <p:blipFill>
            <a:blip r:embed="rId11" cstate="print"/>
            <a:srcRect/>
            <a:stretch>
              <a:fillRect/>
            </a:stretch>
          </p:blipFill>
          <p:spPr bwMode="auto">
            <a:xfrm>
              <a:off x="7409949" y="4478262"/>
              <a:ext cx="224836" cy="72882"/>
            </a:xfrm>
            <a:prstGeom prst="rect">
              <a:avLst/>
            </a:prstGeom>
            <a:noFill/>
            <a:ln w="9525">
              <a:noFill/>
              <a:miter lim="800000"/>
              <a:headEnd/>
              <a:tailEnd/>
            </a:ln>
          </p:spPr>
        </p:pic>
        <p:pic>
          <p:nvPicPr>
            <p:cNvPr id="132" name="Picture 15"/>
            <p:cNvPicPr>
              <a:picLocks noChangeAspect="1" noChangeArrowheads="1"/>
            </p:cNvPicPr>
            <p:nvPr/>
          </p:nvPicPr>
          <p:blipFill>
            <a:blip r:embed="rId11" cstate="print"/>
            <a:srcRect/>
            <a:stretch>
              <a:fillRect/>
            </a:stretch>
          </p:blipFill>
          <p:spPr bwMode="auto">
            <a:xfrm>
              <a:off x="7409949" y="4736535"/>
              <a:ext cx="224836" cy="72882"/>
            </a:xfrm>
            <a:prstGeom prst="rect">
              <a:avLst/>
            </a:prstGeom>
            <a:noFill/>
            <a:ln w="9525">
              <a:noFill/>
              <a:miter lim="800000"/>
              <a:headEnd/>
              <a:tailEnd/>
            </a:ln>
          </p:spPr>
        </p:pic>
        <p:pic>
          <p:nvPicPr>
            <p:cNvPr id="133" name="Picture 15"/>
            <p:cNvPicPr>
              <a:picLocks noChangeAspect="1" noChangeArrowheads="1"/>
            </p:cNvPicPr>
            <p:nvPr/>
          </p:nvPicPr>
          <p:blipFill>
            <a:blip r:embed="rId11" cstate="print"/>
            <a:srcRect/>
            <a:stretch>
              <a:fillRect/>
            </a:stretch>
          </p:blipFill>
          <p:spPr bwMode="auto">
            <a:xfrm>
              <a:off x="7409949" y="4951762"/>
              <a:ext cx="224836" cy="72882"/>
            </a:xfrm>
            <a:prstGeom prst="rect">
              <a:avLst/>
            </a:prstGeom>
            <a:noFill/>
            <a:ln w="9525">
              <a:noFill/>
              <a:miter lim="800000"/>
              <a:headEnd/>
              <a:tailEnd/>
            </a:ln>
          </p:spPr>
        </p:pic>
        <p:pic>
          <p:nvPicPr>
            <p:cNvPr id="134" name="Picture 15"/>
            <p:cNvPicPr>
              <a:picLocks noChangeAspect="1" noChangeArrowheads="1"/>
            </p:cNvPicPr>
            <p:nvPr/>
          </p:nvPicPr>
          <p:blipFill>
            <a:blip r:embed="rId11" cstate="print"/>
            <a:srcRect/>
            <a:stretch>
              <a:fillRect/>
            </a:stretch>
          </p:blipFill>
          <p:spPr bwMode="auto">
            <a:xfrm>
              <a:off x="7409949" y="5210034"/>
              <a:ext cx="224836" cy="72882"/>
            </a:xfrm>
            <a:prstGeom prst="rect">
              <a:avLst/>
            </a:prstGeom>
            <a:noFill/>
            <a:ln w="9525">
              <a:noFill/>
              <a:miter lim="800000"/>
              <a:headEnd/>
              <a:tailEnd/>
            </a:ln>
          </p:spPr>
        </p:pic>
        <p:pic>
          <p:nvPicPr>
            <p:cNvPr id="135" name="Picture 15"/>
            <p:cNvPicPr>
              <a:picLocks noChangeAspect="1" noChangeArrowheads="1"/>
            </p:cNvPicPr>
            <p:nvPr/>
          </p:nvPicPr>
          <p:blipFill>
            <a:blip r:embed="rId11" cstate="print"/>
            <a:srcRect/>
            <a:stretch>
              <a:fillRect/>
            </a:stretch>
          </p:blipFill>
          <p:spPr bwMode="auto">
            <a:xfrm>
              <a:off x="7409949" y="5511353"/>
              <a:ext cx="224836" cy="72882"/>
            </a:xfrm>
            <a:prstGeom prst="rect">
              <a:avLst/>
            </a:prstGeom>
            <a:noFill/>
            <a:ln w="9525">
              <a:noFill/>
              <a:miter lim="800000"/>
              <a:headEnd/>
              <a:tailEnd/>
            </a:ln>
          </p:spPr>
        </p:pic>
        <p:cxnSp>
          <p:nvCxnSpPr>
            <p:cNvPr id="136" name="Connecteur droit 135"/>
            <p:cNvCxnSpPr>
              <a:stCxn id="135" idx="3"/>
            </p:cNvCxnSpPr>
            <p:nvPr/>
          </p:nvCxnSpPr>
          <p:spPr>
            <a:xfrm flipV="1">
              <a:off x="7634785" y="5506147"/>
              <a:ext cx="180519" cy="4164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137" name="Picture 14"/>
            <p:cNvPicPr>
              <a:picLocks noChangeAspect="1" noChangeArrowheads="1"/>
            </p:cNvPicPr>
            <p:nvPr/>
          </p:nvPicPr>
          <p:blipFill>
            <a:blip r:embed="rId12" cstate="print"/>
            <a:srcRect/>
            <a:stretch>
              <a:fillRect/>
            </a:stretch>
          </p:blipFill>
          <p:spPr bwMode="auto">
            <a:xfrm>
              <a:off x="6278753" y="4501112"/>
              <a:ext cx="196730" cy="88519"/>
            </a:xfrm>
            <a:prstGeom prst="rect">
              <a:avLst/>
            </a:prstGeom>
            <a:noFill/>
            <a:ln w="9525">
              <a:noFill/>
              <a:miter lim="800000"/>
              <a:headEnd/>
              <a:tailEnd/>
            </a:ln>
          </p:spPr>
        </p:pic>
        <p:pic>
          <p:nvPicPr>
            <p:cNvPr id="138" name="Picture 14"/>
            <p:cNvPicPr>
              <a:picLocks noChangeAspect="1" noChangeArrowheads="1"/>
            </p:cNvPicPr>
            <p:nvPr/>
          </p:nvPicPr>
          <p:blipFill>
            <a:blip r:embed="rId12" cstate="print"/>
            <a:srcRect/>
            <a:stretch>
              <a:fillRect/>
            </a:stretch>
          </p:blipFill>
          <p:spPr bwMode="auto">
            <a:xfrm>
              <a:off x="6278753" y="4759384"/>
              <a:ext cx="196730" cy="88519"/>
            </a:xfrm>
            <a:prstGeom prst="rect">
              <a:avLst/>
            </a:prstGeom>
            <a:noFill/>
            <a:ln w="9525">
              <a:noFill/>
              <a:miter lim="800000"/>
              <a:headEnd/>
              <a:tailEnd/>
            </a:ln>
          </p:spPr>
        </p:pic>
        <p:pic>
          <p:nvPicPr>
            <p:cNvPr id="139" name="Picture 14"/>
            <p:cNvPicPr>
              <a:picLocks noChangeAspect="1" noChangeArrowheads="1"/>
            </p:cNvPicPr>
            <p:nvPr/>
          </p:nvPicPr>
          <p:blipFill>
            <a:blip r:embed="rId12" cstate="print"/>
            <a:srcRect/>
            <a:stretch>
              <a:fillRect/>
            </a:stretch>
          </p:blipFill>
          <p:spPr bwMode="auto">
            <a:xfrm>
              <a:off x="6278753" y="5015230"/>
              <a:ext cx="196730" cy="88519"/>
            </a:xfrm>
            <a:prstGeom prst="rect">
              <a:avLst/>
            </a:prstGeom>
            <a:noFill/>
            <a:ln w="9525">
              <a:noFill/>
              <a:miter lim="800000"/>
              <a:headEnd/>
              <a:tailEnd/>
            </a:ln>
          </p:spPr>
        </p:pic>
        <p:pic>
          <p:nvPicPr>
            <p:cNvPr id="140" name="Picture 14"/>
            <p:cNvPicPr>
              <a:picLocks noChangeAspect="1" noChangeArrowheads="1"/>
            </p:cNvPicPr>
            <p:nvPr/>
          </p:nvPicPr>
          <p:blipFill>
            <a:blip r:embed="rId12" cstate="print"/>
            <a:srcRect/>
            <a:stretch>
              <a:fillRect/>
            </a:stretch>
          </p:blipFill>
          <p:spPr bwMode="auto">
            <a:xfrm>
              <a:off x="6278753" y="5232884"/>
              <a:ext cx="196730" cy="88519"/>
            </a:xfrm>
            <a:prstGeom prst="rect">
              <a:avLst/>
            </a:prstGeom>
            <a:noFill/>
            <a:ln w="9525">
              <a:noFill/>
              <a:miter lim="800000"/>
              <a:headEnd/>
              <a:tailEnd/>
            </a:ln>
          </p:spPr>
        </p:pic>
        <p:cxnSp>
          <p:nvCxnSpPr>
            <p:cNvPr id="141" name="Connecteur droit 140"/>
            <p:cNvCxnSpPr/>
            <p:nvPr/>
          </p:nvCxnSpPr>
          <p:spPr>
            <a:xfrm flipV="1">
              <a:off x="7360766" y="5898762"/>
              <a:ext cx="0" cy="172181"/>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2" name="Connecteur droit 141"/>
            <p:cNvCxnSpPr/>
            <p:nvPr/>
          </p:nvCxnSpPr>
          <p:spPr>
            <a:xfrm flipV="1">
              <a:off x="7065671" y="5898762"/>
              <a:ext cx="0" cy="172181"/>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3" name="Connecteur droit 142"/>
            <p:cNvCxnSpPr/>
            <p:nvPr/>
          </p:nvCxnSpPr>
          <p:spPr>
            <a:xfrm flipV="1">
              <a:off x="6770577" y="5898762"/>
              <a:ext cx="0" cy="172181"/>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4" name="Connecteur droit 143"/>
            <p:cNvCxnSpPr/>
            <p:nvPr/>
          </p:nvCxnSpPr>
          <p:spPr>
            <a:xfrm flipV="1">
              <a:off x="6475483" y="5898762"/>
              <a:ext cx="0" cy="172181"/>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5" name="Connecteur droit 144"/>
            <p:cNvCxnSpPr/>
            <p:nvPr/>
          </p:nvCxnSpPr>
          <p:spPr>
            <a:xfrm flipH="1">
              <a:off x="6475483" y="5898762"/>
              <a:ext cx="1180377"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46" name="Rectangle 145"/>
            <p:cNvSpPr/>
            <p:nvPr/>
          </p:nvSpPr>
          <p:spPr>
            <a:xfrm flipV="1">
              <a:off x="6057433" y="5862068"/>
              <a:ext cx="2016477" cy="860909"/>
            </a:xfrm>
            <a:prstGeom prst="rect">
              <a:avLst/>
            </a:prstGeom>
            <a:solidFill>
              <a:schemeClr val="accent4">
                <a:alpha val="12000"/>
              </a:schemeClr>
            </a:solidFill>
            <a:ln w="127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dirty="0">
                <a:solidFill>
                  <a:prstClr val="white"/>
                </a:solidFill>
              </a:endParaRPr>
            </a:p>
          </p:txBody>
        </p:sp>
        <p:pic>
          <p:nvPicPr>
            <p:cNvPr id="147" name="Picture 12"/>
            <p:cNvPicPr>
              <a:picLocks noChangeAspect="1" noChangeArrowheads="1"/>
            </p:cNvPicPr>
            <p:nvPr/>
          </p:nvPicPr>
          <p:blipFill>
            <a:blip r:embed="rId10" cstate="print"/>
            <a:srcRect/>
            <a:stretch>
              <a:fillRect/>
            </a:stretch>
          </p:blipFill>
          <p:spPr bwMode="auto">
            <a:xfrm>
              <a:off x="7823179" y="6335593"/>
              <a:ext cx="226141" cy="197923"/>
            </a:xfrm>
            <a:prstGeom prst="rect">
              <a:avLst/>
            </a:prstGeom>
            <a:noFill/>
            <a:ln w="9525">
              <a:noFill/>
              <a:miter lim="800000"/>
              <a:headEnd/>
              <a:tailEnd/>
            </a:ln>
          </p:spPr>
        </p:pic>
        <p:cxnSp>
          <p:nvCxnSpPr>
            <p:cNvPr id="148" name="Connecteur droit 147"/>
            <p:cNvCxnSpPr/>
            <p:nvPr/>
          </p:nvCxnSpPr>
          <p:spPr>
            <a:xfrm flipV="1">
              <a:off x="6402507" y="5769625"/>
              <a:ext cx="368070" cy="2"/>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49" name="Connecteur droit 148"/>
            <p:cNvCxnSpPr/>
            <p:nvPr/>
          </p:nvCxnSpPr>
          <p:spPr>
            <a:xfrm flipV="1">
              <a:off x="7655860" y="5898762"/>
              <a:ext cx="0" cy="172181"/>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50"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6721396" y="5978018"/>
              <a:ext cx="158305" cy="222063"/>
            </a:xfrm>
            <a:prstGeom prst="rect">
              <a:avLst/>
            </a:prstGeom>
            <a:noFill/>
          </p:spPr>
        </p:pic>
        <p:pic>
          <p:nvPicPr>
            <p:cNvPr id="151"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7016490" y="5984853"/>
              <a:ext cx="158305" cy="222063"/>
            </a:xfrm>
            <a:prstGeom prst="rect">
              <a:avLst/>
            </a:prstGeom>
            <a:noFill/>
          </p:spPr>
        </p:pic>
        <p:pic>
          <p:nvPicPr>
            <p:cNvPr id="152"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7311584" y="5984853"/>
              <a:ext cx="158305" cy="222063"/>
            </a:xfrm>
            <a:prstGeom prst="rect">
              <a:avLst/>
            </a:prstGeom>
            <a:noFill/>
          </p:spPr>
        </p:pic>
        <p:pic>
          <p:nvPicPr>
            <p:cNvPr id="153"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6415543" y="5984853"/>
              <a:ext cx="158305" cy="222063"/>
            </a:xfrm>
            <a:prstGeom prst="rect">
              <a:avLst/>
            </a:prstGeom>
            <a:noFill/>
          </p:spPr>
        </p:pic>
        <p:pic>
          <p:nvPicPr>
            <p:cNvPr id="154" name="Picture 5"/>
            <p:cNvPicPr>
              <a:picLocks noChangeAspect="1" noChangeArrowheads="1"/>
            </p:cNvPicPr>
            <p:nvPr/>
          </p:nvPicPr>
          <p:blipFill>
            <a:blip r:embed="rId13" cstate="print"/>
            <a:srcRect/>
            <a:stretch>
              <a:fillRect/>
            </a:stretch>
          </p:blipFill>
          <p:spPr bwMode="auto">
            <a:xfrm rot="5400000">
              <a:off x="7564315" y="6282062"/>
              <a:ext cx="267836" cy="84745"/>
            </a:xfrm>
            <a:prstGeom prst="rect">
              <a:avLst/>
            </a:prstGeom>
            <a:noFill/>
            <a:ln w="9525">
              <a:noFill/>
              <a:miter lim="800000"/>
              <a:headEnd/>
              <a:tailEnd/>
            </a:ln>
          </p:spPr>
        </p:pic>
        <p:pic>
          <p:nvPicPr>
            <p:cNvPr id="155" name="Picture 5"/>
            <p:cNvPicPr>
              <a:picLocks noChangeAspect="1" noChangeArrowheads="1"/>
            </p:cNvPicPr>
            <p:nvPr/>
          </p:nvPicPr>
          <p:blipFill>
            <a:blip r:embed="rId13" cstate="print"/>
            <a:srcRect/>
            <a:stretch>
              <a:fillRect/>
            </a:stretch>
          </p:blipFill>
          <p:spPr bwMode="auto">
            <a:xfrm rot="5400000">
              <a:off x="7282841" y="6282062"/>
              <a:ext cx="267836" cy="84745"/>
            </a:xfrm>
            <a:prstGeom prst="rect">
              <a:avLst/>
            </a:prstGeom>
            <a:noFill/>
            <a:ln w="9525">
              <a:noFill/>
              <a:miter lim="800000"/>
              <a:headEnd/>
              <a:tailEnd/>
            </a:ln>
          </p:spPr>
        </p:pic>
        <p:pic>
          <p:nvPicPr>
            <p:cNvPr id="156" name="Picture 5"/>
            <p:cNvPicPr>
              <a:picLocks noChangeAspect="1" noChangeArrowheads="1"/>
            </p:cNvPicPr>
            <p:nvPr/>
          </p:nvPicPr>
          <p:blipFill>
            <a:blip r:embed="rId13" cstate="print"/>
            <a:srcRect/>
            <a:stretch>
              <a:fillRect/>
            </a:stretch>
          </p:blipFill>
          <p:spPr bwMode="auto">
            <a:xfrm rot="5400000">
              <a:off x="6987747" y="6282062"/>
              <a:ext cx="267836" cy="84745"/>
            </a:xfrm>
            <a:prstGeom prst="rect">
              <a:avLst/>
            </a:prstGeom>
            <a:noFill/>
            <a:ln w="9525">
              <a:noFill/>
              <a:miter lim="800000"/>
              <a:headEnd/>
              <a:tailEnd/>
            </a:ln>
          </p:spPr>
        </p:pic>
        <p:pic>
          <p:nvPicPr>
            <p:cNvPr id="157" name="Picture 5"/>
            <p:cNvPicPr>
              <a:picLocks noChangeAspect="1" noChangeArrowheads="1"/>
            </p:cNvPicPr>
            <p:nvPr/>
          </p:nvPicPr>
          <p:blipFill>
            <a:blip r:embed="rId13" cstate="print"/>
            <a:srcRect/>
            <a:stretch>
              <a:fillRect/>
            </a:stretch>
          </p:blipFill>
          <p:spPr bwMode="auto">
            <a:xfrm rot="5400000">
              <a:off x="6679032" y="6282062"/>
              <a:ext cx="267836" cy="84745"/>
            </a:xfrm>
            <a:prstGeom prst="rect">
              <a:avLst/>
            </a:prstGeom>
            <a:noFill/>
            <a:ln w="9525">
              <a:noFill/>
              <a:miter lim="800000"/>
              <a:headEnd/>
              <a:tailEnd/>
            </a:ln>
          </p:spPr>
        </p:pic>
        <p:pic>
          <p:nvPicPr>
            <p:cNvPr id="158" name="Picture 5"/>
            <p:cNvPicPr>
              <a:picLocks noChangeAspect="1" noChangeArrowheads="1"/>
            </p:cNvPicPr>
            <p:nvPr/>
          </p:nvPicPr>
          <p:blipFill>
            <a:blip r:embed="rId13" cstate="print"/>
            <a:srcRect/>
            <a:stretch>
              <a:fillRect/>
            </a:stretch>
          </p:blipFill>
          <p:spPr bwMode="auto">
            <a:xfrm rot="5400000">
              <a:off x="6383938" y="6282062"/>
              <a:ext cx="267836" cy="84745"/>
            </a:xfrm>
            <a:prstGeom prst="rect">
              <a:avLst/>
            </a:prstGeom>
            <a:noFill/>
            <a:ln w="9525">
              <a:noFill/>
              <a:miter lim="800000"/>
              <a:headEnd/>
              <a:tailEnd/>
            </a:ln>
          </p:spPr>
        </p:pic>
        <p:pic>
          <p:nvPicPr>
            <p:cNvPr id="159" name="Picture 10" descr="C:\Users\E85171\Documents\1. Grands Projets\1.3 BienVEnu\Projet\04. Lotissement\LOT 0\0.2 Communication\Picto\89881926.872997\89881926.872997\GRA156_org_.PNG"/>
            <p:cNvPicPr>
              <a:picLocks noChangeAspect="1" noChangeArrowheads="1"/>
            </p:cNvPicPr>
            <p:nvPr/>
          </p:nvPicPr>
          <p:blipFill>
            <a:blip r:embed="rId14" cstate="print"/>
            <a:srcRect l="29986" t="14993" r="30033" b="25035"/>
            <a:stretch>
              <a:fillRect/>
            </a:stretch>
          </p:blipFill>
          <p:spPr bwMode="auto">
            <a:xfrm>
              <a:off x="6180388" y="6113989"/>
              <a:ext cx="393459" cy="516545"/>
            </a:xfrm>
            <a:prstGeom prst="rect">
              <a:avLst/>
            </a:prstGeom>
            <a:noFill/>
          </p:spPr>
        </p:pic>
        <p:pic>
          <p:nvPicPr>
            <p:cNvPr id="160" name="Picture 10" descr="C:\Users\E85171\Documents\1. Grands Projets\1.3 BienVEnu\Projet\04. Lotissement\LOT 0\0.2 Communication\Picto\89881926.872997\89881926.872997\GRA156_org_.PNG"/>
            <p:cNvPicPr>
              <a:picLocks noChangeAspect="1" noChangeArrowheads="1"/>
            </p:cNvPicPr>
            <p:nvPr/>
          </p:nvPicPr>
          <p:blipFill>
            <a:blip r:embed="rId14" cstate="print"/>
            <a:srcRect l="29986" t="14993" r="30033" b="25035"/>
            <a:stretch>
              <a:fillRect/>
            </a:stretch>
          </p:blipFill>
          <p:spPr bwMode="auto">
            <a:xfrm>
              <a:off x="6475483" y="6113989"/>
              <a:ext cx="393459" cy="516545"/>
            </a:xfrm>
            <a:prstGeom prst="rect">
              <a:avLst/>
            </a:prstGeom>
            <a:noFill/>
          </p:spPr>
        </p:pic>
        <p:pic>
          <p:nvPicPr>
            <p:cNvPr id="161" name="Picture 10" descr="C:\Users\E85171\Documents\1. Grands Projets\1.3 BienVEnu\Projet\04. Lotissement\LOT 0\0.2 Communication\Picto\89881926.872997\89881926.872997\GRA156_org_.PNG"/>
            <p:cNvPicPr>
              <a:picLocks noChangeAspect="1" noChangeArrowheads="1"/>
            </p:cNvPicPr>
            <p:nvPr/>
          </p:nvPicPr>
          <p:blipFill>
            <a:blip r:embed="rId14" cstate="print"/>
            <a:srcRect l="29986" t="14993" r="30033" b="25035"/>
            <a:stretch>
              <a:fillRect/>
            </a:stretch>
          </p:blipFill>
          <p:spPr bwMode="auto">
            <a:xfrm>
              <a:off x="6770577" y="6113989"/>
              <a:ext cx="393459" cy="516545"/>
            </a:xfrm>
            <a:prstGeom prst="rect">
              <a:avLst/>
            </a:prstGeom>
            <a:noFill/>
          </p:spPr>
        </p:pic>
        <p:pic>
          <p:nvPicPr>
            <p:cNvPr id="162" name="Picture 10" descr="C:\Users\E85171\Documents\1. Grands Projets\1.3 BienVEnu\Projet\04. Lotissement\LOT 0\0.2 Communication\Picto\89881926.872997\89881926.872997\GRA156_org_.PNG"/>
            <p:cNvPicPr>
              <a:picLocks noChangeAspect="1" noChangeArrowheads="1"/>
            </p:cNvPicPr>
            <p:nvPr/>
          </p:nvPicPr>
          <p:blipFill>
            <a:blip r:embed="rId14" cstate="print"/>
            <a:srcRect l="29986" t="14993" r="30033" b="25035"/>
            <a:stretch>
              <a:fillRect/>
            </a:stretch>
          </p:blipFill>
          <p:spPr bwMode="auto">
            <a:xfrm>
              <a:off x="7065671" y="6113989"/>
              <a:ext cx="393459" cy="516545"/>
            </a:xfrm>
            <a:prstGeom prst="rect">
              <a:avLst/>
            </a:prstGeom>
            <a:noFill/>
          </p:spPr>
        </p:pic>
        <p:pic>
          <p:nvPicPr>
            <p:cNvPr id="163" name="Picture 10" descr="C:\Users\E85171\Documents\1. Grands Projets\1.3 BienVEnu\Projet\04. Lotissement\LOT 0\0.2 Communication\Picto\89881926.872997\89881926.872997\GRA156_org_.PNG"/>
            <p:cNvPicPr>
              <a:picLocks noChangeAspect="1" noChangeArrowheads="1"/>
            </p:cNvPicPr>
            <p:nvPr/>
          </p:nvPicPr>
          <p:blipFill>
            <a:blip r:embed="rId14" cstate="print"/>
            <a:srcRect l="29986" t="14993" r="30033" b="25035"/>
            <a:stretch>
              <a:fillRect/>
            </a:stretch>
          </p:blipFill>
          <p:spPr bwMode="auto">
            <a:xfrm>
              <a:off x="7360766" y="6113989"/>
              <a:ext cx="393459" cy="516545"/>
            </a:xfrm>
            <a:prstGeom prst="rect">
              <a:avLst/>
            </a:prstGeom>
            <a:noFill/>
          </p:spPr>
        </p:pic>
        <p:pic>
          <p:nvPicPr>
            <p:cNvPr id="164" name="Picture 6" descr="C:\Users\E85171\Documents\1. Grands Projets\1.3 BienVEnu\Projet\04. Lotissement\LOT 0\0.2 Communication\Picto\89881926.361111\89881926.361111\GRA038_org_.PNG"/>
            <p:cNvPicPr>
              <a:picLocks noChangeAspect="1" noChangeArrowheads="1"/>
            </p:cNvPicPr>
            <p:nvPr/>
          </p:nvPicPr>
          <p:blipFill>
            <a:blip r:embed="rId6" cstate="print"/>
            <a:srcRect/>
            <a:stretch>
              <a:fillRect/>
            </a:stretch>
          </p:blipFill>
          <p:spPr bwMode="auto">
            <a:xfrm>
              <a:off x="7606678" y="5984853"/>
              <a:ext cx="158305" cy="222063"/>
            </a:xfrm>
            <a:prstGeom prst="rect">
              <a:avLst/>
            </a:prstGeom>
            <a:noFill/>
          </p:spPr>
        </p:pic>
        <p:sp>
          <p:nvSpPr>
            <p:cNvPr id="165" name="ZoneTexte 164"/>
            <p:cNvSpPr txBox="1"/>
            <p:nvPr/>
          </p:nvSpPr>
          <p:spPr>
            <a:xfrm rot="5400000">
              <a:off x="7562904" y="5261530"/>
              <a:ext cx="655721" cy="230832"/>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wrap="square" lIns="27000" tIns="0" rIns="0" bIns="0" rtlCol="0">
              <a:spAutoFit/>
            </a:bodyPr>
            <a:lstStyle/>
            <a:p>
              <a:r>
                <a:rPr lang="fr-FR" sz="750" dirty="0"/>
                <a:t>Services généraux</a:t>
              </a:r>
            </a:p>
          </p:txBody>
        </p:sp>
        <p:cxnSp>
          <p:nvCxnSpPr>
            <p:cNvPr id="166" name="Connecteur droit 165"/>
            <p:cNvCxnSpPr/>
            <p:nvPr/>
          </p:nvCxnSpPr>
          <p:spPr>
            <a:xfrm flipV="1">
              <a:off x="6773284" y="5765829"/>
              <a:ext cx="0" cy="172181"/>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grpSp>
      <p:graphicFrame>
        <p:nvGraphicFramePr>
          <p:cNvPr id="167" name="Tableau 166"/>
          <p:cNvGraphicFramePr>
            <a:graphicFrameLocks noGrp="1"/>
          </p:cNvGraphicFramePr>
          <p:nvPr>
            <p:extLst>
              <p:ext uri="{D42A27DB-BD31-4B8C-83A1-F6EECF244321}">
                <p14:modId xmlns:p14="http://schemas.microsoft.com/office/powerpoint/2010/main" val="2014559538"/>
              </p:ext>
            </p:extLst>
          </p:nvPr>
        </p:nvGraphicFramePr>
        <p:xfrm>
          <a:off x="756322" y="3454543"/>
          <a:ext cx="4559944" cy="1165180"/>
        </p:xfrm>
        <a:graphic>
          <a:graphicData uri="http://schemas.openxmlformats.org/drawingml/2006/table">
            <a:tbl>
              <a:tblPr>
                <a:tableStyleId>{5C22544A-7EE6-4342-B048-85BDC9FD1C3A}</a:tableStyleId>
              </a:tblPr>
              <a:tblGrid>
                <a:gridCol w="1439287">
                  <a:extLst>
                    <a:ext uri="{9D8B030D-6E8A-4147-A177-3AD203B41FA5}">
                      <a16:colId xmlns="" xmlns:a16="http://schemas.microsoft.com/office/drawing/2014/main" val="20000"/>
                    </a:ext>
                  </a:extLst>
                </a:gridCol>
                <a:gridCol w="3120657">
                  <a:extLst>
                    <a:ext uri="{9D8B030D-6E8A-4147-A177-3AD203B41FA5}">
                      <a16:colId xmlns="" xmlns:a16="http://schemas.microsoft.com/office/drawing/2014/main" val="20001"/>
                    </a:ext>
                  </a:extLst>
                </a:gridCol>
              </a:tblGrid>
              <a:tr h="582590">
                <a:tc>
                  <a:txBody>
                    <a:bodyPr/>
                    <a:lstStyle/>
                    <a:p>
                      <a:r>
                        <a:rPr lang="fr-FR" sz="1100" b="1" dirty="0" smtClean="0">
                          <a:solidFill>
                            <a:schemeClr val="bg1"/>
                          </a:solidFill>
                        </a:rPr>
                        <a:t>Avantages</a:t>
                      </a:r>
                      <a:endParaRPr lang="fr-FR" sz="1100" b="1" dirty="0">
                        <a:solidFill>
                          <a:schemeClr val="bg1"/>
                        </a:solidFill>
                      </a:endParaRPr>
                    </a:p>
                  </a:txBody>
                  <a:tcPr marT="34290" marB="34290" anchor="ctr">
                    <a:solidFill>
                      <a:schemeClr val="accent2"/>
                    </a:solidFill>
                  </a:tcPr>
                </a:tc>
                <a:tc>
                  <a:txBody>
                    <a:bodyPr/>
                    <a:lstStyle/>
                    <a:p>
                      <a:r>
                        <a:rPr lang="fr-FR" sz="1100" dirty="0" smtClean="0">
                          <a:solidFill>
                            <a:schemeClr val="bg1"/>
                          </a:solidFill>
                        </a:rPr>
                        <a:t>Installation collective gérée par </a:t>
                      </a:r>
                      <a:r>
                        <a:rPr lang="fr-FR" sz="1100" dirty="0" err="1" smtClean="0">
                          <a:solidFill>
                            <a:schemeClr val="bg1"/>
                          </a:solidFill>
                        </a:rPr>
                        <a:t>Enedis</a:t>
                      </a:r>
                      <a:r>
                        <a:rPr lang="fr-FR" sz="1100" dirty="0" smtClean="0">
                          <a:solidFill>
                            <a:schemeClr val="bg1"/>
                          </a:solidFill>
                        </a:rPr>
                        <a:t>,</a:t>
                      </a:r>
                      <a:r>
                        <a:rPr lang="fr-FR" sz="1100" baseline="0" dirty="0" smtClean="0">
                          <a:solidFill>
                            <a:schemeClr val="bg1"/>
                          </a:solidFill>
                        </a:rPr>
                        <a:t> chaque utilisateur est indépendant</a:t>
                      </a:r>
                      <a:endParaRPr lang="fr-FR" sz="1100" dirty="0">
                        <a:solidFill>
                          <a:schemeClr val="bg1"/>
                        </a:solidFill>
                      </a:endParaRPr>
                    </a:p>
                  </a:txBody>
                  <a:tcPr marT="34290" marB="34290" anchor="ctr">
                    <a:solidFill>
                      <a:schemeClr val="accent2"/>
                    </a:solidFill>
                  </a:tcPr>
                </a:tc>
                <a:extLst>
                  <a:ext uri="{0D108BD9-81ED-4DB2-BD59-A6C34878D82A}">
                    <a16:rowId xmlns="" xmlns:a16="http://schemas.microsoft.com/office/drawing/2014/main" val="10000"/>
                  </a:ext>
                </a:extLst>
              </a:tr>
              <a:tr h="582590">
                <a:tc>
                  <a:txBody>
                    <a:bodyPr/>
                    <a:lstStyle/>
                    <a:p>
                      <a:r>
                        <a:rPr lang="fr-FR" sz="1100" b="1" dirty="0" smtClean="0">
                          <a:solidFill>
                            <a:schemeClr val="bg1"/>
                          </a:solidFill>
                        </a:rPr>
                        <a:t>Inconvénients</a:t>
                      </a:r>
                      <a:endParaRPr lang="fr-FR" sz="1100" b="1" dirty="0">
                        <a:solidFill>
                          <a:schemeClr val="bg1"/>
                        </a:solidFill>
                      </a:endParaRPr>
                    </a:p>
                  </a:txBody>
                  <a:tcPr marT="34290" marB="34290" anchor="ctr">
                    <a:solidFill>
                      <a:schemeClr val="accent2"/>
                    </a:solidFill>
                  </a:tcPr>
                </a:tc>
                <a:tc>
                  <a:txBody>
                    <a:bodyPr/>
                    <a:lstStyle/>
                    <a:p>
                      <a:r>
                        <a:rPr lang="fr-FR" sz="1100" dirty="0" smtClean="0">
                          <a:solidFill>
                            <a:schemeClr val="bg1"/>
                          </a:solidFill>
                        </a:rPr>
                        <a:t>Optimisation</a:t>
                      </a:r>
                      <a:r>
                        <a:rPr lang="fr-FR" sz="1100" baseline="0" dirty="0" smtClean="0">
                          <a:solidFill>
                            <a:schemeClr val="bg1"/>
                          </a:solidFill>
                        </a:rPr>
                        <a:t> de la recharge plus complexe</a:t>
                      </a:r>
                      <a:endParaRPr lang="fr-FR" sz="1100" dirty="0">
                        <a:solidFill>
                          <a:schemeClr val="bg1"/>
                        </a:solidFill>
                      </a:endParaRPr>
                    </a:p>
                  </a:txBody>
                  <a:tcPr marT="34290" marB="34290" anchor="ctr">
                    <a:solidFill>
                      <a:schemeClr val="accent2"/>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55367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9173" y="809167"/>
            <a:ext cx="4845653" cy="321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9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Sous-titre 2"/>
          <p:cNvSpPr txBox="1">
            <a:spLocks/>
          </p:cNvSpPr>
          <p:nvPr/>
        </p:nvSpPr>
        <p:spPr>
          <a:xfrm>
            <a:off x="99941" y="411510"/>
            <a:ext cx="894411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3600" b="1" dirty="0" smtClean="0">
                <a:solidFill>
                  <a:srgbClr val="29344B"/>
                </a:solidFill>
                <a:latin typeface="Franklin Gothic Medium" panose="020B0603020102020204" pitchFamily="34" charset="0"/>
              </a:rPr>
              <a:t>L’hydrogène</a:t>
            </a:r>
          </a:p>
          <a:p>
            <a:endParaRPr lang="fr-FR" sz="800" b="1" dirty="0" smtClean="0">
              <a:solidFill>
                <a:srgbClr val="29344B"/>
              </a:solidFill>
              <a:latin typeface="Franklin Gothic Medium" panose="020B0603020102020204" pitchFamily="34" charset="0"/>
            </a:endParaRPr>
          </a:p>
        </p:txBody>
      </p:sp>
      <p:sp>
        <p:nvSpPr>
          <p:cNvPr id="7" name="Sous-titre 2"/>
          <p:cNvSpPr txBox="1">
            <a:spLocks/>
          </p:cNvSpPr>
          <p:nvPr/>
        </p:nvSpPr>
        <p:spPr>
          <a:xfrm>
            <a:off x="647564" y="1347427"/>
            <a:ext cx="8604956" cy="32405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1200"/>
              </a:spcBef>
              <a:spcAft>
                <a:spcPts val="1200"/>
              </a:spcAft>
            </a:pPr>
            <a:r>
              <a:rPr lang="fr-FR" sz="2400" b="1" u="sng" dirty="0" smtClean="0">
                <a:solidFill>
                  <a:srgbClr val="46659A"/>
                </a:solidFill>
                <a:latin typeface="Franklin Gothic Medium" panose="020B0603020102020204" pitchFamily="34" charset="0"/>
              </a:rPr>
              <a:t>Le plan national de déploiement de l’hydrogène pour la transition énergétique  (juin 2018)</a:t>
            </a:r>
          </a:p>
          <a:p>
            <a:pPr marL="342900" indent="-342900" algn="l">
              <a:spcBef>
                <a:spcPts val="1200"/>
              </a:spcBef>
              <a:spcAft>
                <a:spcPts val="1200"/>
              </a:spcAft>
              <a:buFont typeface="Arial" panose="020B0604020202020204" pitchFamily="34" charset="0"/>
              <a:buChar char="•"/>
            </a:pPr>
            <a:r>
              <a:rPr lang="fr-FR" sz="2400" dirty="0" smtClean="0">
                <a:solidFill>
                  <a:srgbClr val="46659A"/>
                </a:solidFill>
                <a:latin typeface="Franklin Gothic Medium" panose="020B0603020102020204" pitchFamily="34" charset="0"/>
              </a:rPr>
              <a:t>Créer une filière industrielle de l’hydrogène décarbonée</a:t>
            </a:r>
          </a:p>
          <a:p>
            <a:pPr marL="342900" indent="-342900" algn="l">
              <a:spcBef>
                <a:spcPts val="1200"/>
              </a:spcBef>
              <a:spcAft>
                <a:spcPts val="1200"/>
              </a:spcAft>
              <a:buFont typeface="Arial" panose="020B0604020202020204" pitchFamily="34" charset="0"/>
              <a:buChar char="•"/>
            </a:pPr>
            <a:r>
              <a:rPr lang="fr-FR" sz="2400" dirty="0" smtClean="0">
                <a:solidFill>
                  <a:srgbClr val="46659A"/>
                </a:solidFill>
                <a:latin typeface="Franklin Gothic Medium" panose="020B0603020102020204" pitchFamily="34" charset="0"/>
              </a:rPr>
              <a:t>De nouvelles perspectives de stockage des énergies renouvelables</a:t>
            </a:r>
          </a:p>
          <a:p>
            <a:pPr marL="342900" indent="-342900" algn="l">
              <a:spcBef>
                <a:spcPts val="1200"/>
              </a:spcBef>
              <a:spcAft>
                <a:spcPts val="1200"/>
              </a:spcAft>
              <a:buFont typeface="Arial" panose="020B0604020202020204" pitchFamily="34" charset="0"/>
              <a:buChar char="•"/>
            </a:pPr>
            <a:r>
              <a:rPr lang="fr-FR" sz="2400" dirty="0" smtClean="0">
                <a:solidFill>
                  <a:srgbClr val="46659A"/>
                </a:solidFill>
                <a:latin typeface="Franklin Gothic Medium" panose="020B0603020102020204" pitchFamily="34" charset="0"/>
              </a:rPr>
              <a:t>Solution zéro émission pour les transports</a:t>
            </a:r>
            <a:endParaRPr lang="fr-FR" sz="2400" dirty="0">
              <a:solidFill>
                <a:srgbClr val="46659A"/>
              </a:solidFill>
              <a:latin typeface="Franklin Gothic Medium" panose="020B0603020102020204" pitchFamily="34" charset="0"/>
            </a:endParaRPr>
          </a:p>
          <a:p>
            <a:pPr algn="l">
              <a:spcBef>
                <a:spcPts val="1200"/>
              </a:spcBef>
              <a:spcAft>
                <a:spcPts val="1200"/>
              </a:spcAft>
            </a:pPr>
            <a:endParaRPr lang="fr-FR" sz="2400" b="1" dirty="0" smtClean="0">
              <a:solidFill>
                <a:srgbClr val="46659A"/>
              </a:solidFill>
              <a:latin typeface="Franklin Gothic Medium" panose="020B0603020102020204" pitchFamily="34" charset="0"/>
            </a:endParaRPr>
          </a:p>
          <a:p>
            <a:pPr lvl="2" algn="l">
              <a:spcBef>
                <a:spcPts val="0"/>
              </a:spcBef>
              <a:spcAft>
                <a:spcPts val="600"/>
              </a:spcAft>
            </a:pPr>
            <a:endParaRPr lang="fr-FR" sz="1800" b="1" dirty="0" smtClean="0">
              <a:solidFill>
                <a:srgbClr val="46659A"/>
              </a:solidFill>
              <a:latin typeface="Franklin Gothic Medium" panose="020B0603020102020204" pitchFamily="34" charset="0"/>
            </a:endParaRPr>
          </a:p>
          <a:p>
            <a:pPr marL="1200150" lvl="2" indent="-285750" algn="l">
              <a:spcBef>
                <a:spcPts val="0"/>
              </a:spcBef>
              <a:spcAft>
                <a:spcPts val="600"/>
              </a:spcAft>
              <a:buFont typeface="Wingdings" pitchFamily="2" charset="2"/>
              <a:buChar char="ü"/>
            </a:pPr>
            <a:endParaRPr lang="fr-FR" sz="3200" dirty="0">
              <a:solidFill>
                <a:srgbClr val="29344B"/>
              </a:solidFill>
              <a:latin typeface="Franklin Gothic Book" panose="020B0503020102020204" pitchFamily="34" charset="0"/>
            </a:endParaRPr>
          </a:p>
          <a:p>
            <a:pPr algn="l">
              <a:spcBef>
                <a:spcPts val="1200"/>
              </a:spcBef>
              <a:spcAft>
                <a:spcPts val="1200"/>
              </a:spcAft>
            </a:pPr>
            <a:endParaRPr lang="fr-FR" sz="4000" b="1" dirty="0">
              <a:solidFill>
                <a:srgbClr val="46659A"/>
              </a:solidFill>
              <a:latin typeface="Franklin Gothic Medium" panose="020B0603020102020204" pitchFamily="34" charset="0"/>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5956" y="3628829"/>
            <a:ext cx="2232248" cy="14756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1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9" y="100510"/>
            <a:ext cx="992483" cy="744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652120" y="251875"/>
            <a:ext cx="1981568" cy="584775"/>
          </a:xfrm>
          <a:prstGeom prst="rect">
            <a:avLst/>
          </a:prstGeom>
          <a:noFill/>
        </p:spPr>
        <p:txBody>
          <a:bodyPr wrap="none" rtlCol="0">
            <a:spAutoFit/>
          </a:bodyPr>
          <a:lstStyle/>
          <a:p>
            <a:r>
              <a:rPr lang="fr-FR" sz="3200" b="1" dirty="0">
                <a:solidFill>
                  <a:srgbClr val="46659A"/>
                </a:solidFill>
                <a:latin typeface="+mj-lt"/>
              </a:rPr>
              <a:t>QUESTION</a:t>
            </a:r>
          </a:p>
        </p:txBody>
      </p:sp>
      <p:sp>
        <p:nvSpPr>
          <p:cNvPr id="5" name="ZoneTexte 4"/>
          <p:cNvSpPr txBox="1"/>
          <p:nvPr/>
        </p:nvSpPr>
        <p:spPr>
          <a:xfrm>
            <a:off x="200395" y="1599642"/>
            <a:ext cx="8836101" cy="4031873"/>
          </a:xfrm>
          <a:prstGeom prst="rect">
            <a:avLst/>
          </a:prstGeom>
          <a:noFill/>
        </p:spPr>
        <p:txBody>
          <a:bodyPr wrap="square" rtlCol="0">
            <a:spAutoFit/>
          </a:bodyPr>
          <a:lstStyle/>
          <a:p>
            <a:r>
              <a:rPr lang="fr-FR" sz="3200" b="1" dirty="0">
                <a:solidFill>
                  <a:srgbClr val="46659A"/>
                </a:solidFill>
                <a:latin typeface="+mj-lt"/>
              </a:rPr>
              <a:t>Quelle est la particularité de l’atome d’hydrogène?</a:t>
            </a:r>
          </a:p>
          <a:p>
            <a:r>
              <a:rPr lang="fr-FR" sz="3200" b="1" dirty="0">
                <a:solidFill>
                  <a:srgbClr val="46659A"/>
                </a:solidFill>
                <a:latin typeface="+mj-lt"/>
              </a:rPr>
              <a:t>C’est l’élément chimique : </a:t>
            </a:r>
          </a:p>
          <a:p>
            <a:endParaRPr lang="fr-FR" sz="3200" b="1" dirty="0">
              <a:solidFill>
                <a:srgbClr val="46659A"/>
              </a:solidFill>
              <a:latin typeface="+mj-lt"/>
            </a:endParaRPr>
          </a:p>
          <a:p>
            <a:pPr lvl="1"/>
            <a:r>
              <a:rPr lang="fr-FR" sz="3200" b="1" dirty="0">
                <a:solidFill>
                  <a:srgbClr val="46659A"/>
                </a:solidFill>
                <a:latin typeface="+mj-lt"/>
              </a:rPr>
              <a:t>A. le plus abondant dans l’univers</a:t>
            </a:r>
          </a:p>
          <a:p>
            <a:pPr lvl="1"/>
            <a:r>
              <a:rPr lang="fr-FR" sz="3200" b="1" dirty="0">
                <a:solidFill>
                  <a:srgbClr val="46659A"/>
                </a:solidFill>
                <a:latin typeface="+mj-lt"/>
              </a:rPr>
              <a:t>B. le plus rare sur terre</a:t>
            </a:r>
          </a:p>
          <a:p>
            <a:pPr lvl="1"/>
            <a:r>
              <a:rPr lang="fr-FR" sz="3200" b="1" dirty="0">
                <a:solidFill>
                  <a:srgbClr val="46659A"/>
                </a:solidFill>
                <a:latin typeface="+mj-lt"/>
              </a:rPr>
              <a:t>C. le plus explosif</a:t>
            </a:r>
          </a:p>
          <a:p>
            <a:pPr marL="914400" lvl="1" indent="-457200">
              <a:buFont typeface="Arial" panose="020B0604020202020204" pitchFamily="34" charset="0"/>
              <a:buChar char="•"/>
            </a:pPr>
            <a:endParaRPr lang="fr-FR" sz="3200" b="1" dirty="0">
              <a:solidFill>
                <a:srgbClr val="FF0000"/>
              </a:solidFill>
            </a:endParaRPr>
          </a:p>
          <a:p>
            <a:pPr marL="457200" indent="-457200">
              <a:buFont typeface="Arial" panose="020B0604020202020204" pitchFamily="34" charset="0"/>
              <a:buChar char="•"/>
            </a:pPr>
            <a:endParaRPr lang="fr-FR" sz="3200" b="1" dirty="0">
              <a:solidFill>
                <a:srgbClr val="FF0000"/>
              </a:solidFill>
            </a:endParaRPr>
          </a:p>
        </p:txBody>
      </p:sp>
      <p:sp>
        <p:nvSpPr>
          <p:cNvPr id="3" name="Rectangle 2"/>
          <p:cNvSpPr/>
          <p:nvPr/>
        </p:nvSpPr>
        <p:spPr>
          <a:xfrm>
            <a:off x="34484" y="0"/>
            <a:ext cx="1018227" cy="230832"/>
          </a:xfrm>
          <a:prstGeom prst="rect">
            <a:avLst/>
          </a:prstGeom>
        </p:spPr>
        <p:txBody>
          <a:bodyPr wrap="none">
            <a:spAutoFit/>
          </a:bodyPr>
          <a:lstStyle/>
          <a:p>
            <a:r>
              <a:rPr lang="fr-FR" sz="900" dirty="0">
                <a:solidFill>
                  <a:schemeClr val="bg1">
                    <a:lumMod val="95000"/>
                  </a:schemeClr>
                </a:solidFill>
              </a:rPr>
              <a:t>#</a:t>
            </a:r>
            <a:r>
              <a:rPr lang="fr-FR" sz="900" dirty="0" smtClean="0">
                <a:solidFill>
                  <a:schemeClr val="bg1">
                    <a:lumMod val="95000"/>
                  </a:schemeClr>
                </a:solidFill>
              </a:rPr>
              <a:t>QDLE#Q#A</a:t>
            </a:r>
            <a:r>
              <a:rPr lang="fr-FR" sz="900" dirty="0">
                <a:solidFill>
                  <a:schemeClr val="bg1">
                    <a:lumMod val="95000"/>
                  </a:schemeClr>
                </a:solidFill>
              </a:rPr>
              <a:t>*</a:t>
            </a:r>
            <a:r>
              <a:rPr lang="fr-FR" sz="900" dirty="0" smtClean="0">
                <a:solidFill>
                  <a:schemeClr val="bg1">
                    <a:lumMod val="95000"/>
                  </a:schemeClr>
                </a:solidFill>
              </a:rPr>
              <a:t>BC#</a:t>
            </a:r>
            <a:r>
              <a:rPr lang="fr-FR" sz="900" dirty="0">
                <a:solidFill>
                  <a:schemeClr val="bg1">
                    <a:lumMod val="95000"/>
                  </a:schemeClr>
                </a:solidFill>
              </a:rPr>
              <a:t> </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62571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672953" y="1051028"/>
            <a:ext cx="1973492" cy="162039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a:solidFill>
                  <a:schemeClr val="tx2"/>
                </a:solidFill>
                <a:latin typeface="Franklin Gothic Medium" panose="020B0603020102020204" pitchFamily="34" charset="0"/>
              </a:rPr>
              <a:t>élément chimique </a:t>
            </a:r>
            <a:endParaRPr lang="fr-FR" sz="1700" b="1" dirty="0" smtClean="0">
              <a:solidFill>
                <a:schemeClr val="tx2"/>
              </a:solidFill>
              <a:latin typeface="Franklin Gothic Medium" panose="020B0603020102020204" pitchFamily="34" charset="0"/>
            </a:endParaRPr>
          </a:p>
          <a:p>
            <a:pPr algn="ctr"/>
            <a:r>
              <a:rPr lang="fr-FR" sz="1700" b="1" dirty="0" smtClean="0">
                <a:solidFill>
                  <a:schemeClr val="tx2"/>
                </a:solidFill>
                <a:latin typeface="Franklin Gothic Medium" panose="020B0603020102020204" pitchFamily="34" charset="0"/>
              </a:rPr>
              <a:t>le </a:t>
            </a:r>
            <a:r>
              <a:rPr lang="fr-FR" sz="1700" b="1" dirty="0">
                <a:solidFill>
                  <a:schemeClr val="tx2"/>
                </a:solidFill>
                <a:latin typeface="Franklin Gothic Medium" panose="020B0603020102020204" pitchFamily="34" charset="0"/>
              </a:rPr>
              <a:t>plus abondant dans l’univers</a:t>
            </a:r>
            <a:endParaRPr lang="fr-FR" sz="1700" dirty="0">
              <a:solidFill>
                <a:schemeClr val="tx2"/>
              </a:solidFill>
            </a:endParaRPr>
          </a:p>
        </p:txBody>
      </p:sp>
      <p:sp>
        <p:nvSpPr>
          <p:cNvPr id="23" name="Ellipse 22"/>
          <p:cNvSpPr/>
          <p:nvPr/>
        </p:nvSpPr>
        <p:spPr>
          <a:xfrm>
            <a:off x="6475750" y="3651422"/>
            <a:ext cx="1656184" cy="117569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2"/>
                </a:solidFill>
                <a:latin typeface="Franklin Gothic Medium" panose="020B0603020102020204" pitchFamily="34" charset="0"/>
              </a:rPr>
              <a:t>Sous forme de Gaz : inodore et invisible</a:t>
            </a:r>
            <a:endParaRPr lang="fr-FR" sz="1600" dirty="0">
              <a:solidFill>
                <a:schemeClr val="tx2"/>
              </a:solidFill>
            </a:endParaRPr>
          </a:p>
        </p:txBody>
      </p:sp>
      <p:sp>
        <p:nvSpPr>
          <p:cNvPr id="25" name="Ellipse 24"/>
          <p:cNvSpPr/>
          <p:nvPr/>
        </p:nvSpPr>
        <p:spPr>
          <a:xfrm>
            <a:off x="6732240" y="1292966"/>
            <a:ext cx="1973492" cy="137846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smtClean="0">
                <a:solidFill>
                  <a:schemeClr val="tx2"/>
                </a:solidFill>
                <a:latin typeface="Franklin Gothic Medium" panose="020B0603020102020204" pitchFamily="34" charset="0"/>
              </a:rPr>
              <a:t>Le plus léger de tous les éléments chimiques</a:t>
            </a:r>
            <a:endParaRPr lang="fr-FR" sz="1700" dirty="0">
              <a:solidFill>
                <a:schemeClr val="tx2"/>
              </a:solidFill>
            </a:endParaRPr>
          </a:p>
        </p:txBody>
      </p:sp>
      <p:sp>
        <p:nvSpPr>
          <p:cNvPr id="24" name="Ellipse 23"/>
          <p:cNvSpPr/>
          <p:nvPr/>
        </p:nvSpPr>
        <p:spPr>
          <a:xfrm>
            <a:off x="726015" y="3175481"/>
            <a:ext cx="2195027" cy="153433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smtClean="0">
                <a:solidFill>
                  <a:schemeClr val="tx2"/>
                </a:solidFill>
                <a:latin typeface="Franklin Gothic Medium" panose="020B0603020102020204" pitchFamily="34" charset="0"/>
              </a:rPr>
              <a:t>Rarement présent à l’état pur </a:t>
            </a:r>
          </a:p>
          <a:p>
            <a:pPr algn="ctr"/>
            <a:r>
              <a:rPr lang="fr-FR" sz="1700" b="1" dirty="0" smtClean="0">
                <a:solidFill>
                  <a:schemeClr val="tx2"/>
                </a:solidFill>
                <a:latin typeface="Franklin Gothic Medium" panose="020B0603020102020204" pitchFamily="34" charset="0"/>
              </a:rPr>
              <a:t>(très présent dans l’eau)</a:t>
            </a:r>
            <a:endParaRPr lang="fr-FR" sz="1700" dirty="0">
              <a:solidFill>
                <a:schemeClr val="tx2"/>
              </a:solidFill>
            </a:endParaRPr>
          </a:p>
        </p:txBody>
      </p:sp>
      <p:sp>
        <p:nvSpPr>
          <p:cNvPr id="11" name="Sous-titre 2"/>
          <p:cNvSpPr txBox="1">
            <a:spLocks/>
          </p:cNvSpPr>
          <p:nvPr/>
        </p:nvSpPr>
        <p:spPr>
          <a:xfrm>
            <a:off x="1561862" y="87474"/>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a:solidFill>
                  <a:srgbClr val="46659A"/>
                </a:solidFill>
                <a:latin typeface="+mj-lt"/>
              </a:rPr>
              <a:t>Tout savoir sur l’hydrogène</a:t>
            </a:r>
          </a:p>
        </p:txBody>
      </p:sp>
      <p:grpSp>
        <p:nvGrpSpPr>
          <p:cNvPr id="5" name="Groupe 4"/>
          <p:cNvGrpSpPr/>
          <p:nvPr/>
        </p:nvGrpSpPr>
        <p:grpSpPr>
          <a:xfrm>
            <a:off x="2860715" y="1982197"/>
            <a:ext cx="3614833" cy="1756031"/>
            <a:chOff x="2627784" y="2539454"/>
            <a:chExt cx="3614833" cy="2341375"/>
          </a:xfrm>
        </p:grpSpPr>
        <p:sp>
          <p:nvSpPr>
            <p:cNvPr id="2" name="Ellipse 1"/>
            <p:cNvSpPr/>
            <p:nvPr/>
          </p:nvSpPr>
          <p:spPr>
            <a:xfrm>
              <a:off x="3995936" y="3203405"/>
              <a:ext cx="1080120" cy="10773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fr-FR"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Ellipse 2"/>
            <p:cNvSpPr/>
            <p:nvPr/>
          </p:nvSpPr>
          <p:spPr>
            <a:xfrm>
              <a:off x="2627784" y="2539454"/>
              <a:ext cx="3614833" cy="2341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5436096" y="2642928"/>
              <a:ext cx="310175" cy="33198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fr-FR"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13582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9886" r="46521"/>
          <a:stretch/>
        </p:blipFill>
        <p:spPr>
          <a:xfrm>
            <a:off x="1521596" y="1534683"/>
            <a:ext cx="5566478" cy="3517416"/>
          </a:xfrm>
          <a:prstGeom prst="rect">
            <a:avLst/>
          </a:prstGeom>
        </p:spPr>
      </p:pic>
      <p:sp>
        <p:nvSpPr>
          <p:cNvPr id="5" name="Sous-titre 2"/>
          <p:cNvSpPr txBox="1">
            <a:spLocks/>
          </p:cNvSpPr>
          <p:nvPr/>
        </p:nvSpPr>
        <p:spPr>
          <a:xfrm>
            <a:off x="1561862" y="87474"/>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a:solidFill>
                  <a:srgbClr val="46659A"/>
                </a:solidFill>
                <a:latin typeface="+mj-lt"/>
              </a:rPr>
              <a:t>Tout savoir sur l’hydrogène</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
        <p:nvSpPr>
          <p:cNvPr id="2" name="ZoneTexte 1"/>
          <p:cNvSpPr txBox="1"/>
          <p:nvPr/>
        </p:nvSpPr>
        <p:spPr>
          <a:xfrm>
            <a:off x="251520" y="1088578"/>
            <a:ext cx="7567008" cy="584775"/>
          </a:xfrm>
          <a:prstGeom prst="rect">
            <a:avLst/>
          </a:prstGeom>
          <a:noFill/>
        </p:spPr>
        <p:txBody>
          <a:bodyPr wrap="none" rtlCol="0">
            <a:spAutoFit/>
          </a:bodyPr>
          <a:lstStyle/>
          <a:p>
            <a:r>
              <a:rPr lang="fr-FR" sz="3200" b="1" dirty="0">
                <a:solidFill>
                  <a:srgbClr val="46659A"/>
                </a:solidFill>
                <a:latin typeface="Franklin Gothic Medium" panose="020B0603020102020204" pitchFamily="34" charset="0"/>
              </a:rPr>
              <a:t>La </a:t>
            </a:r>
            <a:r>
              <a:rPr lang="fr-FR" sz="3200" b="1" dirty="0" smtClean="0">
                <a:solidFill>
                  <a:srgbClr val="46659A"/>
                </a:solidFill>
                <a:latin typeface="Franklin Gothic Medium" panose="020B0603020102020204" pitchFamily="34" charset="0"/>
              </a:rPr>
              <a:t>production d’hydrogène dans le monde</a:t>
            </a:r>
            <a:endParaRPr lang="fr-FR" sz="3200" dirty="0"/>
          </a:p>
        </p:txBody>
      </p:sp>
    </p:spTree>
    <p:extLst>
      <p:ext uri="{BB962C8B-B14F-4D97-AF65-F5344CB8AC3E}">
        <p14:creationId xmlns:p14="http://schemas.microsoft.com/office/powerpoint/2010/main" val="2955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27585" y="1190674"/>
            <a:ext cx="7940679" cy="3785652"/>
          </a:xfrm>
          <a:prstGeom prst="rect">
            <a:avLst/>
          </a:prstGeom>
          <a:noFill/>
        </p:spPr>
        <p:txBody>
          <a:bodyPr wrap="square" rtlCol="0">
            <a:spAutoFit/>
          </a:bodyPr>
          <a:lstStyle/>
          <a:p>
            <a:pPr marL="0" lvl="2"/>
            <a:r>
              <a:rPr lang="fr-FR" sz="3200" b="1" dirty="0">
                <a:solidFill>
                  <a:srgbClr val="46659A"/>
                </a:solidFill>
                <a:latin typeface="Franklin Gothic Medium" panose="020B0603020102020204" pitchFamily="34" charset="0"/>
              </a:rPr>
              <a:t>La problématique :</a:t>
            </a:r>
          </a:p>
          <a:p>
            <a:pPr marL="285750" lvl="2" indent="-285750">
              <a:buFont typeface="Arial" panose="020B0604020202020204" pitchFamily="34" charset="0"/>
              <a:buChar char="•"/>
            </a:pPr>
            <a:endParaRPr lang="fr-FR" sz="2200" b="1" dirty="0">
              <a:solidFill>
                <a:srgbClr val="46659A"/>
              </a:solidFill>
              <a:latin typeface="Franklin Gothic Medium" panose="020B0603020102020204" pitchFamily="34" charset="0"/>
            </a:endParaRPr>
          </a:p>
          <a:p>
            <a:pPr marL="285750" lvl="2" indent="-285750">
              <a:buFont typeface="Arial" panose="020B0604020202020204" pitchFamily="34" charset="0"/>
              <a:buChar char="•"/>
            </a:pPr>
            <a:r>
              <a:rPr lang="fr-FR" sz="2800" b="1" dirty="0">
                <a:solidFill>
                  <a:srgbClr val="46659A"/>
                </a:solidFill>
                <a:latin typeface="Franklin Gothic Medium" panose="020B0603020102020204" pitchFamily="34" charset="0"/>
              </a:rPr>
              <a:t>Le procédé le plus utilisé aujourd’hui (vaporeformage du méthane) produit beaucoup de CO2 </a:t>
            </a:r>
          </a:p>
          <a:p>
            <a:endParaRPr lang="fr-FR" sz="2800" b="1" dirty="0" smtClean="0">
              <a:solidFill>
                <a:srgbClr val="46659A"/>
              </a:solidFill>
              <a:latin typeface="Franklin Gothic Medium" panose="020B0603020102020204" pitchFamily="34" charset="0"/>
            </a:endParaRPr>
          </a:p>
          <a:p>
            <a:r>
              <a:rPr lang="fr-FR" sz="2800" b="1" dirty="0" smtClean="0">
                <a:solidFill>
                  <a:srgbClr val="46659A"/>
                </a:solidFill>
                <a:latin typeface="Franklin Gothic Medium" panose="020B0603020102020204" pitchFamily="34" charset="0"/>
              </a:rPr>
              <a:t>La </a:t>
            </a:r>
            <a:r>
              <a:rPr lang="fr-FR" sz="2800" b="1" dirty="0">
                <a:solidFill>
                  <a:srgbClr val="46659A"/>
                </a:solidFill>
                <a:latin typeface="Franklin Gothic Medium" panose="020B0603020102020204" pitchFamily="34" charset="0"/>
              </a:rPr>
              <a:t>production d’1kg d’H2 </a:t>
            </a:r>
            <a:r>
              <a:rPr lang="fr-FR" sz="2800" b="1" dirty="0" smtClean="0">
                <a:solidFill>
                  <a:srgbClr val="46659A"/>
                </a:solidFill>
                <a:latin typeface="Franklin Gothic Medium" panose="020B0603020102020204" pitchFamily="34" charset="0"/>
              </a:rPr>
              <a:t> avec ce procédé libère </a:t>
            </a:r>
            <a:r>
              <a:rPr lang="fr-FR" sz="2800" b="1" dirty="0">
                <a:solidFill>
                  <a:srgbClr val="46659A"/>
                </a:solidFill>
                <a:latin typeface="Franklin Gothic Medium" panose="020B0603020102020204" pitchFamily="34" charset="0"/>
              </a:rPr>
              <a:t>10 kg de CO2</a:t>
            </a:r>
          </a:p>
          <a:p>
            <a:endParaRPr lang="fr-FR"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9617">
            <a:off x="7375750" y="4186125"/>
            <a:ext cx="1410619" cy="5289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ous-titre 2"/>
          <p:cNvSpPr txBox="1">
            <a:spLocks/>
          </p:cNvSpPr>
          <p:nvPr/>
        </p:nvSpPr>
        <p:spPr>
          <a:xfrm>
            <a:off x="1561862" y="87474"/>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a:solidFill>
                  <a:srgbClr val="46659A"/>
                </a:solidFill>
                <a:latin typeface="+mj-lt"/>
              </a:rPr>
              <a:t>Tout savoir sur l’hydrogène</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349268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99592" y="1437624"/>
            <a:ext cx="7704856" cy="2677656"/>
          </a:xfrm>
          <a:prstGeom prst="rect">
            <a:avLst/>
          </a:prstGeom>
          <a:noFill/>
        </p:spPr>
        <p:txBody>
          <a:bodyPr wrap="square" rtlCol="0">
            <a:spAutoFit/>
          </a:bodyPr>
          <a:lstStyle/>
          <a:p>
            <a:pPr marL="0" lvl="2"/>
            <a:r>
              <a:rPr lang="fr-FR" sz="2800" b="1" u="sng" dirty="0" smtClean="0">
                <a:solidFill>
                  <a:srgbClr val="46659A"/>
                </a:solidFill>
                <a:latin typeface="Franklin Gothic Medium" panose="020B0603020102020204" pitchFamily="34" charset="0"/>
              </a:rPr>
              <a:t>Enjeu lié à la production </a:t>
            </a:r>
            <a:r>
              <a:rPr lang="fr-FR" sz="2800" b="1" dirty="0" smtClean="0">
                <a:solidFill>
                  <a:srgbClr val="46659A"/>
                </a:solidFill>
                <a:latin typeface="Franklin Gothic Medium" panose="020B0603020102020204" pitchFamily="34" charset="0"/>
              </a:rPr>
              <a:t>:</a:t>
            </a:r>
          </a:p>
          <a:p>
            <a:pPr marL="285750" lvl="2" indent="-285750">
              <a:buFont typeface="Arial" panose="020B0604020202020204" pitchFamily="34" charset="0"/>
              <a:buChar char="•"/>
            </a:pPr>
            <a:endParaRPr lang="fr-FR" sz="2800" b="1" dirty="0">
              <a:solidFill>
                <a:srgbClr val="46659A"/>
              </a:solidFill>
              <a:latin typeface="Franklin Gothic Medium" panose="020B0603020102020204" pitchFamily="34" charset="0"/>
            </a:endParaRPr>
          </a:p>
          <a:p>
            <a:pPr marL="285750" lvl="2" indent="-285750">
              <a:buFont typeface="Arial" panose="020B0604020202020204" pitchFamily="34" charset="0"/>
              <a:buChar char="•"/>
            </a:pPr>
            <a:r>
              <a:rPr lang="fr-FR" sz="2800" b="1" dirty="0" smtClean="0">
                <a:solidFill>
                  <a:srgbClr val="46659A"/>
                </a:solidFill>
                <a:latin typeface="Franklin Gothic Medium" panose="020B0603020102020204" pitchFamily="34" charset="0"/>
              </a:rPr>
              <a:t>Produire de l’H2 sans émettre de CO2 : par l’électrolyse, à partir d’électricité renouvelable</a:t>
            </a:r>
          </a:p>
          <a:p>
            <a:endParaRPr lang="fr-FR" sz="2800" b="1" dirty="0" smtClean="0">
              <a:solidFill>
                <a:srgbClr val="46659A"/>
              </a:solidFill>
              <a:latin typeface="Franklin Gothic Medium" panose="020B0603020102020204" pitchFamily="34" charset="0"/>
            </a:endParaRPr>
          </a:p>
          <a:p>
            <a:r>
              <a:rPr lang="fr-FR" sz="2800" b="1" dirty="0" smtClean="0">
                <a:solidFill>
                  <a:srgbClr val="46659A"/>
                </a:solidFill>
                <a:latin typeface="Franklin Gothic Medium" panose="020B0603020102020204" pitchFamily="34" charset="0"/>
              </a:rPr>
              <a:t>    </a:t>
            </a:r>
            <a:endParaRPr lang="fr-FR" sz="2800" dirty="0"/>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393483"/>
            <a:ext cx="1404156" cy="70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542" t="41004" b="25779"/>
          <a:stretch/>
        </p:blipFill>
        <p:spPr bwMode="auto">
          <a:xfrm>
            <a:off x="4565139" y="3454082"/>
            <a:ext cx="4027749" cy="128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ous-titre 2"/>
          <p:cNvSpPr txBox="1">
            <a:spLocks/>
          </p:cNvSpPr>
          <p:nvPr/>
        </p:nvSpPr>
        <p:spPr>
          <a:xfrm>
            <a:off x="1561862" y="87474"/>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a:solidFill>
                  <a:srgbClr val="46659A"/>
                </a:solidFill>
                <a:latin typeface="+mj-lt"/>
              </a:rPr>
              <a:t>Tout savoir sur l’hydrogène</a:t>
            </a: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398961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36633" y="844872"/>
            <a:ext cx="8136904" cy="3693319"/>
          </a:xfrm>
          <a:prstGeom prst="rect">
            <a:avLst/>
          </a:prstGeom>
          <a:noFill/>
        </p:spPr>
        <p:txBody>
          <a:bodyPr wrap="square" rtlCol="0">
            <a:spAutoFit/>
          </a:bodyPr>
          <a:lstStyle/>
          <a:p>
            <a:pPr marL="0" lvl="2"/>
            <a:r>
              <a:rPr lang="fr-FR" sz="3000" b="1" dirty="0" smtClean="0">
                <a:solidFill>
                  <a:srgbClr val="46659A"/>
                </a:solidFill>
                <a:latin typeface="Franklin Gothic Medium" panose="020B0603020102020204" pitchFamily="34" charset="0"/>
              </a:rPr>
              <a:t>Le stockage de l’hydrogène</a:t>
            </a:r>
          </a:p>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600" dirty="0" smtClean="0">
                <a:solidFill>
                  <a:srgbClr val="46659A"/>
                </a:solidFill>
                <a:latin typeface="Franklin Gothic Medium" panose="020B0603020102020204" pitchFamily="34" charset="0"/>
              </a:rPr>
              <a:t>Faible densité volumique</a:t>
            </a:r>
            <a:r>
              <a:rPr lang="fr-FR" sz="2200" i="1" dirty="0" smtClean="0">
                <a:solidFill>
                  <a:srgbClr val="46659A"/>
                </a:solidFill>
                <a:latin typeface="Franklin Gothic Medium" panose="020B0603020102020204" pitchFamily="34" charset="0"/>
              </a:rPr>
              <a:t> (donc occupe un volume considérable)</a:t>
            </a:r>
            <a:r>
              <a:rPr lang="fr-FR" sz="2600" dirty="0" smtClean="0">
                <a:solidFill>
                  <a:srgbClr val="46659A"/>
                </a:solidFill>
                <a:latin typeface="Franklin Gothic Medium" panose="020B0603020102020204" pitchFamily="34" charset="0"/>
              </a:rPr>
              <a:t> : </a:t>
            </a:r>
          </a:p>
          <a:p>
            <a:pPr marL="342900" lvl="2" indent="-342900">
              <a:buFont typeface="Arial" panose="020B0604020202020204" pitchFamily="34" charset="0"/>
              <a:buChar char="•"/>
            </a:pPr>
            <a:r>
              <a:rPr lang="fr-FR" sz="2600" dirty="0" smtClean="0">
                <a:solidFill>
                  <a:srgbClr val="46659A"/>
                </a:solidFill>
                <a:latin typeface="Franklin Gothic Medium" panose="020B0603020102020204" pitchFamily="34" charset="0"/>
              </a:rPr>
              <a:t>Stocker 1 kg d’H2 dans des conditions normales de température et de pression nécessite un réservoir d’une capacité de 11 m3 </a:t>
            </a:r>
          </a:p>
          <a:p>
            <a:pPr marL="342900" lvl="2" indent="-342900">
              <a:buFont typeface="Arial" panose="020B0604020202020204" pitchFamily="34" charset="0"/>
              <a:buChar char="•"/>
            </a:pPr>
            <a:r>
              <a:rPr lang="fr-FR" sz="2600" dirty="0" smtClean="0">
                <a:solidFill>
                  <a:srgbClr val="46659A"/>
                </a:solidFill>
                <a:latin typeface="Franklin Gothic Medium" panose="020B0603020102020204" pitchFamily="34" charset="0"/>
              </a:rPr>
              <a:t>Donc nécessite des méthodes de stockage particulières</a:t>
            </a:r>
            <a:endParaRPr lang="fr-FR" sz="2600" dirty="0"/>
          </a:p>
        </p:txBody>
      </p:sp>
      <p:sp>
        <p:nvSpPr>
          <p:cNvPr id="7" name="Sous-titre 2"/>
          <p:cNvSpPr txBox="1">
            <a:spLocks/>
          </p:cNvSpPr>
          <p:nvPr/>
        </p:nvSpPr>
        <p:spPr>
          <a:xfrm>
            <a:off x="1561862" y="87474"/>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a:solidFill>
                  <a:srgbClr val="46659A"/>
                </a:solidFill>
                <a:latin typeface="+mj-lt"/>
              </a:rPr>
              <a:t>Tout savoir sur l’hydrogène</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214213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Sous-titre 2"/>
          <p:cNvSpPr txBox="1">
            <a:spLocks/>
          </p:cNvSpPr>
          <p:nvPr/>
        </p:nvSpPr>
        <p:spPr>
          <a:xfrm>
            <a:off x="99941" y="123478"/>
            <a:ext cx="8944116" cy="20162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29344B"/>
              </a:solidFill>
              <a:latin typeface="Franklin Gothic Medium" panose="020B0603020102020204" pitchFamily="34" charset="0"/>
            </a:endParaRPr>
          </a:p>
          <a:p>
            <a:r>
              <a:rPr lang="fr-FR" sz="3600" b="1" dirty="0" smtClean="0">
                <a:solidFill>
                  <a:srgbClr val="29344B"/>
                </a:solidFill>
                <a:latin typeface="Franklin Gothic Medium" panose="020B0603020102020204" pitchFamily="34" charset="0"/>
              </a:rPr>
              <a:t>La Mobilité DURABLE </a:t>
            </a:r>
          </a:p>
          <a:p>
            <a:endParaRPr lang="fr-FR" sz="800" b="1" dirty="0" smtClean="0">
              <a:solidFill>
                <a:srgbClr val="29344B"/>
              </a:solidFill>
              <a:latin typeface="Franklin Gothic Medium" panose="020B0603020102020204" pitchFamily="34" charset="0"/>
            </a:endParaRPr>
          </a:p>
        </p:txBody>
      </p:sp>
      <p:sp>
        <p:nvSpPr>
          <p:cNvPr id="2" name="Rectangle 1"/>
          <p:cNvSpPr/>
          <p:nvPr/>
        </p:nvSpPr>
        <p:spPr>
          <a:xfrm>
            <a:off x="186435" y="1566161"/>
            <a:ext cx="8944115" cy="2308324"/>
          </a:xfrm>
          <a:prstGeom prst="rect">
            <a:avLst/>
          </a:prstGeom>
          <a:solidFill>
            <a:schemeClr val="bg2"/>
          </a:solidFill>
        </p:spPr>
        <p:txBody>
          <a:bodyPr wrap="square">
            <a:spAutoFit/>
          </a:bodyPr>
          <a:lstStyle/>
          <a:p>
            <a:endParaRPr lang="fr-FR" sz="2400" cap="all" dirty="0" smtClean="0">
              <a:solidFill>
                <a:srgbClr val="46659A"/>
              </a:solidFill>
              <a:latin typeface="Franklin Gothic Book" panose="020B0503020102020204" pitchFamily="34" charset="0"/>
              <a:cs typeface="Arial" pitchFamily="34" charset="0"/>
            </a:endParaRPr>
          </a:p>
          <a:p>
            <a:pPr marL="1438275" lvl="1" indent="-342900">
              <a:buClr>
                <a:srgbClr val="DDDD47"/>
              </a:buClr>
              <a:buFont typeface="Arial" pitchFamily="34" charset="0"/>
              <a:buChar char="•"/>
            </a:pPr>
            <a:r>
              <a:rPr lang="fr-FR" sz="2400" cap="all" dirty="0" smtClean="0">
                <a:solidFill>
                  <a:srgbClr val="46659A"/>
                </a:solidFill>
                <a:latin typeface="Franklin Gothic Book" panose="020B0503020102020204" pitchFamily="34" charset="0"/>
                <a:cs typeface="Arial" pitchFamily="34" charset="0"/>
              </a:rPr>
              <a:t>Le cadre règlementaire</a:t>
            </a:r>
          </a:p>
          <a:p>
            <a:pPr marL="981075" indent="-342900">
              <a:buClr>
                <a:srgbClr val="DDDD47"/>
              </a:buClr>
              <a:buFont typeface="Arial" pitchFamily="34" charset="0"/>
              <a:buChar char="•"/>
            </a:pPr>
            <a:endParaRPr lang="fr-FR" sz="2400" cap="all" dirty="0" smtClean="0">
              <a:solidFill>
                <a:srgbClr val="46659A"/>
              </a:solidFill>
              <a:latin typeface="Franklin Gothic Book" panose="020B0503020102020204" pitchFamily="34" charset="0"/>
              <a:cs typeface="Arial" pitchFamily="34" charset="0"/>
            </a:endParaRPr>
          </a:p>
          <a:p>
            <a:pPr marL="1714500" lvl="3" indent="-342900">
              <a:buClr>
                <a:srgbClr val="DDDD47"/>
              </a:buClr>
              <a:buFont typeface="Wingdings" pitchFamily="2" charset="2"/>
              <a:buChar char="ü"/>
            </a:pPr>
            <a:r>
              <a:rPr lang="fr-FR" sz="2400" cap="all" dirty="0" smtClean="0">
                <a:solidFill>
                  <a:srgbClr val="46659A"/>
                </a:solidFill>
                <a:latin typeface="Franklin Gothic Book" panose="020B0503020102020204" pitchFamily="34" charset="0"/>
                <a:cs typeface="Arial" pitchFamily="34" charset="0"/>
              </a:rPr>
              <a:t>La loi Lom  JO 26/12/2019</a:t>
            </a:r>
          </a:p>
          <a:p>
            <a:pPr marL="1714500" lvl="3" indent="-342900">
              <a:buClr>
                <a:srgbClr val="DDDD47"/>
              </a:buClr>
              <a:buFont typeface="Wingdings" pitchFamily="2" charset="2"/>
              <a:buChar char="ü"/>
            </a:pPr>
            <a:r>
              <a:rPr lang="fr-FR" sz="2400" cap="all" dirty="0" smtClean="0">
                <a:solidFill>
                  <a:srgbClr val="46659A"/>
                </a:solidFill>
                <a:latin typeface="Franklin Gothic Book" panose="020B0503020102020204" pitchFamily="34" charset="0"/>
                <a:cs typeface="Arial" pitchFamily="34" charset="0"/>
              </a:rPr>
              <a:t>L</a:t>
            </a:r>
            <a:r>
              <a:rPr lang="fr-FR" sz="2400" dirty="0" smtClean="0">
                <a:solidFill>
                  <a:srgbClr val="46659A"/>
                </a:solidFill>
                <a:latin typeface="Franklin Gothic Book" panose="020B0503020102020204" pitchFamily="34" charset="0"/>
                <a:cs typeface="Arial" pitchFamily="34" charset="0"/>
              </a:rPr>
              <a:t>ES </a:t>
            </a:r>
            <a:r>
              <a:rPr lang="fr-FR" sz="2400" cap="all" dirty="0" smtClean="0">
                <a:solidFill>
                  <a:srgbClr val="46659A"/>
                </a:solidFill>
                <a:latin typeface="Franklin Gothic Book" panose="020B0503020102020204" pitchFamily="34" charset="0"/>
                <a:cs typeface="Arial" pitchFamily="34" charset="0"/>
              </a:rPr>
              <a:t>statuts du SDEC ENERGIE</a:t>
            </a:r>
          </a:p>
          <a:p>
            <a:pPr lvl="3">
              <a:buClr>
                <a:srgbClr val="DDDD47"/>
              </a:buClr>
            </a:pPr>
            <a:endParaRPr lang="fr-FR" sz="2400" cap="all" dirty="0">
              <a:solidFill>
                <a:srgbClr val="46659A"/>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311548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9" y="100510"/>
            <a:ext cx="992483" cy="744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652121" y="251875"/>
            <a:ext cx="1988045" cy="584775"/>
          </a:xfrm>
          <a:prstGeom prst="rect">
            <a:avLst/>
          </a:prstGeom>
          <a:noFill/>
        </p:spPr>
        <p:txBody>
          <a:bodyPr wrap="none" rtlCol="0">
            <a:spAutoFit/>
          </a:bodyPr>
          <a:lstStyle/>
          <a:p>
            <a:r>
              <a:rPr lang="fr-FR" sz="3200" b="1" dirty="0">
                <a:solidFill>
                  <a:srgbClr val="46659A"/>
                </a:solidFill>
                <a:latin typeface="Franklin Gothic Medium" panose="020B0603020102020204" pitchFamily="34" charset="0"/>
              </a:rPr>
              <a:t>QUESTION</a:t>
            </a:r>
          </a:p>
        </p:txBody>
      </p:sp>
      <p:sp>
        <p:nvSpPr>
          <p:cNvPr id="5" name="ZoneTexte 4"/>
          <p:cNvSpPr txBox="1"/>
          <p:nvPr/>
        </p:nvSpPr>
        <p:spPr>
          <a:xfrm>
            <a:off x="1272699" y="1105493"/>
            <a:ext cx="7107910" cy="4031873"/>
          </a:xfrm>
          <a:prstGeom prst="rect">
            <a:avLst/>
          </a:prstGeom>
          <a:noFill/>
        </p:spPr>
        <p:txBody>
          <a:bodyPr wrap="square" rtlCol="0">
            <a:spAutoFit/>
          </a:bodyPr>
          <a:lstStyle/>
          <a:p>
            <a:r>
              <a:rPr lang="fr-FR" sz="3200" b="1" dirty="0">
                <a:solidFill>
                  <a:srgbClr val="46659A"/>
                </a:solidFill>
                <a:latin typeface="Franklin Gothic Medium" panose="020B0603020102020204" pitchFamily="34" charset="0"/>
              </a:rPr>
              <a:t>Pour stocker l’hydrogène sous forme liquide, il faut : </a:t>
            </a:r>
          </a:p>
          <a:p>
            <a:endParaRPr lang="fr-FR" sz="3200" b="1" dirty="0">
              <a:solidFill>
                <a:srgbClr val="46659A"/>
              </a:solidFill>
              <a:latin typeface="Franklin Gothic Medium" panose="020B0603020102020204" pitchFamily="34" charset="0"/>
            </a:endParaRPr>
          </a:p>
          <a:p>
            <a:pPr lvl="1"/>
            <a:r>
              <a:rPr lang="fr-FR" sz="3200" b="1" dirty="0">
                <a:solidFill>
                  <a:srgbClr val="46659A"/>
                </a:solidFill>
                <a:latin typeface="Franklin Gothic Medium" panose="020B0603020102020204" pitchFamily="34" charset="0"/>
              </a:rPr>
              <a:t>A. le réchauffer à 37°c</a:t>
            </a:r>
          </a:p>
          <a:p>
            <a:pPr lvl="1"/>
            <a:r>
              <a:rPr lang="fr-FR" sz="3200" b="1" dirty="0">
                <a:solidFill>
                  <a:srgbClr val="46659A"/>
                </a:solidFill>
                <a:latin typeface="Franklin Gothic Medium" panose="020B0603020102020204" pitchFamily="34" charset="0"/>
              </a:rPr>
              <a:t>B. le refroidir à – 253°c</a:t>
            </a:r>
          </a:p>
          <a:p>
            <a:pPr lvl="1"/>
            <a:r>
              <a:rPr lang="fr-FR" sz="3200" b="1" dirty="0">
                <a:solidFill>
                  <a:srgbClr val="46659A"/>
                </a:solidFill>
                <a:latin typeface="Franklin Gothic Medium" panose="020B0603020102020204" pitchFamily="34" charset="0"/>
              </a:rPr>
              <a:t>C. le mélanger avec de l’eau</a:t>
            </a:r>
          </a:p>
          <a:p>
            <a:pPr marL="914400" lvl="1" indent="-457200">
              <a:buFont typeface="Arial" panose="020B0604020202020204" pitchFamily="34" charset="0"/>
              <a:buChar char="•"/>
            </a:pPr>
            <a:endParaRPr lang="fr-FR" sz="3200" b="1" dirty="0">
              <a:solidFill>
                <a:srgbClr val="FF0000"/>
              </a:solidFill>
            </a:endParaRPr>
          </a:p>
          <a:p>
            <a:pPr marL="457200" indent="-457200">
              <a:buFont typeface="Arial" panose="020B0604020202020204" pitchFamily="34" charset="0"/>
              <a:buChar char="•"/>
            </a:pPr>
            <a:endParaRPr lang="fr-FR" sz="3200" b="1" dirty="0">
              <a:solidFill>
                <a:srgbClr val="FF0000"/>
              </a:solidFill>
            </a:endParaRPr>
          </a:p>
        </p:txBody>
      </p:sp>
      <p:sp>
        <p:nvSpPr>
          <p:cNvPr id="7" name="Rectangle 6"/>
          <p:cNvSpPr/>
          <p:nvPr/>
        </p:nvSpPr>
        <p:spPr>
          <a:xfrm>
            <a:off x="34484" y="0"/>
            <a:ext cx="1018227" cy="230832"/>
          </a:xfrm>
          <a:prstGeom prst="rect">
            <a:avLst/>
          </a:prstGeom>
        </p:spPr>
        <p:txBody>
          <a:bodyPr wrap="none">
            <a:spAutoFit/>
          </a:bodyPr>
          <a:lstStyle/>
          <a:p>
            <a:r>
              <a:rPr lang="fr-FR" sz="900" dirty="0">
                <a:solidFill>
                  <a:schemeClr val="bg1">
                    <a:lumMod val="95000"/>
                  </a:schemeClr>
                </a:solidFill>
              </a:rPr>
              <a:t>#</a:t>
            </a:r>
            <a:r>
              <a:rPr lang="fr-FR" sz="900" dirty="0" smtClean="0">
                <a:solidFill>
                  <a:schemeClr val="bg1">
                    <a:lumMod val="95000"/>
                  </a:schemeClr>
                </a:solidFill>
              </a:rPr>
              <a:t>QDLE#Q#AB</a:t>
            </a:r>
            <a:r>
              <a:rPr lang="fr-FR" sz="900" dirty="0">
                <a:solidFill>
                  <a:schemeClr val="bg1">
                    <a:lumMod val="95000"/>
                  </a:schemeClr>
                </a:solidFill>
              </a:rPr>
              <a:t>*</a:t>
            </a:r>
            <a:r>
              <a:rPr lang="fr-FR" sz="900" dirty="0" smtClean="0">
                <a:solidFill>
                  <a:schemeClr val="bg1">
                    <a:lumMod val="95000"/>
                  </a:schemeClr>
                </a:solidFill>
              </a:rPr>
              <a:t>C#</a:t>
            </a:r>
            <a:r>
              <a:rPr lang="fr-FR" sz="900" dirty="0">
                <a:solidFill>
                  <a:schemeClr val="bg1">
                    <a:lumMod val="95000"/>
                  </a:schemeClr>
                </a:solidFill>
              </a:rPr>
              <a:t> </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68867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412268" y="1005577"/>
            <a:ext cx="4572000" cy="800219"/>
          </a:xfrm>
          <a:prstGeom prst="rect">
            <a:avLst/>
          </a:prstGeom>
        </p:spPr>
        <p:txBody>
          <a:bodyPr>
            <a:spAutoFit/>
          </a:bodyPr>
          <a:lstStyle/>
          <a:p>
            <a:pPr marL="0" lvl="2"/>
            <a:r>
              <a:rPr lang="fr-FR" sz="2400" dirty="0">
                <a:solidFill>
                  <a:srgbClr val="46659A"/>
                </a:solidFill>
                <a:latin typeface="Franklin Gothic Medium" panose="020B0603020102020204" pitchFamily="34" charset="0"/>
              </a:rPr>
              <a:t>Les 3 méthodes de stockage </a:t>
            </a:r>
            <a:r>
              <a:rPr lang="fr-FR" sz="2200" dirty="0">
                <a:solidFill>
                  <a:srgbClr val="46659A"/>
                </a:solidFill>
                <a:latin typeface="Franklin Gothic Medium" panose="020B0603020102020204" pitchFamily="34" charset="0"/>
              </a:rPr>
              <a:t>:</a:t>
            </a:r>
          </a:p>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p:txBody>
      </p:sp>
      <p:sp>
        <p:nvSpPr>
          <p:cNvPr id="3" name="Organigramme : Disque magnétique 2"/>
          <p:cNvSpPr/>
          <p:nvPr/>
        </p:nvSpPr>
        <p:spPr>
          <a:xfrm>
            <a:off x="899592" y="2771119"/>
            <a:ext cx="1656184" cy="1447433"/>
          </a:xfrm>
          <a:prstGeom prst="flowChartMagneticDisk">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Disque magnétique 11"/>
          <p:cNvSpPr/>
          <p:nvPr/>
        </p:nvSpPr>
        <p:spPr>
          <a:xfrm>
            <a:off x="3548259" y="2771119"/>
            <a:ext cx="1656184" cy="1447433"/>
          </a:xfrm>
          <a:prstGeom prst="flowChartMagneticDisk">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Disque magnétique 12"/>
          <p:cNvSpPr/>
          <p:nvPr/>
        </p:nvSpPr>
        <p:spPr>
          <a:xfrm>
            <a:off x="6156176" y="2771119"/>
            <a:ext cx="1656184" cy="1447433"/>
          </a:xfrm>
          <a:prstGeom prst="flowChartMagneticDisk">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55576" y="1815666"/>
            <a:ext cx="2038955" cy="923330"/>
          </a:xfrm>
          <a:prstGeom prst="rect">
            <a:avLst/>
          </a:prstGeom>
          <a:solidFill>
            <a:schemeClr val="accent1">
              <a:lumMod val="20000"/>
              <a:lumOff val="80000"/>
            </a:schemeClr>
          </a:solidFill>
        </p:spPr>
        <p:txBody>
          <a:bodyPr wrap="none">
            <a:spAutoFit/>
          </a:bodyPr>
          <a:lstStyle/>
          <a:p>
            <a:pPr algn="ctr"/>
            <a:r>
              <a:rPr lang="fr-FR" dirty="0">
                <a:solidFill>
                  <a:srgbClr val="46659A"/>
                </a:solidFill>
                <a:latin typeface="Franklin Gothic Medium" panose="020B0603020102020204" pitchFamily="34" charset="0"/>
              </a:rPr>
              <a:t>Stockage gazeux </a:t>
            </a:r>
            <a:endParaRPr lang="fr-FR" dirty="0" smtClean="0">
              <a:solidFill>
                <a:srgbClr val="46659A"/>
              </a:solidFill>
              <a:latin typeface="Franklin Gothic Medium" panose="020B0603020102020204" pitchFamily="34" charset="0"/>
            </a:endParaRPr>
          </a:p>
          <a:p>
            <a:pPr algn="ctr"/>
            <a:r>
              <a:rPr lang="fr-FR" dirty="0" smtClean="0">
                <a:solidFill>
                  <a:srgbClr val="46659A"/>
                </a:solidFill>
                <a:latin typeface="Franklin Gothic Medium" panose="020B0603020102020204" pitchFamily="34" charset="0"/>
              </a:rPr>
              <a:t>sous </a:t>
            </a:r>
            <a:r>
              <a:rPr lang="fr-FR" dirty="0">
                <a:solidFill>
                  <a:srgbClr val="46659A"/>
                </a:solidFill>
                <a:latin typeface="Franklin Gothic Medium" panose="020B0603020102020204" pitchFamily="34" charset="0"/>
              </a:rPr>
              <a:t>pression </a:t>
            </a:r>
            <a:endParaRPr lang="fr-FR" dirty="0" smtClean="0">
              <a:solidFill>
                <a:srgbClr val="46659A"/>
              </a:solidFill>
              <a:latin typeface="Franklin Gothic Medium" panose="020B0603020102020204" pitchFamily="34" charset="0"/>
            </a:endParaRPr>
          </a:p>
          <a:p>
            <a:pPr algn="ctr"/>
            <a:r>
              <a:rPr lang="fr-FR" dirty="0" smtClean="0">
                <a:solidFill>
                  <a:srgbClr val="46659A"/>
                </a:solidFill>
                <a:latin typeface="Franklin Gothic Medium" panose="020B0603020102020204" pitchFamily="34" charset="0"/>
              </a:rPr>
              <a:t>(</a:t>
            </a:r>
            <a:r>
              <a:rPr lang="fr-FR" dirty="0">
                <a:solidFill>
                  <a:srgbClr val="46659A"/>
                </a:solidFill>
                <a:latin typeface="Franklin Gothic Medium" panose="020B0603020102020204" pitchFamily="34" charset="0"/>
              </a:rPr>
              <a:t>200 ou 700 </a:t>
            </a:r>
            <a:r>
              <a:rPr lang="fr-FR" dirty="0" smtClean="0">
                <a:solidFill>
                  <a:srgbClr val="46659A"/>
                </a:solidFill>
                <a:latin typeface="Franklin Gothic Medium" panose="020B0603020102020204" pitchFamily="34" charset="0"/>
              </a:rPr>
              <a:t> bars)</a:t>
            </a:r>
            <a:endParaRPr lang="fr-FR" dirty="0"/>
          </a:p>
        </p:txBody>
      </p:sp>
      <p:sp>
        <p:nvSpPr>
          <p:cNvPr id="15" name="Rectangle 14"/>
          <p:cNvSpPr/>
          <p:nvPr/>
        </p:nvSpPr>
        <p:spPr>
          <a:xfrm>
            <a:off x="5858116" y="1798597"/>
            <a:ext cx="2530308" cy="923330"/>
          </a:xfrm>
          <a:prstGeom prst="rect">
            <a:avLst/>
          </a:prstGeom>
          <a:solidFill>
            <a:schemeClr val="accent1">
              <a:lumMod val="20000"/>
              <a:lumOff val="80000"/>
            </a:schemeClr>
          </a:solidFill>
        </p:spPr>
        <p:txBody>
          <a:bodyPr wrap="none">
            <a:spAutoFit/>
          </a:bodyPr>
          <a:lstStyle/>
          <a:p>
            <a:pPr algn="ctr"/>
            <a:r>
              <a:rPr lang="fr-FR" dirty="0">
                <a:solidFill>
                  <a:srgbClr val="46659A"/>
                </a:solidFill>
                <a:latin typeface="Franklin Gothic Medium" panose="020B0603020102020204" pitchFamily="34" charset="0"/>
              </a:rPr>
              <a:t>Stockage </a:t>
            </a:r>
            <a:r>
              <a:rPr lang="fr-FR" dirty="0" smtClean="0">
                <a:solidFill>
                  <a:srgbClr val="46659A"/>
                </a:solidFill>
                <a:latin typeface="Franklin Gothic Medium" panose="020B0603020102020204" pitchFamily="34" charset="0"/>
              </a:rPr>
              <a:t>sous</a:t>
            </a:r>
          </a:p>
          <a:p>
            <a:pPr algn="ctr"/>
            <a:r>
              <a:rPr lang="fr-FR" dirty="0">
                <a:solidFill>
                  <a:srgbClr val="46659A"/>
                </a:solidFill>
                <a:latin typeface="Franklin Gothic Medium" panose="020B0603020102020204" pitchFamily="34" charset="0"/>
              </a:rPr>
              <a:t>f</a:t>
            </a:r>
            <a:r>
              <a:rPr lang="fr-FR" dirty="0" smtClean="0">
                <a:solidFill>
                  <a:srgbClr val="46659A"/>
                </a:solidFill>
                <a:latin typeface="Franklin Gothic Medium" panose="020B0603020102020204" pitchFamily="34" charset="0"/>
              </a:rPr>
              <a:t>orme solide </a:t>
            </a:r>
          </a:p>
          <a:p>
            <a:pPr algn="ctr"/>
            <a:r>
              <a:rPr lang="fr-FR" dirty="0" smtClean="0">
                <a:solidFill>
                  <a:srgbClr val="46659A"/>
                </a:solidFill>
                <a:latin typeface="Franklin Gothic Medium" panose="020B0603020102020204" pitchFamily="34" charset="0"/>
              </a:rPr>
              <a:t>(nanotubes de carbone)</a:t>
            </a:r>
            <a:endParaRPr lang="fr-FR" dirty="0"/>
          </a:p>
        </p:txBody>
      </p:sp>
      <p:sp>
        <p:nvSpPr>
          <p:cNvPr id="16" name="Rectangle 15"/>
          <p:cNvSpPr/>
          <p:nvPr/>
        </p:nvSpPr>
        <p:spPr>
          <a:xfrm>
            <a:off x="3203848" y="1825179"/>
            <a:ext cx="2232248" cy="1200329"/>
          </a:xfrm>
          <a:prstGeom prst="rect">
            <a:avLst/>
          </a:prstGeom>
          <a:solidFill>
            <a:schemeClr val="accent1">
              <a:lumMod val="20000"/>
              <a:lumOff val="80000"/>
            </a:schemeClr>
          </a:solidFill>
        </p:spPr>
        <p:txBody>
          <a:bodyPr wrap="square">
            <a:spAutoFit/>
          </a:bodyPr>
          <a:lstStyle/>
          <a:p>
            <a:pPr marL="0" lvl="2" algn="ctr"/>
            <a:r>
              <a:rPr lang="fr-FR" dirty="0">
                <a:solidFill>
                  <a:srgbClr val="46659A"/>
                </a:solidFill>
                <a:latin typeface="Franklin Gothic Medium" panose="020B0603020102020204" pitchFamily="34" charset="0"/>
              </a:rPr>
              <a:t>Stockage sous </a:t>
            </a:r>
            <a:r>
              <a:rPr lang="fr-FR" dirty="0" smtClean="0">
                <a:solidFill>
                  <a:srgbClr val="46659A"/>
                </a:solidFill>
                <a:latin typeface="Franklin Gothic Medium" panose="020B0603020102020204" pitchFamily="34" charset="0"/>
              </a:rPr>
              <a:t> forme liquide</a:t>
            </a:r>
          </a:p>
          <a:p>
            <a:pPr marL="0" lvl="2" algn="ctr"/>
            <a:r>
              <a:rPr lang="fr-FR" dirty="0" smtClean="0">
                <a:solidFill>
                  <a:srgbClr val="46659A"/>
                </a:solidFill>
                <a:latin typeface="Franklin Gothic Medium" panose="020B0603020102020204" pitchFamily="34" charset="0"/>
              </a:rPr>
              <a:t> (cryogénique</a:t>
            </a:r>
            <a:r>
              <a:rPr lang="fr-FR" dirty="0">
                <a:solidFill>
                  <a:srgbClr val="46659A"/>
                </a:solidFill>
                <a:latin typeface="Franklin Gothic Medium" panose="020B0603020102020204" pitchFamily="34" charset="0"/>
              </a:rPr>
              <a:t>) </a:t>
            </a:r>
            <a:endParaRPr lang="fr-FR" dirty="0" smtClean="0">
              <a:solidFill>
                <a:srgbClr val="46659A"/>
              </a:solidFill>
              <a:latin typeface="Franklin Gothic Medium" panose="020B0603020102020204" pitchFamily="34" charset="0"/>
            </a:endParaRPr>
          </a:p>
          <a:p>
            <a:pPr marL="0" lvl="2" algn="ctr"/>
            <a:r>
              <a:rPr lang="fr-FR" dirty="0" smtClean="0">
                <a:solidFill>
                  <a:srgbClr val="46659A"/>
                </a:solidFill>
                <a:latin typeface="Franklin Gothic Medium" panose="020B0603020102020204" pitchFamily="34" charset="0"/>
              </a:rPr>
              <a:t> </a:t>
            </a:r>
            <a:r>
              <a:rPr lang="fr-FR" dirty="0">
                <a:solidFill>
                  <a:srgbClr val="46659A"/>
                </a:solidFill>
                <a:latin typeface="Franklin Gothic Medium" panose="020B0603020102020204" pitchFamily="34" charset="0"/>
              </a:rPr>
              <a:t>à – 253 °C</a:t>
            </a:r>
          </a:p>
        </p:txBody>
      </p:sp>
      <p:grpSp>
        <p:nvGrpSpPr>
          <p:cNvPr id="19" name="Groupe 18"/>
          <p:cNvGrpSpPr/>
          <p:nvPr/>
        </p:nvGrpSpPr>
        <p:grpSpPr>
          <a:xfrm>
            <a:off x="1775054" y="1545637"/>
            <a:ext cx="5209214" cy="221132"/>
            <a:chOff x="1775054" y="2060848"/>
            <a:chExt cx="5209214" cy="294843"/>
          </a:xfrm>
        </p:grpSpPr>
        <p:cxnSp>
          <p:nvCxnSpPr>
            <p:cNvPr id="17" name="Connecteur droit 16"/>
            <p:cNvCxnSpPr/>
            <p:nvPr/>
          </p:nvCxnSpPr>
          <p:spPr>
            <a:xfrm flipV="1">
              <a:off x="1775054" y="2060848"/>
              <a:ext cx="5209214" cy="6811"/>
            </a:xfrm>
            <a:prstGeom prst="line">
              <a:avLst/>
            </a:prstGeom>
            <a:ln w="3175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775054" y="2067659"/>
              <a:ext cx="0" cy="288032"/>
            </a:xfrm>
            <a:prstGeom prst="line">
              <a:avLst/>
            </a:prstGeom>
            <a:ln w="3175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4324469" y="2060848"/>
              <a:ext cx="0" cy="288032"/>
            </a:xfrm>
            <a:prstGeom prst="line">
              <a:avLst/>
            </a:prstGeom>
            <a:ln w="3175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974643" y="2067659"/>
              <a:ext cx="0" cy="288032"/>
            </a:xfrm>
            <a:prstGeom prst="line">
              <a:avLst/>
            </a:prstGeom>
            <a:ln w="31750">
              <a:solidFill>
                <a:srgbClr val="1F497D"/>
              </a:solidFill>
            </a:ln>
          </p:spPr>
          <p:style>
            <a:lnRef idx="1">
              <a:schemeClr val="accent1"/>
            </a:lnRef>
            <a:fillRef idx="0">
              <a:schemeClr val="accent1"/>
            </a:fillRef>
            <a:effectRef idx="0">
              <a:schemeClr val="accent1"/>
            </a:effectRef>
            <a:fontRef idx="minor">
              <a:schemeClr val="tx1"/>
            </a:fontRef>
          </p:style>
        </p:cxnSp>
      </p:grpSp>
      <p:cxnSp>
        <p:nvCxnSpPr>
          <p:cNvPr id="26" name="Connecteur droit 25"/>
          <p:cNvCxnSpPr/>
          <p:nvPr/>
        </p:nvCxnSpPr>
        <p:spPr>
          <a:xfrm>
            <a:off x="4322468" y="1329612"/>
            <a:ext cx="0" cy="216024"/>
          </a:xfrm>
          <a:prstGeom prst="line">
            <a:avLst/>
          </a:prstGeom>
          <a:ln w="31750">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Sous-titre 2"/>
          <p:cNvSpPr txBox="1">
            <a:spLocks/>
          </p:cNvSpPr>
          <p:nvPr/>
        </p:nvSpPr>
        <p:spPr>
          <a:xfrm>
            <a:off x="1561862" y="87474"/>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a:solidFill>
                  <a:srgbClr val="46659A"/>
                </a:solidFill>
                <a:latin typeface="+mj-lt"/>
              </a:rPr>
              <a:t>Tout savoir sur l’hydrogène</a:t>
            </a: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289635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Sous-titre 2"/>
          <p:cNvSpPr txBox="1">
            <a:spLocks/>
          </p:cNvSpPr>
          <p:nvPr/>
        </p:nvSpPr>
        <p:spPr>
          <a:xfrm>
            <a:off x="611560" y="1131590"/>
            <a:ext cx="8285523" cy="212545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0975" lvl="4" algn="l">
              <a:spcBef>
                <a:spcPts val="0"/>
              </a:spcBef>
              <a:spcAft>
                <a:spcPts val="600"/>
              </a:spcAft>
            </a:pPr>
            <a:r>
              <a:rPr lang="fr-FR" sz="3000" b="1" dirty="0">
                <a:solidFill>
                  <a:srgbClr val="46659A"/>
                </a:solidFill>
                <a:latin typeface="Franklin Gothic Medium" panose="020B0603020102020204" pitchFamily="34" charset="0"/>
              </a:rPr>
              <a:t>Le </a:t>
            </a:r>
            <a:r>
              <a:rPr lang="fr-FR" sz="3000" b="1" dirty="0" smtClean="0">
                <a:solidFill>
                  <a:srgbClr val="46659A"/>
                </a:solidFill>
                <a:latin typeface="Franklin Gothic Medium" panose="020B0603020102020204" pitchFamily="34" charset="0"/>
              </a:rPr>
              <a:t>transport de </a:t>
            </a:r>
            <a:r>
              <a:rPr lang="fr-FR" sz="3000" b="1" dirty="0">
                <a:solidFill>
                  <a:srgbClr val="46659A"/>
                </a:solidFill>
                <a:latin typeface="Franklin Gothic Medium" panose="020B0603020102020204" pitchFamily="34" charset="0"/>
              </a:rPr>
              <a:t>l’hydrogène</a:t>
            </a:r>
          </a:p>
          <a:p>
            <a:pPr marL="180975" lvl="4" algn="l">
              <a:spcBef>
                <a:spcPts val="0"/>
              </a:spcBef>
              <a:spcAft>
                <a:spcPts val="600"/>
              </a:spcAft>
            </a:pPr>
            <a:endParaRPr lang="fr-FR" sz="2200" b="1" u="sng" dirty="0" smtClean="0">
              <a:solidFill>
                <a:srgbClr val="46659A"/>
              </a:solidFill>
              <a:latin typeface="Franklin Gothic Medium" panose="020B0603020102020204" pitchFamily="34" charset="0"/>
            </a:endParaRPr>
          </a:p>
          <a:p>
            <a:pPr marL="180975" lvl="4" algn="l">
              <a:spcBef>
                <a:spcPts val="0"/>
              </a:spcBef>
              <a:spcAft>
                <a:spcPts val="600"/>
              </a:spcAft>
            </a:pPr>
            <a:r>
              <a:rPr lang="fr-FR" sz="2400" b="1" u="sng" dirty="0" smtClean="0">
                <a:solidFill>
                  <a:srgbClr val="46659A"/>
                </a:solidFill>
                <a:latin typeface="Franklin Gothic Medium" panose="020B0603020102020204" pitchFamily="34" charset="0"/>
              </a:rPr>
              <a:t>Par </a:t>
            </a:r>
            <a:r>
              <a:rPr lang="fr-FR" sz="2400" b="1" u="sng" dirty="0">
                <a:solidFill>
                  <a:srgbClr val="46659A"/>
                </a:solidFill>
                <a:latin typeface="Franklin Gothic Medium" panose="020B0603020102020204" pitchFamily="34" charset="0"/>
              </a:rPr>
              <a:t>canalisation</a:t>
            </a:r>
            <a:r>
              <a:rPr lang="fr-FR" sz="2400" b="1" dirty="0">
                <a:solidFill>
                  <a:srgbClr val="46659A"/>
                </a:solidFill>
                <a:latin typeface="Franklin Gothic Medium" panose="020B0603020102020204" pitchFamily="34" charset="0"/>
              </a:rPr>
              <a:t> </a:t>
            </a:r>
            <a:r>
              <a:rPr lang="fr-FR" sz="2400" dirty="0">
                <a:solidFill>
                  <a:srgbClr val="46659A"/>
                </a:solidFill>
                <a:latin typeface="Franklin Gothic Medium" panose="020B0603020102020204" pitchFamily="34" charset="0"/>
              </a:rPr>
              <a:t>pour les très grands </a:t>
            </a:r>
            <a:r>
              <a:rPr lang="fr-FR" sz="2400" dirty="0" smtClean="0">
                <a:solidFill>
                  <a:srgbClr val="46659A"/>
                </a:solidFill>
                <a:latin typeface="Franklin Gothic Medium" panose="020B0603020102020204" pitchFamily="34" charset="0"/>
              </a:rPr>
              <a:t>utilisateurs</a:t>
            </a:r>
          </a:p>
          <a:p>
            <a:pPr marL="180975" lvl="4" algn="l">
              <a:spcBef>
                <a:spcPts val="0"/>
              </a:spcBef>
              <a:spcAft>
                <a:spcPts val="600"/>
              </a:spcAft>
            </a:pPr>
            <a:endParaRPr lang="fr-FR" sz="2400" b="1" u="sng" dirty="0" smtClean="0">
              <a:solidFill>
                <a:srgbClr val="46659A"/>
              </a:solidFill>
              <a:latin typeface="Franklin Gothic Medium" panose="020B0603020102020204" pitchFamily="34" charset="0"/>
            </a:endParaRPr>
          </a:p>
          <a:p>
            <a:pPr marL="180975" lvl="4" algn="l">
              <a:spcBef>
                <a:spcPts val="0"/>
              </a:spcBef>
              <a:spcAft>
                <a:spcPts val="600"/>
              </a:spcAft>
            </a:pPr>
            <a:r>
              <a:rPr lang="fr-FR" sz="2400" b="1" u="sng" dirty="0">
                <a:solidFill>
                  <a:srgbClr val="46659A"/>
                </a:solidFill>
                <a:latin typeface="Franklin Gothic Medium" panose="020B0603020102020204" pitchFamily="34" charset="0"/>
              </a:rPr>
              <a:t>P</a:t>
            </a:r>
            <a:r>
              <a:rPr lang="fr-FR" sz="2400" b="1" u="sng" dirty="0" smtClean="0">
                <a:solidFill>
                  <a:srgbClr val="46659A"/>
                </a:solidFill>
                <a:latin typeface="Franklin Gothic Medium" panose="020B0603020102020204" pitchFamily="34" charset="0"/>
              </a:rPr>
              <a:t>ar la route </a:t>
            </a:r>
            <a:r>
              <a:rPr lang="fr-FR" sz="2400" b="1" dirty="0" smtClean="0">
                <a:solidFill>
                  <a:srgbClr val="46659A"/>
                </a:solidFill>
                <a:latin typeface="Franklin Gothic Medium" panose="020B0603020102020204" pitchFamily="34" charset="0"/>
              </a:rPr>
              <a:t> : </a:t>
            </a:r>
            <a:r>
              <a:rPr lang="fr-FR" sz="2400" dirty="0" smtClean="0">
                <a:solidFill>
                  <a:srgbClr val="46659A"/>
                </a:solidFill>
                <a:latin typeface="Franklin Gothic Medium" panose="020B0603020102020204" pitchFamily="34" charset="0"/>
              </a:rPr>
              <a:t>camion citerne équipé d’un réservoir cryogénique (forme liquide) ou semi remorque avec  </a:t>
            </a:r>
            <a:r>
              <a:rPr lang="fr-FR" sz="2400" dirty="0">
                <a:solidFill>
                  <a:srgbClr val="46659A"/>
                </a:solidFill>
                <a:latin typeface="Franklin Gothic Medium" panose="020B0603020102020204" pitchFamily="34" charset="0"/>
              </a:rPr>
              <a:t>bouteilles </a:t>
            </a:r>
            <a:r>
              <a:rPr lang="fr-FR" sz="2400" dirty="0" smtClean="0">
                <a:solidFill>
                  <a:srgbClr val="46659A"/>
                </a:solidFill>
                <a:latin typeface="Franklin Gothic Medium" panose="020B0603020102020204" pitchFamily="34" charset="0"/>
              </a:rPr>
              <a:t>sous </a:t>
            </a:r>
            <a:r>
              <a:rPr lang="fr-FR" sz="2400" dirty="0">
                <a:solidFill>
                  <a:srgbClr val="46659A"/>
                </a:solidFill>
                <a:latin typeface="Franklin Gothic Medium" panose="020B0603020102020204" pitchFamily="34" charset="0"/>
              </a:rPr>
              <a:t>pression </a:t>
            </a:r>
          </a:p>
        </p:txBody>
      </p:sp>
      <p:sp>
        <p:nvSpPr>
          <p:cNvPr id="8" name="Sous-titre 2"/>
          <p:cNvSpPr txBox="1">
            <a:spLocks/>
          </p:cNvSpPr>
          <p:nvPr/>
        </p:nvSpPr>
        <p:spPr>
          <a:xfrm>
            <a:off x="1561862" y="87474"/>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a:solidFill>
                  <a:srgbClr val="46659A"/>
                </a:solidFill>
                <a:latin typeface="+mj-lt"/>
              </a:rPr>
              <a:t>Tout savoir sur l’hydrogène</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332472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9" y="100510"/>
            <a:ext cx="992483" cy="744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652121" y="251875"/>
            <a:ext cx="1988045" cy="584775"/>
          </a:xfrm>
          <a:prstGeom prst="rect">
            <a:avLst/>
          </a:prstGeom>
          <a:noFill/>
        </p:spPr>
        <p:txBody>
          <a:bodyPr wrap="none" rtlCol="0">
            <a:spAutoFit/>
          </a:bodyPr>
          <a:lstStyle/>
          <a:p>
            <a:r>
              <a:rPr lang="fr-FR" sz="3200" b="1" dirty="0">
                <a:solidFill>
                  <a:srgbClr val="46659A"/>
                </a:solidFill>
                <a:latin typeface="Franklin Gothic Medium" panose="020B0603020102020204" pitchFamily="34" charset="0"/>
              </a:rPr>
              <a:t>QUESTION</a:t>
            </a:r>
          </a:p>
        </p:txBody>
      </p:sp>
      <p:sp>
        <p:nvSpPr>
          <p:cNvPr id="5" name="ZoneTexte 4"/>
          <p:cNvSpPr txBox="1"/>
          <p:nvPr/>
        </p:nvSpPr>
        <p:spPr>
          <a:xfrm>
            <a:off x="1178646" y="861040"/>
            <a:ext cx="7107910" cy="5016758"/>
          </a:xfrm>
          <a:prstGeom prst="rect">
            <a:avLst/>
          </a:prstGeom>
          <a:noFill/>
        </p:spPr>
        <p:txBody>
          <a:bodyPr wrap="square" rtlCol="0">
            <a:spAutoFit/>
          </a:bodyPr>
          <a:lstStyle/>
          <a:p>
            <a:r>
              <a:rPr lang="fr-FR" sz="3200" b="1" dirty="0">
                <a:solidFill>
                  <a:srgbClr val="46659A"/>
                </a:solidFill>
                <a:latin typeface="Franklin Gothic Medium" panose="020B0603020102020204" pitchFamily="34" charset="0"/>
              </a:rPr>
              <a:t>Lequel de ces procédés n’utilise pas d’hydrogène dans sa fabrication ? </a:t>
            </a:r>
          </a:p>
          <a:p>
            <a:endParaRPr lang="fr-FR" sz="3200" dirty="0">
              <a:solidFill>
                <a:srgbClr val="46659A"/>
              </a:solidFill>
              <a:latin typeface="Franklin Gothic Medium" panose="020B0603020102020204" pitchFamily="34" charset="0"/>
            </a:endParaRPr>
          </a:p>
          <a:p>
            <a:pPr lvl="1"/>
            <a:r>
              <a:rPr lang="fr-FR" sz="3200" dirty="0">
                <a:solidFill>
                  <a:srgbClr val="46659A"/>
                </a:solidFill>
                <a:latin typeface="Franklin Gothic Medium" panose="020B0603020102020204" pitchFamily="34" charset="0"/>
              </a:rPr>
              <a:t>A. la fabrication des carburants</a:t>
            </a:r>
          </a:p>
          <a:p>
            <a:pPr lvl="1"/>
            <a:r>
              <a:rPr lang="fr-FR" sz="3200" dirty="0">
                <a:solidFill>
                  <a:srgbClr val="46659A"/>
                </a:solidFill>
                <a:latin typeface="Franklin Gothic Medium" panose="020B0603020102020204" pitchFamily="34" charset="0"/>
              </a:rPr>
              <a:t>B. la fabrication des écrans plats</a:t>
            </a:r>
          </a:p>
          <a:p>
            <a:pPr lvl="1"/>
            <a:r>
              <a:rPr lang="fr-FR" sz="3200" dirty="0">
                <a:solidFill>
                  <a:srgbClr val="46659A"/>
                </a:solidFill>
                <a:latin typeface="Franklin Gothic Medium" panose="020B0603020102020204" pitchFamily="34" charset="0"/>
              </a:rPr>
              <a:t>C. la fabrication des engrais</a:t>
            </a:r>
          </a:p>
          <a:p>
            <a:pPr lvl="1"/>
            <a:r>
              <a:rPr lang="fr-FR" sz="3200" dirty="0">
                <a:solidFill>
                  <a:srgbClr val="46659A"/>
                </a:solidFill>
                <a:latin typeface="Franklin Gothic Medium" panose="020B0603020102020204" pitchFamily="34" charset="0"/>
              </a:rPr>
              <a:t>D. la fabrication de la margarine</a:t>
            </a:r>
          </a:p>
          <a:p>
            <a:pPr lvl="1"/>
            <a:r>
              <a:rPr lang="fr-FR" sz="3200" dirty="0">
                <a:solidFill>
                  <a:srgbClr val="46659A"/>
                </a:solidFill>
                <a:latin typeface="Franklin Gothic Medium" panose="020B0603020102020204" pitchFamily="34" charset="0"/>
              </a:rPr>
              <a:t>E. aucun</a:t>
            </a:r>
          </a:p>
          <a:p>
            <a:pPr marL="914400" lvl="1" indent="-457200">
              <a:buFont typeface="Arial" panose="020B0604020202020204" pitchFamily="34" charset="0"/>
              <a:buChar char="•"/>
            </a:pPr>
            <a:endParaRPr lang="fr-FR" sz="3200" b="1" dirty="0">
              <a:solidFill>
                <a:srgbClr val="FF0000"/>
              </a:solidFill>
            </a:endParaRPr>
          </a:p>
          <a:p>
            <a:pPr marL="457200" indent="-457200">
              <a:buFont typeface="Arial" panose="020B0604020202020204" pitchFamily="34" charset="0"/>
              <a:buChar char="•"/>
            </a:pPr>
            <a:endParaRPr lang="fr-FR" sz="3200" b="1" dirty="0">
              <a:solidFill>
                <a:srgbClr val="FF0000"/>
              </a:solidFill>
            </a:endParaRPr>
          </a:p>
        </p:txBody>
      </p:sp>
      <p:sp>
        <p:nvSpPr>
          <p:cNvPr id="7" name="Rectangle 6"/>
          <p:cNvSpPr/>
          <p:nvPr/>
        </p:nvSpPr>
        <p:spPr>
          <a:xfrm>
            <a:off x="34484" y="0"/>
            <a:ext cx="1144865" cy="230832"/>
          </a:xfrm>
          <a:prstGeom prst="rect">
            <a:avLst/>
          </a:prstGeom>
        </p:spPr>
        <p:txBody>
          <a:bodyPr wrap="none">
            <a:spAutoFit/>
          </a:bodyPr>
          <a:lstStyle/>
          <a:p>
            <a:r>
              <a:rPr lang="fr-FR" sz="900" dirty="0">
                <a:solidFill>
                  <a:schemeClr val="bg1">
                    <a:lumMod val="95000"/>
                  </a:schemeClr>
                </a:solidFill>
              </a:rPr>
              <a:t>#</a:t>
            </a:r>
            <a:r>
              <a:rPr lang="fr-FR" sz="900" dirty="0" smtClean="0">
                <a:solidFill>
                  <a:schemeClr val="bg1">
                    <a:lumMod val="95000"/>
                  </a:schemeClr>
                </a:solidFill>
              </a:rPr>
              <a:t>QDLE#Q#ABCDE*#</a:t>
            </a:r>
            <a:r>
              <a:rPr lang="fr-FR" sz="900" dirty="0">
                <a:solidFill>
                  <a:schemeClr val="bg1">
                    <a:lumMod val="95000"/>
                  </a:schemeClr>
                </a:solidFill>
              </a:rPr>
              <a:t> </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309283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11560" y="1221600"/>
            <a:ext cx="7435624" cy="1231106"/>
          </a:xfrm>
          <a:prstGeom prst="rect">
            <a:avLst/>
          </a:prstGeom>
          <a:noFill/>
        </p:spPr>
        <p:txBody>
          <a:bodyPr wrap="square" rtlCol="0">
            <a:spAutoFit/>
          </a:bodyPr>
          <a:lstStyle/>
          <a:p>
            <a:pPr marL="0" lvl="2"/>
            <a:r>
              <a:rPr lang="fr-FR" sz="3000" dirty="0" smtClean="0">
                <a:solidFill>
                  <a:srgbClr val="46659A"/>
                </a:solidFill>
                <a:latin typeface="Franklin Gothic Medium" panose="020B0603020102020204" pitchFamily="34" charset="0"/>
              </a:rPr>
              <a:t>Des applications multiples</a:t>
            </a:r>
          </a:p>
          <a:p>
            <a:pPr marL="0" lvl="2"/>
            <a:endParaRPr lang="fr-FR" sz="2200" dirty="0">
              <a:solidFill>
                <a:srgbClr val="46659A"/>
              </a:solidFill>
              <a:latin typeface="Franklin Gothic Medium" panose="020B0603020102020204" pitchFamily="34" charset="0"/>
            </a:endParaRPr>
          </a:p>
          <a:p>
            <a:pPr marL="0" lvl="2"/>
            <a:endParaRPr lang="fr-FR" sz="2200" dirty="0" smtClean="0">
              <a:solidFill>
                <a:srgbClr val="46659A"/>
              </a:solidFill>
              <a:latin typeface="Franklin Gothic Medium" panose="020B0603020102020204" pitchFamily="34" charset="0"/>
            </a:endParaRPr>
          </a:p>
        </p:txBody>
      </p:sp>
      <p:sp>
        <p:nvSpPr>
          <p:cNvPr id="8" name="Sous-titre 2"/>
          <p:cNvSpPr txBox="1">
            <a:spLocks/>
          </p:cNvSpPr>
          <p:nvPr/>
        </p:nvSpPr>
        <p:spPr>
          <a:xfrm>
            <a:off x="1561862"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a:solidFill>
                  <a:srgbClr val="46659A"/>
                </a:solidFill>
                <a:latin typeface="+mj-lt"/>
              </a:rPr>
              <a:t>Tout savoir sur l’hydrogène</a:t>
            </a:r>
          </a:p>
        </p:txBody>
      </p:sp>
      <p:sp>
        <p:nvSpPr>
          <p:cNvPr id="9" name="ZoneTexte 8"/>
          <p:cNvSpPr txBox="1"/>
          <p:nvPr/>
        </p:nvSpPr>
        <p:spPr>
          <a:xfrm>
            <a:off x="872988" y="1851733"/>
            <a:ext cx="6912768" cy="1446550"/>
          </a:xfrm>
          <a:prstGeom prst="rect">
            <a:avLst/>
          </a:prstGeom>
          <a:noFill/>
        </p:spPr>
        <p:txBody>
          <a:bodyPr wrap="square" rtlCol="0">
            <a:spAutoFit/>
          </a:bodyPr>
          <a:lstStyle/>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200" dirty="0" smtClean="0">
                <a:solidFill>
                  <a:srgbClr val="46659A"/>
                </a:solidFill>
                <a:latin typeface="Franklin Gothic Medium" panose="020B0603020102020204" pitchFamily="34" charset="0"/>
              </a:rPr>
              <a:t>Utilisation dans l’aérospatial (carburant pour propulser les fusées)</a:t>
            </a: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p:txBody>
      </p:sp>
      <p:sp>
        <p:nvSpPr>
          <p:cNvPr id="10" name="ZoneTexte 9"/>
          <p:cNvSpPr txBox="1"/>
          <p:nvPr/>
        </p:nvSpPr>
        <p:spPr>
          <a:xfrm>
            <a:off x="837491" y="2787774"/>
            <a:ext cx="6768752" cy="1446550"/>
          </a:xfrm>
          <a:prstGeom prst="rect">
            <a:avLst/>
          </a:prstGeom>
          <a:noFill/>
        </p:spPr>
        <p:txBody>
          <a:bodyPr wrap="square" rtlCol="0">
            <a:spAutoFit/>
          </a:bodyPr>
          <a:lstStyle/>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200" dirty="0" smtClean="0">
                <a:solidFill>
                  <a:srgbClr val="46659A"/>
                </a:solidFill>
                <a:latin typeface="Franklin Gothic Medium" panose="020B0603020102020204" pitchFamily="34" charset="0"/>
              </a:rPr>
              <a:t>Utilisation dans l’industrie pétrolière (élimination du souffre)</a:t>
            </a: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p:txBody>
      </p:sp>
      <p:sp>
        <p:nvSpPr>
          <p:cNvPr id="11" name="ZoneTexte 10"/>
          <p:cNvSpPr txBox="1"/>
          <p:nvPr/>
        </p:nvSpPr>
        <p:spPr>
          <a:xfrm>
            <a:off x="827584" y="3814256"/>
            <a:ext cx="7560840" cy="1446550"/>
          </a:xfrm>
          <a:prstGeom prst="rect">
            <a:avLst/>
          </a:prstGeom>
          <a:noFill/>
        </p:spPr>
        <p:txBody>
          <a:bodyPr wrap="square" rtlCol="0">
            <a:spAutoFit/>
          </a:bodyPr>
          <a:lstStyle/>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200" dirty="0" smtClean="0">
                <a:solidFill>
                  <a:srgbClr val="46659A"/>
                </a:solidFill>
                <a:latin typeface="Franklin Gothic Medium" panose="020B0603020102020204" pitchFamily="34" charset="0"/>
              </a:rPr>
              <a:t>Utilisation dans l’industrie chimique (ex : fabrication de l’ammoniac)</a:t>
            </a: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27674">
            <a:off x="7031587" y="1790284"/>
            <a:ext cx="1149312" cy="70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757" y="2938015"/>
            <a:ext cx="1167703" cy="4737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2688" y="4029913"/>
            <a:ext cx="1050772" cy="4911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411178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055" y="2893769"/>
            <a:ext cx="1120476" cy="477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82" t="10409" r="9805" b="6523"/>
          <a:stretch/>
        </p:blipFill>
        <p:spPr bwMode="auto">
          <a:xfrm>
            <a:off x="7671913" y="1799117"/>
            <a:ext cx="1149411" cy="5062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71112" y="1799117"/>
            <a:ext cx="7704856" cy="769441"/>
          </a:xfrm>
          <a:prstGeom prst="rect">
            <a:avLst/>
          </a:prstGeom>
        </p:spPr>
        <p:txBody>
          <a:bodyPr wrap="square">
            <a:spAutoFit/>
          </a:bodyPr>
          <a:lstStyle/>
          <a:p>
            <a:pPr marL="342900" lvl="2" indent="-342900">
              <a:buFont typeface="Arial" panose="020B0604020202020204" pitchFamily="34" charset="0"/>
              <a:buChar char="•"/>
            </a:pPr>
            <a:r>
              <a:rPr lang="fr-FR" sz="2200" dirty="0" smtClean="0">
                <a:solidFill>
                  <a:srgbClr val="46659A"/>
                </a:solidFill>
                <a:latin typeface="Franklin Gothic Medium" panose="020B0603020102020204" pitchFamily="34" charset="0"/>
              </a:rPr>
              <a:t>Utilisation pour le stockage des </a:t>
            </a:r>
            <a:r>
              <a:rPr lang="fr-FR" sz="2200" dirty="0">
                <a:solidFill>
                  <a:srgbClr val="46659A"/>
                </a:solidFill>
                <a:latin typeface="Franklin Gothic Medium" panose="020B0603020102020204" pitchFamily="34" charset="0"/>
              </a:rPr>
              <a:t>énergies renouvelables électriques </a:t>
            </a:r>
            <a:r>
              <a:rPr lang="fr-FR" sz="2200" dirty="0" smtClean="0">
                <a:solidFill>
                  <a:srgbClr val="46659A"/>
                </a:solidFill>
                <a:latin typeface="Franklin Gothic Medium" panose="020B0603020102020204" pitchFamily="34" charset="0"/>
              </a:rPr>
              <a:t>intermittentes (ex: power to </a:t>
            </a:r>
            <a:r>
              <a:rPr lang="fr-FR" sz="2200" dirty="0" err="1" smtClean="0">
                <a:solidFill>
                  <a:srgbClr val="46659A"/>
                </a:solidFill>
                <a:latin typeface="Franklin Gothic Medium" panose="020B0603020102020204" pitchFamily="34" charset="0"/>
              </a:rPr>
              <a:t>gas</a:t>
            </a:r>
            <a:r>
              <a:rPr lang="fr-FR" sz="2200" dirty="0" smtClean="0">
                <a:solidFill>
                  <a:srgbClr val="46659A"/>
                </a:solidFill>
                <a:latin typeface="Franklin Gothic Medium" panose="020B0603020102020204" pitchFamily="34" charset="0"/>
              </a:rPr>
              <a:t>)</a:t>
            </a:r>
            <a:endParaRPr lang="fr-FR" sz="2200" dirty="0">
              <a:solidFill>
                <a:srgbClr val="46659A"/>
              </a:solidFill>
              <a:latin typeface="Franklin Gothic Medium" panose="020B0603020102020204" pitchFamily="34" charset="0"/>
            </a:endParaRPr>
          </a:p>
        </p:txBody>
      </p:sp>
      <p:sp>
        <p:nvSpPr>
          <p:cNvPr id="16" name="ZoneTexte 15"/>
          <p:cNvSpPr txBox="1"/>
          <p:nvPr/>
        </p:nvSpPr>
        <p:spPr>
          <a:xfrm>
            <a:off x="471112" y="2717219"/>
            <a:ext cx="7789973" cy="1107996"/>
          </a:xfrm>
          <a:prstGeom prst="rect">
            <a:avLst/>
          </a:prstGeom>
          <a:noFill/>
        </p:spPr>
        <p:txBody>
          <a:bodyPr wrap="square" rtlCol="0">
            <a:spAutoFit/>
          </a:bodyPr>
          <a:lstStyle/>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200" dirty="0" smtClean="0">
                <a:solidFill>
                  <a:srgbClr val="46659A"/>
                </a:solidFill>
                <a:latin typeface="Franklin Gothic Medium" panose="020B0603020102020204" pitchFamily="34" charset="0"/>
              </a:rPr>
              <a:t>Utilisation dans la mobilité (avec une pile à combustible)</a:t>
            </a: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p:txBody>
      </p:sp>
      <p:sp>
        <p:nvSpPr>
          <p:cNvPr id="12" name="Sous-titre 2"/>
          <p:cNvSpPr txBox="1">
            <a:spLocks/>
          </p:cNvSpPr>
          <p:nvPr/>
        </p:nvSpPr>
        <p:spPr>
          <a:xfrm>
            <a:off x="1556589"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a:solidFill>
                  <a:srgbClr val="46659A"/>
                </a:solidFill>
                <a:latin typeface="+mj-lt"/>
              </a:rPr>
              <a:t>Tout savoir sur l’hydrogène</a:t>
            </a: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186922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221600"/>
            <a:ext cx="2880320" cy="2448986"/>
          </a:xfrm>
          <a:prstGeom prst="rect">
            <a:avLst/>
          </a:prstGeom>
          <a:ln>
            <a:noFill/>
          </a:ln>
          <a:effectLst>
            <a:softEdge rad="112500"/>
          </a:effectLst>
        </p:spPr>
      </p:pic>
      <p:sp>
        <p:nvSpPr>
          <p:cNvPr id="8" name="Sous-titre 2"/>
          <p:cNvSpPr txBox="1">
            <a:spLocks/>
          </p:cNvSpPr>
          <p:nvPr/>
        </p:nvSpPr>
        <p:spPr>
          <a:xfrm>
            <a:off x="34888" y="1653648"/>
            <a:ext cx="5616624" cy="189021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4800" b="1" dirty="0" smtClean="0">
                <a:solidFill>
                  <a:srgbClr val="46659A"/>
                </a:solidFill>
                <a:latin typeface="+mj-lt"/>
              </a:rPr>
              <a:t>Hydrogène et mobilité durable</a:t>
            </a:r>
            <a:endParaRPr lang="fr-FR" sz="4800" b="1" dirty="0">
              <a:solidFill>
                <a:srgbClr val="46659A"/>
              </a:solidFill>
              <a:latin typeface="+mj-lt"/>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108764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9" y="100510"/>
            <a:ext cx="992483" cy="7443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652121" y="251875"/>
            <a:ext cx="1984839" cy="584775"/>
          </a:xfrm>
          <a:prstGeom prst="rect">
            <a:avLst/>
          </a:prstGeom>
          <a:noFill/>
        </p:spPr>
        <p:txBody>
          <a:bodyPr wrap="none" rtlCol="0">
            <a:spAutoFit/>
          </a:bodyPr>
          <a:lstStyle/>
          <a:p>
            <a:r>
              <a:rPr lang="fr-FR" sz="3200" dirty="0">
                <a:solidFill>
                  <a:srgbClr val="46659A"/>
                </a:solidFill>
                <a:latin typeface="Franklin Gothic Medium" panose="020B0603020102020204" pitchFamily="34" charset="0"/>
              </a:rPr>
              <a:t>QUESTION</a:t>
            </a:r>
          </a:p>
        </p:txBody>
      </p:sp>
      <p:sp>
        <p:nvSpPr>
          <p:cNvPr id="5" name="ZoneTexte 4"/>
          <p:cNvSpPr txBox="1"/>
          <p:nvPr/>
        </p:nvSpPr>
        <p:spPr>
          <a:xfrm>
            <a:off x="543596" y="1437624"/>
            <a:ext cx="8172400" cy="3539430"/>
          </a:xfrm>
          <a:prstGeom prst="rect">
            <a:avLst/>
          </a:prstGeom>
          <a:noFill/>
        </p:spPr>
        <p:txBody>
          <a:bodyPr wrap="square" rtlCol="0">
            <a:spAutoFit/>
          </a:bodyPr>
          <a:lstStyle/>
          <a:p>
            <a:r>
              <a:rPr lang="fr-FR" sz="3200" dirty="0">
                <a:solidFill>
                  <a:srgbClr val="46659A"/>
                </a:solidFill>
                <a:latin typeface="Franklin Gothic Medium" panose="020B0603020102020204" pitchFamily="34" charset="0"/>
              </a:rPr>
              <a:t>La pile à combustible permet … </a:t>
            </a:r>
          </a:p>
          <a:p>
            <a:endParaRPr lang="fr-FR" sz="3200" dirty="0">
              <a:solidFill>
                <a:srgbClr val="46659A"/>
              </a:solidFill>
              <a:latin typeface="Franklin Gothic Medium" panose="020B0603020102020204" pitchFamily="34" charset="0"/>
            </a:endParaRPr>
          </a:p>
          <a:p>
            <a:pPr lvl="1"/>
            <a:r>
              <a:rPr lang="fr-FR" sz="3200" dirty="0">
                <a:solidFill>
                  <a:srgbClr val="46659A"/>
                </a:solidFill>
                <a:latin typeface="Franklin Gothic Medium" panose="020B0603020102020204" pitchFamily="34" charset="0"/>
              </a:rPr>
              <a:t>A. de transformer l’essence en eau</a:t>
            </a:r>
          </a:p>
          <a:p>
            <a:pPr lvl="1"/>
            <a:r>
              <a:rPr lang="fr-FR" sz="3200" dirty="0">
                <a:solidFill>
                  <a:srgbClr val="46659A"/>
                </a:solidFill>
                <a:latin typeface="Franklin Gothic Medium" panose="020B0603020102020204" pitchFamily="34" charset="0"/>
              </a:rPr>
              <a:t>B. de transformer l’hydrogène en électricité</a:t>
            </a:r>
          </a:p>
          <a:p>
            <a:pPr lvl="1"/>
            <a:r>
              <a:rPr lang="fr-FR" sz="3200" dirty="0">
                <a:solidFill>
                  <a:srgbClr val="46659A"/>
                </a:solidFill>
                <a:latin typeface="Franklin Gothic Medium" panose="020B0603020102020204" pitchFamily="34" charset="0"/>
              </a:rPr>
              <a:t>C. de transformer l’eau en hydrogène</a:t>
            </a:r>
          </a:p>
          <a:p>
            <a:pPr marL="914400" lvl="1" indent="-457200">
              <a:buFont typeface="Arial" panose="020B0604020202020204" pitchFamily="34" charset="0"/>
              <a:buChar char="•"/>
            </a:pPr>
            <a:endParaRPr lang="fr-FR" sz="3200" b="1" dirty="0">
              <a:solidFill>
                <a:srgbClr val="FF0000"/>
              </a:solidFill>
            </a:endParaRPr>
          </a:p>
          <a:p>
            <a:pPr marL="457200" indent="-457200">
              <a:buFont typeface="Arial" panose="020B0604020202020204" pitchFamily="34" charset="0"/>
              <a:buChar char="•"/>
            </a:pPr>
            <a:endParaRPr lang="fr-FR" sz="3200" b="1" dirty="0">
              <a:solidFill>
                <a:srgbClr val="FF0000"/>
              </a:solidFill>
            </a:endParaRPr>
          </a:p>
        </p:txBody>
      </p:sp>
      <p:sp>
        <p:nvSpPr>
          <p:cNvPr id="7" name="Rectangle 6"/>
          <p:cNvSpPr/>
          <p:nvPr/>
        </p:nvSpPr>
        <p:spPr>
          <a:xfrm>
            <a:off x="34484" y="0"/>
            <a:ext cx="1018227" cy="230832"/>
          </a:xfrm>
          <a:prstGeom prst="rect">
            <a:avLst/>
          </a:prstGeom>
        </p:spPr>
        <p:txBody>
          <a:bodyPr wrap="none">
            <a:spAutoFit/>
          </a:bodyPr>
          <a:lstStyle/>
          <a:p>
            <a:r>
              <a:rPr lang="fr-FR" sz="900" dirty="0">
                <a:solidFill>
                  <a:schemeClr val="bg1">
                    <a:lumMod val="95000"/>
                  </a:schemeClr>
                </a:solidFill>
              </a:rPr>
              <a:t>#</a:t>
            </a:r>
            <a:r>
              <a:rPr lang="fr-FR" sz="900" dirty="0" smtClean="0">
                <a:solidFill>
                  <a:schemeClr val="bg1">
                    <a:lumMod val="95000"/>
                  </a:schemeClr>
                </a:solidFill>
              </a:rPr>
              <a:t>QDLE#Q#AB</a:t>
            </a:r>
            <a:r>
              <a:rPr lang="fr-FR" sz="900" dirty="0">
                <a:solidFill>
                  <a:schemeClr val="bg1">
                    <a:lumMod val="95000"/>
                  </a:schemeClr>
                </a:solidFill>
              </a:rPr>
              <a:t>*</a:t>
            </a:r>
            <a:r>
              <a:rPr lang="fr-FR" sz="900" dirty="0" smtClean="0">
                <a:solidFill>
                  <a:schemeClr val="bg1">
                    <a:lumMod val="95000"/>
                  </a:schemeClr>
                </a:solidFill>
              </a:rPr>
              <a:t>C#</a:t>
            </a:r>
            <a:r>
              <a:rPr lang="fr-FR" sz="900" dirty="0">
                <a:solidFill>
                  <a:schemeClr val="bg1">
                    <a:lumMod val="95000"/>
                  </a:schemeClr>
                </a:solidFill>
              </a:rPr>
              <a:t> </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42747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4" name="Sous-titre 2"/>
          <p:cNvSpPr txBox="1">
            <a:spLocks/>
          </p:cNvSpPr>
          <p:nvPr/>
        </p:nvSpPr>
        <p:spPr>
          <a:xfrm>
            <a:off x="657808" y="1080073"/>
            <a:ext cx="7416824" cy="68321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fr-FR" sz="3000" b="1" cap="small" dirty="0">
                <a:solidFill>
                  <a:srgbClr val="29344B"/>
                </a:solidFill>
                <a:latin typeface="Franklin Gothic Medium" pitchFamily="34" charset="0"/>
                <a:ea typeface="+mj-ea"/>
                <a:cs typeface="Arial" pitchFamily="34" charset="0"/>
              </a:rPr>
              <a:t>Fonctionnement de la pile à combustible</a:t>
            </a:r>
          </a:p>
        </p:txBody>
      </p:sp>
      <p:grpSp>
        <p:nvGrpSpPr>
          <p:cNvPr id="7" name="Groupe 6"/>
          <p:cNvGrpSpPr/>
          <p:nvPr/>
        </p:nvGrpSpPr>
        <p:grpSpPr>
          <a:xfrm>
            <a:off x="1643765" y="2177286"/>
            <a:ext cx="3590176" cy="1755175"/>
            <a:chOff x="766614" y="2420888"/>
            <a:chExt cx="5233045" cy="3672408"/>
          </a:xfrm>
        </p:grpSpPr>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741" t="33260" r="14735" b="29089"/>
            <a:stretch/>
          </p:blipFill>
          <p:spPr bwMode="auto">
            <a:xfrm>
              <a:off x="774982" y="2420888"/>
              <a:ext cx="5184576" cy="36724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651" t="33200" r="14756" b="29346"/>
            <a:stretch/>
          </p:blipFill>
          <p:spPr bwMode="auto">
            <a:xfrm>
              <a:off x="766614" y="2420888"/>
              <a:ext cx="5192944" cy="36530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612" t="33290" r="14864" b="29059"/>
            <a:stretch/>
          </p:blipFill>
          <p:spPr bwMode="auto">
            <a:xfrm>
              <a:off x="774982" y="2420888"/>
              <a:ext cx="5184576" cy="36724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888" t="33264" r="14711" b="29085"/>
            <a:stretch/>
          </p:blipFill>
          <p:spPr bwMode="auto">
            <a:xfrm>
              <a:off x="766614" y="2420888"/>
              <a:ext cx="5169596" cy="36724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74982" y="2420888"/>
              <a:ext cx="5184576" cy="367240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2076260" y="2724058"/>
              <a:ext cx="703765" cy="965956"/>
            </a:xfrm>
            <a:prstGeom prst="rect">
              <a:avLst/>
            </a:prstGeom>
            <a:noFill/>
          </p:spPr>
          <p:txBody>
            <a:bodyPr wrap="none" rtlCol="0">
              <a:spAutoFit/>
            </a:bodyPr>
            <a:lstStyle/>
            <a:p>
              <a:r>
                <a:rPr lang="fr-FR" sz="2400" b="1" dirty="0" smtClean="0">
                  <a:solidFill>
                    <a:schemeClr val="tx2">
                      <a:lumMod val="75000"/>
                    </a:schemeClr>
                  </a:solidFill>
                </a:rPr>
                <a:t>H</a:t>
              </a:r>
              <a:r>
                <a:rPr lang="fr-FR" sz="2400" b="1" baseline="-25000" dirty="0" smtClean="0">
                  <a:solidFill>
                    <a:schemeClr val="tx2">
                      <a:lumMod val="75000"/>
                    </a:schemeClr>
                  </a:solidFill>
                </a:rPr>
                <a:t>2</a:t>
              </a:r>
              <a:endParaRPr lang="fr-FR" sz="2400" b="1" baseline="-25000" dirty="0">
                <a:solidFill>
                  <a:schemeClr val="tx2">
                    <a:lumMod val="75000"/>
                  </a:schemeClr>
                </a:solidFill>
              </a:endParaRPr>
            </a:p>
          </p:txBody>
        </p:sp>
        <p:sp>
          <p:nvSpPr>
            <p:cNvPr id="14" name="ZoneTexte 13"/>
            <p:cNvSpPr txBox="1"/>
            <p:nvPr/>
          </p:nvSpPr>
          <p:spPr>
            <a:xfrm>
              <a:off x="5274864" y="3342183"/>
              <a:ext cx="724795" cy="965956"/>
            </a:xfrm>
            <a:prstGeom prst="rect">
              <a:avLst/>
            </a:prstGeom>
            <a:noFill/>
          </p:spPr>
          <p:txBody>
            <a:bodyPr wrap="none" rtlCol="0">
              <a:spAutoFit/>
            </a:bodyPr>
            <a:lstStyle/>
            <a:p>
              <a:r>
                <a:rPr lang="fr-FR" sz="2400" b="1" dirty="0" smtClean="0">
                  <a:solidFill>
                    <a:schemeClr val="tx2">
                      <a:lumMod val="75000"/>
                    </a:schemeClr>
                  </a:solidFill>
                </a:rPr>
                <a:t>O</a:t>
              </a:r>
              <a:r>
                <a:rPr lang="fr-FR" sz="2400" b="1" baseline="-25000" dirty="0" smtClean="0">
                  <a:solidFill>
                    <a:schemeClr val="tx2">
                      <a:lumMod val="75000"/>
                    </a:schemeClr>
                  </a:solidFill>
                </a:rPr>
                <a:t>2</a:t>
              </a:r>
              <a:endParaRPr lang="fr-FR" sz="2400" b="1" baseline="-25000" dirty="0">
                <a:solidFill>
                  <a:schemeClr val="tx2">
                    <a:lumMod val="75000"/>
                  </a:schemeClr>
                </a:solidFill>
              </a:endParaRPr>
            </a:p>
          </p:txBody>
        </p:sp>
        <p:sp>
          <p:nvSpPr>
            <p:cNvPr id="15" name="ZoneTexte 14"/>
            <p:cNvSpPr txBox="1"/>
            <p:nvPr/>
          </p:nvSpPr>
          <p:spPr>
            <a:xfrm>
              <a:off x="4265165" y="4229834"/>
              <a:ext cx="981159" cy="965956"/>
            </a:xfrm>
            <a:prstGeom prst="rect">
              <a:avLst/>
            </a:prstGeom>
            <a:noFill/>
          </p:spPr>
          <p:txBody>
            <a:bodyPr wrap="none" rtlCol="0">
              <a:spAutoFit/>
            </a:bodyPr>
            <a:lstStyle/>
            <a:p>
              <a:r>
                <a:rPr lang="fr-FR" sz="2400" b="1" dirty="0" smtClean="0">
                  <a:solidFill>
                    <a:schemeClr val="tx2">
                      <a:lumMod val="75000"/>
                    </a:schemeClr>
                  </a:solidFill>
                </a:rPr>
                <a:t>PAC</a:t>
              </a:r>
              <a:endParaRPr lang="fr-FR" sz="2400" b="1" baseline="-25000" dirty="0">
                <a:solidFill>
                  <a:schemeClr val="tx2">
                    <a:lumMod val="75000"/>
                  </a:schemeClr>
                </a:solidFill>
              </a:endParaRPr>
            </a:p>
          </p:txBody>
        </p:sp>
        <p:grpSp>
          <p:nvGrpSpPr>
            <p:cNvPr id="16" name="Groupe 15"/>
            <p:cNvGrpSpPr/>
            <p:nvPr/>
          </p:nvGrpSpPr>
          <p:grpSpPr>
            <a:xfrm>
              <a:off x="4222998" y="4950000"/>
              <a:ext cx="792088" cy="855264"/>
              <a:chOff x="4222998" y="4950000"/>
              <a:chExt cx="792088" cy="855264"/>
            </a:xfrm>
          </p:grpSpPr>
          <p:pic>
            <p:nvPicPr>
              <p:cNvPr id="17" name="Picture 2" descr="Afficher l'image d'origine"/>
              <p:cNvPicPr>
                <a:picLocks noChangeAspect="1" noChangeArrowheads="1"/>
              </p:cNvPicPr>
              <p:nvPr/>
            </p:nvPicPr>
            <p:blipFill>
              <a:blip r:embed="rId7" cstate="print"/>
              <a:srcRect/>
              <a:stretch>
                <a:fillRect/>
              </a:stretch>
            </p:blipFill>
            <p:spPr bwMode="auto">
              <a:xfrm>
                <a:off x="4583038" y="5373216"/>
                <a:ext cx="432048" cy="432048"/>
              </a:xfrm>
              <a:prstGeom prst="rect">
                <a:avLst/>
              </a:prstGeom>
              <a:noFill/>
            </p:spPr>
          </p:pic>
          <p:grpSp>
            <p:nvGrpSpPr>
              <p:cNvPr id="18" name="Groupe 17"/>
              <p:cNvGrpSpPr/>
              <p:nvPr/>
            </p:nvGrpSpPr>
            <p:grpSpPr>
              <a:xfrm>
                <a:off x="4222998" y="4950000"/>
                <a:ext cx="421018" cy="351208"/>
                <a:chOff x="4222998" y="4950000"/>
                <a:chExt cx="421018" cy="351208"/>
              </a:xfrm>
            </p:grpSpPr>
            <p:cxnSp>
              <p:nvCxnSpPr>
                <p:cNvPr id="19" name="Connecteur droit 18"/>
                <p:cNvCxnSpPr/>
                <p:nvPr/>
              </p:nvCxnSpPr>
              <p:spPr>
                <a:xfrm flipH="1">
                  <a:off x="4230000" y="4950000"/>
                  <a:ext cx="216024" cy="21602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22998" y="5157192"/>
                  <a:ext cx="288032" cy="144016"/>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4500000" y="5157192"/>
                  <a:ext cx="144016" cy="14401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23" name="Sous-titre 2"/>
          <p:cNvSpPr txBox="1">
            <a:spLocks/>
          </p:cNvSpPr>
          <p:nvPr/>
        </p:nvSpPr>
        <p:spPr>
          <a:xfrm>
            <a:off x="1556589"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smtClean="0">
                <a:solidFill>
                  <a:srgbClr val="46659A"/>
                </a:solidFill>
                <a:latin typeface="+mj-lt"/>
              </a:rPr>
              <a:t>Hydrogène et mobilité</a:t>
            </a:r>
            <a:endParaRPr lang="fr-FR" sz="2400" b="1" dirty="0">
              <a:solidFill>
                <a:srgbClr val="46659A"/>
              </a:solidFill>
              <a:latin typeface="+mj-lt"/>
            </a:endParaRPr>
          </a:p>
        </p:txBody>
      </p:sp>
      <p:pic>
        <p:nvPicPr>
          <p:cNvPr id="24" name="Imag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33162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55576" y="1283973"/>
            <a:ext cx="7375024" cy="5234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solidFill>
                  <a:srgbClr val="29344B"/>
                </a:solidFill>
                <a:latin typeface="Franklin Gothic Medium" panose="020B0603020102020204" pitchFamily="34" charset="0"/>
              </a:rPr>
              <a:t>Quels intérêts ?</a:t>
            </a:r>
            <a:endParaRPr lang="fr-FR" sz="2800" i="1" dirty="0">
              <a:solidFill>
                <a:srgbClr val="29344B"/>
              </a:solidFill>
              <a:latin typeface="Franklin Gothic Medium" panose="020B0603020102020204" pitchFamily="34" charset="0"/>
            </a:endParaRPr>
          </a:p>
        </p:txBody>
      </p:sp>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115616" y="2139703"/>
            <a:ext cx="7435624" cy="2877711"/>
          </a:xfrm>
          <a:prstGeom prst="rect">
            <a:avLst/>
          </a:prstGeom>
          <a:noFill/>
        </p:spPr>
        <p:txBody>
          <a:bodyPr wrap="square" rtlCol="0">
            <a:spAutoFit/>
          </a:bodyPr>
          <a:lstStyle/>
          <a:p>
            <a:pPr marL="0" lvl="2"/>
            <a:endParaRPr lang="fr-FR" sz="5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200" dirty="0" smtClean="0">
                <a:solidFill>
                  <a:srgbClr val="46659A"/>
                </a:solidFill>
                <a:latin typeface="Franklin Gothic Medium" panose="020B0603020102020204" pitchFamily="34" charset="0"/>
              </a:rPr>
              <a:t>Absence de rejets de monoxyde de carbone</a:t>
            </a: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endParaRPr lang="fr-FR" sz="2200" dirty="0" smtClean="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200" dirty="0" smtClean="0">
                <a:solidFill>
                  <a:srgbClr val="46659A"/>
                </a:solidFill>
                <a:latin typeface="Franklin Gothic Medium" panose="020B0603020102020204" pitchFamily="34" charset="0"/>
              </a:rPr>
              <a:t>Autonomie de 200 à 500 km</a:t>
            </a:r>
          </a:p>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200" dirty="0" smtClean="0">
                <a:solidFill>
                  <a:srgbClr val="46659A"/>
                </a:solidFill>
                <a:latin typeface="Franklin Gothic Medium" panose="020B0603020102020204" pitchFamily="34" charset="0"/>
              </a:rPr>
              <a:t>Recharge en quelques minutes</a:t>
            </a:r>
          </a:p>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200" dirty="0" smtClean="0">
                <a:solidFill>
                  <a:srgbClr val="46659A"/>
                </a:solidFill>
                <a:latin typeface="Franklin Gothic Medium" panose="020B0603020102020204" pitchFamily="34" charset="0"/>
              </a:rPr>
              <a:t>Utilisation de l’électricité (indépendance énergétique)</a:t>
            </a:r>
            <a:endParaRPr lang="fr-FR" sz="22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endParaRPr lang="fr-FR" sz="2200" dirty="0">
              <a:solidFill>
                <a:srgbClr val="46659A"/>
              </a:solidFill>
              <a:latin typeface="Franklin Gothic Medium" panose="020B0603020102020204" pitchFamily="34" charset="0"/>
            </a:endParaRPr>
          </a:p>
        </p:txBody>
      </p:sp>
      <p:sp>
        <p:nvSpPr>
          <p:cNvPr id="7" name="Sous-titre 2"/>
          <p:cNvSpPr txBox="1">
            <a:spLocks/>
          </p:cNvSpPr>
          <p:nvPr/>
        </p:nvSpPr>
        <p:spPr>
          <a:xfrm>
            <a:off x="1556589"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smtClean="0">
                <a:solidFill>
                  <a:srgbClr val="46659A"/>
                </a:solidFill>
                <a:latin typeface="+mj-lt"/>
              </a:rPr>
              <a:t>Hydrogène et mobilité</a:t>
            </a:r>
            <a:endParaRPr lang="fr-FR" sz="2400" b="1" dirty="0">
              <a:solidFill>
                <a:srgbClr val="46659A"/>
              </a:solidFill>
              <a:latin typeface="+mj-lt"/>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11223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Sous-titre 2"/>
          <p:cNvSpPr txBox="1">
            <a:spLocks/>
          </p:cNvSpPr>
          <p:nvPr/>
        </p:nvSpPr>
        <p:spPr>
          <a:xfrm>
            <a:off x="99941" y="123478"/>
            <a:ext cx="8944116" cy="20162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29344B"/>
              </a:solidFill>
              <a:latin typeface="Franklin Gothic Medium" panose="020B0603020102020204" pitchFamily="34" charset="0"/>
            </a:endParaRPr>
          </a:p>
          <a:p>
            <a:r>
              <a:rPr lang="fr-FR" sz="3600" b="1" dirty="0" smtClean="0">
                <a:solidFill>
                  <a:srgbClr val="29344B"/>
                </a:solidFill>
                <a:latin typeface="Franklin Gothic Medium" panose="020B0603020102020204" pitchFamily="34" charset="0"/>
              </a:rPr>
              <a:t>La Mobilité DURABLE </a:t>
            </a:r>
          </a:p>
          <a:p>
            <a:endParaRPr lang="fr-FR" sz="800" b="1" dirty="0" smtClean="0">
              <a:solidFill>
                <a:srgbClr val="29344B"/>
              </a:solidFill>
              <a:latin typeface="Franklin Gothic Medium" panose="020B0603020102020204" pitchFamily="34" charset="0"/>
            </a:endParaRPr>
          </a:p>
        </p:txBody>
      </p:sp>
      <p:sp>
        <p:nvSpPr>
          <p:cNvPr id="2" name="Rectangle 1"/>
          <p:cNvSpPr/>
          <p:nvPr/>
        </p:nvSpPr>
        <p:spPr>
          <a:xfrm>
            <a:off x="186434" y="1438781"/>
            <a:ext cx="8944115" cy="3293209"/>
          </a:xfrm>
          <a:prstGeom prst="rect">
            <a:avLst/>
          </a:prstGeom>
          <a:solidFill>
            <a:schemeClr val="bg2"/>
          </a:solidFill>
        </p:spPr>
        <p:txBody>
          <a:bodyPr wrap="square">
            <a:spAutoFit/>
          </a:bodyPr>
          <a:lstStyle/>
          <a:p>
            <a:pPr lvl="3">
              <a:buClr>
                <a:srgbClr val="DDDD47"/>
              </a:buClr>
            </a:pPr>
            <a:r>
              <a:rPr lang="fr-FR" sz="2400" u="sng" cap="all" dirty="0" smtClean="0">
                <a:solidFill>
                  <a:srgbClr val="46659A"/>
                </a:solidFill>
                <a:latin typeface="Franklin Gothic Book" panose="020B0503020102020204" pitchFamily="34" charset="0"/>
                <a:cs typeface="Arial" pitchFamily="34" charset="0"/>
              </a:rPr>
              <a:t>loi Lom</a:t>
            </a:r>
          </a:p>
          <a:p>
            <a:pPr lvl="3">
              <a:buClr>
                <a:srgbClr val="DDDD47"/>
              </a:buClr>
            </a:pPr>
            <a:r>
              <a:rPr lang="fr-FR" sz="2400" dirty="0" smtClean="0">
                <a:solidFill>
                  <a:srgbClr val="46659A"/>
                </a:solidFill>
                <a:latin typeface="Franklin Gothic Book" panose="020B0503020102020204" pitchFamily="34" charset="0"/>
                <a:cs typeface="Arial" pitchFamily="34" charset="0"/>
              </a:rPr>
              <a:t>Principaux objectifs:</a:t>
            </a:r>
          </a:p>
          <a:p>
            <a:pPr marL="1714500" lvl="3" indent="-342900">
              <a:buClr>
                <a:srgbClr val="DDDD47"/>
              </a:buClr>
              <a:buFont typeface="Wingdings" pitchFamily="2" charset="2"/>
              <a:buChar char="§"/>
            </a:pPr>
            <a:r>
              <a:rPr lang="fr-FR" sz="2000" dirty="0">
                <a:solidFill>
                  <a:srgbClr val="46659A"/>
                </a:solidFill>
                <a:latin typeface="Franklin Gothic Book" panose="020B0503020102020204" pitchFamily="34" charset="0"/>
                <a:cs typeface="Arial" pitchFamily="34" charset="0"/>
              </a:rPr>
              <a:t>Réussir la transition écologique et énergétique des systèmes de </a:t>
            </a:r>
            <a:r>
              <a:rPr lang="fr-FR" sz="2000" dirty="0" smtClean="0">
                <a:solidFill>
                  <a:srgbClr val="46659A"/>
                </a:solidFill>
                <a:latin typeface="Franklin Gothic Book" panose="020B0503020102020204" pitchFamily="34" charset="0"/>
                <a:cs typeface="Arial" pitchFamily="34" charset="0"/>
              </a:rPr>
              <a:t>transport, </a:t>
            </a:r>
            <a:endParaRPr lang="fr-FR" sz="2000" dirty="0">
              <a:solidFill>
                <a:srgbClr val="46659A"/>
              </a:solidFill>
              <a:latin typeface="Franklin Gothic Book" panose="020B0503020102020204" pitchFamily="34" charset="0"/>
              <a:cs typeface="Arial" pitchFamily="34" charset="0"/>
            </a:endParaRPr>
          </a:p>
          <a:p>
            <a:pPr marL="1714500" lvl="3" indent="-342900">
              <a:buClr>
                <a:srgbClr val="DDDD47"/>
              </a:buClr>
              <a:buFont typeface="Wingdings" pitchFamily="2" charset="2"/>
              <a:buChar char="§"/>
            </a:pPr>
            <a:r>
              <a:rPr lang="fr-FR" sz="2000" dirty="0">
                <a:solidFill>
                  <a:srgbClr val="46659A"/>
                </a:solidFill>
                <a:latin typeface="Franklin Gothic Book" panose="020B0503020102020204" pitchFamily="34" charset="0"/>
                <a:cs typeface="Arial" pitchFamily="34" charset="0"/>
              </a:rPr>
              <a:t>Donner à chacun le choix de sa mobilité, en offrant une offre de services plus diversifiée, plus efficace, plus connectée, plus partagée sur l'ensemble du </a:t>
            </a:r>
            <a:r>
              <a:rPr lang="fr-FR" sz="2000" dirty="0" smtClean="0">
                <a:solidFill>
                  <a:srgbClr val="46659A"/>
                </a:solidFill>
                <a:latin typeface="Franklin Gothic Book" panose="020B0503020102020204" pitchFamily="34" charset="0"/>
                <a:cs typeface="Arial" pitchFamily="34" charset="0"/>
              </a:rPr>
              <a:t>territoire,</a:t>
            </a:r>
            <a:endParaRPr lang="fr-FR" sz="2000" dirty="0">
              <a:solidFill>
                <a:srgbClr val="46659A"/>
              </a:solidFill>
              <a:latin typeface="Franklin Gothic Book" panose="020B0503020102020204" pitchFamily="34" charset="0"/>
              <a:cs typeface="Arial" pitchFamily="34" charset="0"/>
            </a:endParaRPr>
          </a:p>
          <a:p>
            <a:pPr marL="1714500" lvl="3" indent="-342900">
              <a:buClr>
                <a:srgbClr val="DDDD47"/>
              </a:buClr>
              <a:buFont typeface="Wingdings" pitchFamily="2" charset="2"/>
              <a:buChar char="§"/>
            </a:pPr>
            <a:r>
              <a:rPr lang="fr-FR" sz="2000" dirty="0">
                <a:solidFill>
                  <a:srgbClr val="46659A"/>
                </a:solidFill>
                <a:latin typeface="Franklin Gothic Book" panose="020B0503020102020204" pitchFamily="34" charset="0"/>
                <a:cs typeface="Arial" pitchFamily="34" charset="0"/>
              </a:rPr>
              <a:t>Mieux accorder les politiques de mobilité avec la réalité des territoires et avec </a:t>
            </a:r>
            <a:r>
              <a:rPr lang="fr-FR" sz="2000" dirty="0" smtClean="0">
                <a:solidFill>
                  <a:srgbClr val="46659A"/>
                </a:solidFill>
                <a:latin typeface="Franklin Gothic Book" panose="020B0503020102020204" pitchFamily="34" charset="0"/>
                <a:cs typeface="Arial" pitchFamily="34" charset="0"/>
              </a:rPr>
              <a:t>les priorités </a:t>
            </a:r>
            <a:r>
              <a:rPr lang="fr-FR" sz="2000" dirty="0">
                <a:solidFill>
                  <a:srgbClr val="46659A"/>
                </a:solidFill>
                <a:latin typeface="Franklin Gothic Book" panose="020B0503020102020204" pitchFamily="34" charset="0"/>
                <a:cs typeface="Arial" pitchFamily="34" charset="0"/>
              </a:rPr>
              <a:t>en matière d'aménagement du territoire</a:t>
            </a:r>
            <a:r>
              <a:rPr lang="fr-FR" sz="2000" dirty="0" smtClean="0">
                <a:solidFill>
                  <a:srgbClr val="46659A"/>
                </a:solidFill>
                <a:latin typeface="Franklin Gothic Book" panose="020B0503020102020204" pitchFamily="34" charset="0"/>
                <a:cs typeface="Arial" pitchFamily="34" charset="0"/>
              </a:rPr>
              <a:t>.</a:t>
            </a:r>
            <a:endParaRPr lang="fr-FR" sz="2000" dirty="0">
              <a:solidFill>
                <a:srgbClr val="46659A"/>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308708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45146" y="1005576"/>
            <a:ext cx="3520259" cy="523220"/>
          </a:xfrm>
          <a:prstGeom prst="rect">
            <a:avLst/>
          </a:prstGeom>
        </p:spPr>
        <p:txBody>
          <a:bodyPr wrap="none">
            <a:spAutoFit/>
          </a:bodyPr>
          <a:lstStyle/>
          <a:p>
            <a:pPr>
              <a:spcBef>
                <a:spcPct val="0"/>
              </a:spcBef>
            </a:pPr>
            <a:r>
              <a:rPr lang="fr-FR" sz="2800" b="1" dirty="0">
                <a:solidFill>
                  <a:srgbClr val="29344B"/>
                </a:solidFill>
                <a:latin typeface="Franklin Gothic Medium" panose="020B0603020102020204" pitchFamily="34" charset="0"/>
                <a:ea typeface="+mj-ea"/>
                <a:cs typeface="+mj-cs"/>
              </a:rPr>
              <a:t>Pour quels véhicules?</a:t>
            </a:r>
          </a:p>
        </p:txBody>
      </p:sp>
      <p:sp>
        <p:nvSpPr>
          <p:cNvPr id="38" name="Sous-titre 2"/>
          <p:cNvSpPr txBox="1">
            <a:spLocks/>
          </p:cNvSpPr>
          <p:nvPr/>
        </p:nvSpPr>
        <p:spPr>
          <a:xfrm>
            <a:off x="1556589"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smtClean="0">
                <a:solidFill>
                  <a:srgbClr val="46659A"/>
                </a:solidFill>
                <a:latin typeface="+mj-lt"/>
              </a:rPr>
              <a:t>Hydrogène et mobilité</a:t>
            </a:r>
            <a:endParaRPr lang="fr-FR" sz="2400" b="1" dirty="0">
              <a:solidFill>
                <a:srgbClr val="46659A"/>
              </a:solidFill>
              <a:latin typeface="+mj-lt"/>
            </a:endParaRPr>
          </a:p>
        </p:txBody>
      </p:sp>
      <p:pic>
        <p:nvPicPr>
          <p:cNvPr id="39" name="Imag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grpSp>
        <p:nvGrpSpPr>
          <p:cNvPr id="5" name="Groupe 4"/>
          <p:cNvGrpSpPr/>
          <p:nvPr/>
        </p:nvGrpSpPr>
        <p:grpSpPr>
          <a:xfrm>
            <a:off x="608659" y="1397991"/>
            <a:ext cx="8163915" cy="3106556"/>
            <a:chOff x="608658" y="1863988"/>
            <a:chExt cx="8163915" cy="4142074"/>
          </a:xfrm>
        </p:grpSpPr>
        <p:grpSp>
          <p:nvGrpSpPr>
            <p:cNvPr id="7" name="Groupe 6"/>
            <p:cNvGrpSpPr/>
            <p:nvPr/>
          </p:nvGrpSpPr>
          <p:grpSpPr>
            <a:xfrm>
              <a:off x="608658" y="2060848"/>
              <a:ext cx="8163915" cy="3945214"/>
              <a:chOff x="336446" y="1326425"/>
              <a:chExt cx="11519400" cy="4982895"/>
            </a:xfrm>
          </p:grpSpPr>
          <p:sp>
            <p:nvSpPr>
              <p:cNvPr id="8" name="Rectangle à coins arrondis 7"/>
              <p:cNvSpPr/>
              <p:nvPr/>
            </p:nvSpPr>
            <p:spPr>
              <a:xfrm>
                <a:off x="1774726" y="4869160"/>
                <a:ext cx="10081120" cy="1440160"/>
              </a:xfrm>
              <a:prstGeom prst="roundRect">
                <a:avLst>
                  <a:gd name="adj" fmla="val 1152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9" name="Rectangle à coins arrondis 8"/>
              <p:cNvSpPr/>
              <p:nvPr/>
            </p:nvSpPr>
            <p:spPr>
              <a:xfrm>
                <a:off x="1774726" y="1340768"/>
                <a:ext cx="10081120" cy="1512168"/>
              </a:xfrm>
              <a:prstGeom prst="roundRect">
                <a:avLst>
                  <a:gd name="adj" fmla="val 1152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0" name="Rectangle 3"/>
              <p:cNvSpPr txBox="1">
                <a:spLocks noChangeArrowheads="1"/>
              </p:cNvSpPr>
              <p:nvPr/>
            </p:nvSpPr>
            <p:spPr bwMode="auto">
              <a:xfrm>
                <a:off x="9947634" y="1333742"/>
                <a:ext cx="1872208" cy="360040"/>
              </a:xfrm>
              <a:prstGeom prst="rect">
                <a:avLst/>
              </a:prstGeom>
              <a:noFill/>
              <a:ln w="9525">
                <a:noFill/>
                <a:miter lim="800000"/>
                <a:headEnd/>
                <a:tailEnd/>
              </a:ln>
              <a:effectLst/>
            </p:spPr>
            <p:txBody>
              <a:bodyPr vert="horz" wrap="square" lIns="72659" tIns="36329" rIns="72659" bIns="36329" numCol="1" anchor="t" anchorCtr="0" compatLnSpc="1">
                <a:prstTxWarp prst="textNoShape">
                  <a:avLst/>
                </a:prstTxWarp>
                <a:noAutofit/>
              </a:bodyPr>
              <a:lstStyle>
                <a:lvl1pPr marL="302443" indent="-302443" algn="l" rtl="0" eaLnBrk="1" fontAlgn="base" hangingPunct="1">
                  <a:spcBef>
                    <a:spcPct val="100000"/>
                  </a:spcBef>
                  <a:spcAft>
                    <a:spcPct val="0"/>
                  </a:spcAft>
                  <a:buSzPct val="80000"/>
                  <a:buFont typeface="Franklin Gothic Book" pitchFamily="34" charset="0"/>
                  <a:buChar char=" "/>
                  <a:defRPr kumimoji="0" lang="en-US" sz="2220" b="0" i="0" u="none" strike="noStrike" kern="0" cap="none" spc="0" normalizeH="0" baseline="0" noProof="0" dirty="0" smtClean="0">
                    <a:ln>
                      <a:noFill/>
                    </a:ln>
                    <a:solidFill>
                      <a:srgbClr val="3F3F3F"/>
                    </a:solidFill>
                    <a:effectLst/>
                    <a:uLnTx/>
                    <a:uFillTx/>
                    <a:latin typeface="Microsoft Sans Serif" pitchFamily="34" charset="0"/>
                    <a:ea typeface="+mn-ea"/>
                    <a:cs typeface="Microsoft Sans Serif" pitchFamily="34" charset="0"/>
                  </a:defRPr>
                </a:lvl1pPr>
                <a:lvl2pPr marL="655294" indent="-252037" algn="l" rtl="0" eaLnBrk="1" fontAlgn="base" hangingPunct="1">
                  <a:spcBef>
                    <a:spcPct val="50000"/>
                  </a:spcBef>
                  <a:spcAft>
                    <a:spcPct val="0"/>
                  </a:spcAft>
                  <a:buSzPct val="80000"/>
                  <a:buChar char="•"/>
                  <a:defRPr sz="1776">
                    <a:solidFill>
                      <a:srgbClr val="3F3F3F"/>
                    </a:solidFill>
                    <a:latin typeface="Microsoft Sans Serif" pitchFamily="34" charset="0"/>
                    <a:cs typeface="Microsoft Sans Serif" pitchFamily="34" charset="0"/>
                  </a:defRPr>
                </a:lvl2pPr>
                <a:lvl3pPr marL="1008143" indent="-201629" algn="l" rtl="0" eaLnBrk="1" fontAlgn="base" hangingPunct="1">
                  <a:spcBef>
                    <a:spcPct val="20000"/>
                  </a:spcBef>
                  <a:spcAft>
                    <a:spcPct val="0"/>
                  </a:spcAft>
                  <a:buSzPct val="80000"/>
                  <a:buFont typeface="Franklin Gothic Book" pitchFamily="34" charset="0"/>
                  <a:buChar char="-"/>
                  <a:defRPr sz="1776">
                    <a:solidFill>
                      <a:srgbClr val="3F3F3F"/>
                    </a:solidFill>
                    <a:latin typeface="Microsoft Sans Serif" pitchFamily="34" charset="0"/>
                    <a:cs typeface="Microsoft Sans Serif" pitchFamily="34" charset="0"/>
                  </a:defRPr>
                </a:lvl3pPr>
                <a:lvl4pPr marL="1411402" indent="-201629" algn="l" rtl="0" eaLnBrk="1" fontAlgn="base" hangingPunct="1">
                  <a:spcBef>
                    <a:spcPct val="20000"/>
                  </a:spcBef>
                  <a:spcAft>
                    <a:spcPct val="0"/>
                  </a:spcAft>
                  <a:buSzPct val="80000"/>
                  <a:buChar char="•"/>
                  <a:defRPr sz="1554">
                    <a:solidFill>
                      <a:srgbClr val="3F3F3F"/>
                    </a:solidFill>
                    <a:latin typeface="Microsoft Sans Serif" pitchFamily="34" charset="0"/>
                    <a:cs typeface="Microsoft Sans Serif" pitchFamily="34" charset="0"/>
                  </a:defRPr>
                </a:lvl4pPr>
                <a:lvl5pPr marL="1814659" indent="-201629" algn="l" rtl="0" eaLnBrk="1" fontAlgn="base" hangingPunct="1">
                  <a:spcBef>
                    <a:spcPct val="20000"/>
                  </a:spcBef>
                  <a:spcAft>
                    <a:spcPct val="0"/>
                  </a:spcAft>
                  <a:buSzPct val="80000"/>
                  <a:buChar char="•"/>
                  <a:defRPr sz="1554">
                    <a:solidFill>
                      <a:srgbClr val="3F3F3F"/>
                    </a:solidFill>
                    <a:latin typeface="Microsoft Sans Serif" pitchFamily="34" charset="0"/>
                    <a:cs typeface="Microsoft Sans Serif" pitchFamily="34" charset="0"/>
                  </a:defRPr>
                </a:lvl5pPr>
                <a:lvl6pPr marL="2217917" indent="-201629" algn="l" rtl="0" eaLnBrk="1" fontAlgn="base" hangingPunct="1">
                  <a:spcBef>
                    <a:spcPct val="20000"/>
                  </a:spcBef>
                  <a:spcAft>
                    <a:spcPct val="0"/>
                  </a:spcAft>
                  <a:buSzPct val="80000"/>
                  <a:buChar char="•"/>
                  <a:defRPr sz="1332">
                    <a:solidFill>
                      <a:srgbClr val="191919"/>
                    </a:solidFill>
                    <a:latin typeface="+mn-lt"/>
                  </a:defRPr>
                </a:lvl6pPr>
                <a:lvl7pPr marL="2621173" indent="-201629" algn="l" rtl="0" eaLnBrk="1" fontAlgn="base" hangingPunct="1">
                  <a:spcBef>
                    <a:spcPct val="20000"/>
                  </a:spcBef>
                  <a:spcAft>
                    <a:spcPct val="0"/>
                  </a:spcAft>
                  <a:buSzPct val="80000"/>
                  <a:buChar char="•"/>
                  <a:defRPr sz="1332">
                    <a:solidFill>
                      <a:srgbClr val="191919"/>
                    </a:solidFill>
                    <a:latin typeface="+mn-lt"/>
                  </a:defRPr>
                </a:lvl7pPr>
                <a:lvl8pPr marL="3024431" indent="-201629" algn="l" rtl="0" eaLnBrk="1" fontAlgn="base" hangingPunct="1">
                  <a:spcBef>
                    <a:spcPct val="20000"/>
                  </a:spcBef>
                  <a:spcAft>
                    <a:spcPct val="0"/>
                  </a:spcAft>
                  <a:buSzPct val="80000"/>
                  <a:buChar char="•"/>
                  <a:defRPr sz="1332">
                    <a:solidFill>
                      <a:srgbClr val="191919"/>
                    </a:solidFill>
                    <a:latin typeface="+mn-lt"/>
                  </a:defRPr>
                </a:lvl8pPr>
                <a:lvl9pPr marL="3427690" indent="-201629" algn="l" rtl="0" eaLnBrk="1" fontAlgn="base" hangingPunct="1">
                  <a:spcBef>
                    <a:spcPct val="20000"/>
                  </a:spcBef>
                  <a:spcAft>
                    <a:spcPct val="0"/>
                  </a:spcAft>
                  <a:buSzPct val="80000"/>
                  <a:buChar char="•"/>
                  <a:defRPr sz="1332">
                    <a:solidFill>
                      <a:srgbClr val="191919"/>
                    </a:solidFill>
                    <a:latin typeface="+mn-lt"/>
                  </a:defRPr>
                </a:lvl9pPr>
              </a:lstStyle>
              <a:p>
                <a:pPr marL="36000" marR="0" lvl="0" indent="0" algn="l" defTabSz="914400" rtl="0" eaLnBrk="1" fontAlgn="base" latinLnBrk="0" hangingPunct="1">
                  <a:lnSpc>
                    <a:spcPct val="100000"/>
                  </a:lnSpc>
                  <a:spcBef>
                    <a:spcPts val="0"/>
                  </a:spcBef>
                  <a:spcAft>
                    <a:spcPct val="0"/>
                  </a:spcAft>
                  <a:buClrTx/>
                  <a:buSzPct val="80000"/>
                  <a:buFont typeface="Franklin Gothic Book" pitchFamily="34" charset="0"/>
                  <a:buNone/>
                  <a:tabLst/>
                  <a:defRPr/>
                </a:pPr>
                <a:r>
                  <a:rPr kumimoji="0" lang="fr-FR" sz="1050" b="1" i="0" u="none" strike="noStrike" kern="0" cap="none" spc="0" normalizeH="0" baseline="0" noProof="0" dirty="0">
                    <a:ln>
                      <a:noFill/>
                    </a:ln>
                    <a:solidFill>
                      <a:srgbClr val="3F3F3F"/>
                    </a:solidFill>
                    <a:effectLst/>
                    <a:uLnTx/>
                    <a:uFillTx/>
                    <a:latin typeface="Arial"/>
                    <a:cs typeface="Microsoft Sans Serif" pitchFamily="34" charset="0"/>
                  </a:rPr>
                  <a:t>       FCV </a:t>
                </a:r>
                <a:r>
                  <a:rPr kumimoji="0" lang="fr-FR" sz="1050" b="1" i="0" u="none" strike="noStrike" kern="0" cap="none" spc="0" normalizeH="0" baseline="0" noProof="0" dirty="0" err="1">
                    <a:ln>
                      <a:noFill/>
                    </a:ln>
                    <a:solidFill>
                      <a:srgbClr val="3F3F3F"/>
                    </a:solidFill>
                    <a:effectLst/>
                    <a:uLnTx/>
                    <a:uFillTx/>
                    <a:latin typeface="Arial"/>
                    <a:cs typeface="Microsoft Sans Serif" pitchFamily="34" charset="0"/>
                  </a:rPr>
                  <a:t>Clarity</a:t>
                </a:r>
                <a:endParaRPr kumimoji="0" lang="fr-FR" sz="1050" b="1" i="0" u="none" strike="noStrike" kern="0" cap="none" spc="0" normalizeH="0" baseline="0" noProof="0" dirty="0">
                  <a:ln>
                    <a:noFill/>
                  </a:ln>
                  <a:solidFill>
                    <a:srgbClr val="3F3F3F"/>
                  </a:solidFill>
                  <a:effectLst/>
                  <a:uLnTx/>
                  <a:uFillTx/>
                  <a:latin typeface="Arial"/>
                  <a:cs typeface="Microsoft Sans Serif" pitchFamily="34" charset="0"/>
                </a:endParaRPr>
              </a:p>
              <a:p>
                <a:pPr marL="180000" marR="0" lvl="0" indent="-144000" algn="l" defTabSz="914400" rtl="0" eaLnBrk="1" fontAlgn="base" latinLnBrk="0" hangingPunct="1">
                  <a:lnSpc>
                    <a:spcPct val="100000"/>
                  </a:lnSpc>
                  <a:spcBef>
                    <a:spcPts val="0"/>
                  </a:spcBef>
                  <a:spcAft>
                    <a:spcPct val="0"/>
                  </a:spcAft>
                  <a:buClrTx/>
                  <a:buSzPct val="80000"/>
                  <a:buNone/>
                  <a:tabLst/>
                  <a:defRPr/>
                </a:pPr>
                <a:endParaRPr kumimoji="0" lang="fr-FR" sz="1050" b="0" i="0" u="none" strike="noStrike" kern="0" cap="none" spc="0" normalizeH="0" baseline="0" noProof="0" dirty="0">
                  <a:ln>
                    <a:noFill/>
                  </a:ln>
                  <a:solidFill>
                    <a:srgbClr val="3F3F3F"/>
                  </a:solidFill>
                  <a:effectLst/>
                  <a:uLnTx/>
                  <a:uFillTx/>
                  <a:latin typeface="Arial"/>
                  <a:cs typeface="Microsoft Sans Serif" pitchFamily="34" charset="0"/>
                </a:endParaRPr>
              </a:p>
              <a:p>
                <a:pPr marL="180000" marR="0" lvl="1" indent="-144000" algn="l" defTabSz="914400" rtl="0" eaLnBrk="1" fontAlgn="base" latinLnBrk="0" hangingPunct="1">
                  <a:lnSpc>
                    <a:spcPct val="100000"/>
                  </a:lnSpc>
                  <a:spcBef>
                    <a:spcPct val="50000"/>
                  </a:spcBef>
                  <a:spcAft>
                    <a:spcPct val="0"/>
                  </a:spcAft>
                  <a:buClrTx/>
                  <a:buSzPct val="80000"/>
                  <a:buFontTx/>
                  <a:buChar char="•"/>
                  <a:tabLst/>
                  <a:defRPr/>
                </a:pPr>
                <a:endParaRPr kumimoji="0" lang="fr-FR" sz="1050" b="0" i="0" u="none" strike="noStrike" kern="0" cap="none" spc="0" normalizeH="0" baseline="0" noProof="0" dirty="0">
                  <a:ln>
                    <a:noFill/>
                  </a:ln>
                  <a:solidFill>
                    <a:srgbClr val="3F3F3F"/>
                  </a:solidFill>
                  <a:effectLst/>
                  <a:uLnTx/>
                  <a:uFillTx/>
                  <a:latin typeface="Arial"/>
                  <a:cs typeface="Microsoft Sans Serif"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0304" b="14030"/>
              <a:stretch>
                <a:fillRect/>
              </a:stretch>
            </p:blipFill>
            <p:spPr bwMode="auto">
              <a:xfrm>
                <a:off x="8831510" y="5013176"/>
                <a:ext cx="263343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p:cNvSpPr txBox="1">
                <a:spLocks noChangeArrowheads="1"/>
              </p:cNvSpPr>
              <p:nvPr/>
            </p:nvSpPr>
            <p:spPr bwMode="auto">
              <a:xfrm>
                <a:off x="7679382" y="1340768"/>
                <a:ext cx="1080120" cy="360040"/>
              </a:xfrm>
              <a:prstGeom prst="rect">
                <a:avLst/>
              </a:prstGeom>
              <a:noFill/>
              <a:ln w="9525">
                <a:noFill/>
                <a:miter lim="800000"/>
                <a:headEnd/>
                <a:tailEnd/>
              </a:ln>
              <a:effectLst/>
            </p:spPr>
            <p:txBody>
              <a:bodyPr vert="horz" wrap="square" lIns="72659" tIns="36329" rIns="72659" bIns="36329" numCol="1" anchor="t" anchorCtr="0" compatLnSpc="1">
                <a:prstTxWarp prst="textNoShape">
                  <a:avLst/>
                </a:prstTxWarp>
                <a:noAutofit/>
              </a:bodyPr>
              <a:lstStyle>
                <a:lvl1pPr marL="302443" indent="-302443" algn="l" rtl="0" eaLnBrk="1" fontAlgn="base" hangingPunct="1">
                  <a:spcBef>
                    <a:spcPct val="100000"/>
                  </a:spcBef>
                  <a:spcAft>
                    <a:spcPct val="0"/>
                  </a:spcAft>
                  <a:buSzPct val="80000"/>
                  <a:buFont typeface="Franklin Gothic Book" pitchFamily="34" charset="0"/>
                  <a:buChar char=" "/>
                  <a:defRPr kumimoji="0" lang="en-US" sz="2220" b="0" i="0" u="none" strike="noStrike" kern="0" cap="none" spc="0" normalizeH="0" baseline="0" noProof="0" dirty="0" smtClean="0">
                    <a:ln>
                      <a:noFill/>
                    </a:ln>
                    <a:solidFill>
                      <a:srgbClr val="3F3F3F"/>
                    </a:solidFill>
                    <a:effectLst/>
                    <a:uLnTx/>
                    <a:uFillTx/>
                    <a:latin typeface="Microsoft Sans Serif" pitchFamily="34" charset="0"/>
                    <a:ea typeface="+mn-ea"/>
                    <a:cs typeface="Microsoft Sans Serif" pitchFamily="34" charset="0"/>
                  </a:defRPr>
                </a:lvl1pPr>
                <a:lvl2pPr marL="655294" indent="-252037" algn="l" rtl="0" eaLnBrk="1" fontAlgn="base" hangingPunct="1">
                  <a:spcBef>
                    <a:spcPct val="50000"/>
                  </a:spcBef>
                  <a:spcAft>
                    <a:spcPct val="0"/>
                  </a:spcAft>
                  <a:buSzPct val="80000"/>
                  <a:buChar char="•"/>
                  <a:defRPr sz="1776">
                    <a:solidFill>
                      <a:srgbClr val="3F3F3F"/>
                    </a:solidFill>
                    <a:latin typeface="Microsoft Sans Serif" pitchFamily="34" charset="0"/>
                    <a:cs typeface="Microsoft Sans Serif" pitchFamily="34" charset="0"/>
                  </a:defRPr>
                </a:lvl2pPr>
                <a:lvl3pPr marL="1008143" indent="-201629" algn="l" rtl="0" eaLnBrk="1" fontAlgn="base" hangingPunct="1">
                  <a:spcBef>
                    <a:spcPct val="20000"/>
                  </a:spcBef>
                  <a:spcAft>
                    <a:spcPct val="0"/>
                  </a:spcAft>
                  <a:buSzPct val="80000"/>
                  <a:buFont typeface="Franklin Gothic Book" pitchFamily="34" charset="0"/>
                  <a:buChar char="-"/>
                  <a:defRPr sz="1776">
                    <a:solidFill>
                      <a:srgbClr val="3F3F3F"/>
                    </a:solidFill>
                    <a:latin typeface="Microsoft Sans Serif" pitchFamily="34" charset="0"/>
                    <a:cs typeface="Microsoft Sans Serif" pitchFamily="34" charset="0"/>
                  </a:defRPr>
                </a:lvl3pPr>
                <a:lvl4pPr marL="1411402" indent="-201629" algn="l" rtl="0" eaLnBrk="1" fontAlgn="base" hangingPunct="1">
                  <a:spcBef>
                    <a:spcPct val="20000"/>
                  </a:spcBef>
                  <a:spcAft>
                    <a:spcPct val="0"/>
                  </a:spcAft>
                  <a:buSzPct val="80000"/>
                  <a:buChar char="•"/>
                  <a:defRPr sz="1554">
                    <a:solidFill>
                      <a:srgbClr val="3F3F3F"/>
                    </a:solidFill>
                    <a:latin typeface="Microsoft Sans Serif" pitchFamily="34" charset="0"/>
                    <a:cs typeface="Microsoft Sans Serif" pitchFamily="34" charset="0"/>
                  </a:defRPr>
                </a:lvl4pPr>
                <a:lvl5pPr marL="1814659" indent="-201629" algn="l" rtl="0" eaLnBrk="1" fontAlgn="base" hangingPunct="1">
                  <a:spcBef>
                    <a:spcPct val="20000"/>
                  </a:spcBef>
                  <a:spcAft>
                    <a:spcPct val="0"/>
                  </a:spcAft>
                  <a:buSzPct val="80000"/>
                  <a:buChar char="•"/>
                  <a:defRPr sz="1554">
                    <a:solidFill>
                      <a:srgbClr val="3F3F3F"/>
                    </a:solidFill>
                    <a:latin typeface="Microsoft Sans Serif" pitchFamily="34" charset="0"/>
                    <a:cs typeface="Microsoft Sans Serif" pitchFamily="34" charset="0"/>
                  </a:defRPr>
                </a:lvl5pPr>
                <a:lvl6pPr marL="2217917" indent="-201629" algn="l" rtl="0" eaLnBrk="1" fontAlgn="base" hangingPunct="1">
                  <a:spcBef>
                    <a:spcPct val="20000"/>
                  </a:spcBef>
                  <a:spcAft>
                    <a:spcPct val="0"/>
                  </a:spcAft>
                  <a:buSzPct val="80000"/>
                  <a:buChar char="•"/>
                  <a:defRPr sz="1332">
                    <a:solidFill>
                      <a:srgbClr val="191919"/>
                    </a:solidFill>
                    <a:latin typeface="+mn-lt"/>
                  </a:defRPr>
                </a:lvl6pPr>
                <a:lvl7pPr marL="2621173" indent="-201629" algn="l" rtl="0" eaLnBrk="1" fontAlgn="base" hangingPunct="1">
                  <a:spcBef>
                    <a:spcPct val="20000"/>
                  </a:spcBef>
                  <a:spcAft>
                    <a:spcPct val="0"/>
                  </a:spcAft>
                  <a:buSzPct val="80000"/>
                  <a:buChar char="•"/>
                  <a:defRPr sz="1332">
                    <a:solidFill>
                      <a:srgbClr val="191919"/>
                    </a:solidFill>
                    <a:latin typeface="+mn-lt"/>
                  </a:defRPr>
                </a:lvl7pPr>
                <a:lvl8pPr marL="3024431" indent="-201629" algn="l" rtl="0" eaLnBrk="1" fontAlgn="base" hangingPunct="1">
                  <a:spcBef>
                    <a:spcPct val="20000"/>
                  </a:spcBef>
                  <a:spcAft>
                    <a:spcPct val="0"/>
                  </a:spcAft>
                  <a:buSzPct val="80000"/>
                  <a:buChar char="•"/>
                  <a:defRPr sz="1332">
                    <a:solidFill>
                      <a:srgbClr val="191919"/>
                    </a:solidFill>
                    <a:latin typeface="+mn-lt"/>
                  </a:defRPr>
                </a:lvl8pPr>
                <a:lvl9pPr marL="3427690" indent="-201629" algn="l" rtl="0" eaLnBrk="1" fontAlgn="base" hangingPunct="1">
                  <a:spcBef>
                    <a:spcPct val="20000"/>
                  </a:spcBef>
                  <a:spcAft>
                    <a:spcPct val="0"/>
                  </a:spcAft>
                  <a:buSzPct val="80000"/>
                  <a:buChar char="•"/>
                  <a:defRPr sz="1332">
                    <a:solidFill>
                      <a:srgbClr val="191919"/>
                    </a:solidFill>
                    <a:latin typeface="+mn-lt"/>
                  </a:defRPr>
                </a:lvl9pPr>
              </a:lstStyle>
              <a:p>
                <a:pPr marL="36000" marR="0" lvl="0" indent="0" algn="l" defTabSz="914400" rtl="0" eaLnBrk="1" fontAlgn="base" latinLnBrk="0" hangingPunct="1">
                  <a:lnSpc>
                    <a:spcPct val="100000"/>
                  </a:lnSpc>
                  <a:spcBef>
                    <a:spcPts val="0"/>
                  </a:spcBef>
                  <a:spcAft>
                    <a:spcPct val="0"/>
                  </a:spcAft>
                  <a:buClrTx/>
                  <a:buSzPct val="80000"/>
                  <a:buFont typeface="Franklin Gothic Book" pitchFamily="34" charset="0"/>
                  <a:buNone/>
                  <a:tabLst/>
                  <a:defRPr/>
                </a:pPr>
                <a:r>
                  <a:rPr kumimoji="0" lang="fr-FR" sz="1050" b="1" i="0" u="none" strike="noStrike" kern="0" cap="none" spc="0" normalizeH="0" baseline="0" noProof="0" dirty="0">
                    <a:ln>
                      <a:noFill/>
                    </a:ln>
                    <a:solidFill>
                      <a:srgbClr val="3F3F3F"/>
                    </a:solidFill>
                    <a:effectLst/>
                    <a:uLnTx/>
                    <a:uFillTx/>
                    <a:latin typeface="Arial"/>
                    <a:cs typeface="Microsoft Sans Serif" pitchFamily="34" charset="0"/>
                  </a:rPr>
                  <a:t>       Mirai</a:t>
                </a:r>
                <a:endParaRPr kumimoji="0" lang="fr-FR" sz="1050" b="0" i="0" u="none" strike="noStrike" kern="0" cap="none" spc="0" normalizeH="0" baseline="0" noProof="0" dirty="0">
                  <a:ln>
                    <a:noFill/>
                  </a:ln>
                  <a:solidFill>
                    <a:srgbClr val="3F3F3F"/>
                  </a:solidFill>
                  <a:effectLst/>
                  <a:uLnTx/>
                  <a:uFillTx/>
                  <a:latin typeface="Arial"/>
                  <a:cs typeface="Microsoft Sans Serif" pitchFamily="34" charset="0"/>
                </a:endParaRPr>
              </a:p>
              <a:p>
                <a:pPr marL="180000" marR="0" lvl="1" indent="-144000" algn="l" defTabSz="914400" rtl="0" eaLnBrk="1" fontAlgn="base" latinLnBrk="0" hangingPunct="1">
                  <a:lnSpc>
                    <a:spcPct val="100000"/>
                  </a:lnSpc>
                  <a:spcBef>
                    <a:spcPct val="50000"/>
                  </a:spcBef>
                  <a:spcAft>
                    <a:spcPct val="0"/>
                  </a:spcAft>
                  <a:buClrTx/>
                  <a:buSzPct val="80000"/>
                  <a:buFontTx/>
                  <a:buChar char="•"/>
                  <a:tabLst/>
                  <a:defRPr/>
                </a:pPr>
                <a:endParaRPr kumimoji="0" lang="fr-FR" sz="1050" b="0" i="0" u="none" strike="noStrike" kern="0" cap="none" spc="0" normalizeH="0" baseline="0" noProof="0" dirty="0">
                  <a:ln>
                    <a:noFill/>
                  </a:ln>
                  <a:solidFill>
                    <a:srgbClr val="3F3F3F"/>
                  </a:solidFill>
                  <a:effectLst/>
                  <a:uLnTx/>
                  <a:uFillTx/>
                  <a:latin typeface="Arial"/>
                  <a:cs typeface="Microsoft Sans Serif" pitchFamily="34" charset="0"/>
                </a:endParaRPr>
              </a:p>
            </p:txBody>
          </p:sp>
          <p:pic>
            <p:nvPicPr>
              <p:cNvPr id="13" name="Picture 18" descr="http://www.google.fr/url?source=imglanding&amp;ct=img&amp;q=http://www.allcarbrandslist.com/wp-content/uploads/2015/02/honda-logo-2.jpg&amp;sa=X&amp;ei=V2CCVb7wHMr5Us2TgagM&amp;ved=0CAkQ8wc&amp;usg=AFQjCNGmJ5JvYx66kA8PfycGikPqwm3fm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1630" y="1363283"/>
                <a:ext cx="434332" cy="29078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p:cNvGrpSpPr/>
              <p:nvPr/>
            </p:nvGrpSpPr>
            <p:grpSpPr>
              <a:xfrm>
                <a:off x="5015086" y="1340768"/>
                <a:ext cx="1419712" cy="412770"/>
                <a:chOff x="1918742" y="3717032"/>
                <a:chExt cx="1419712" cy="412770"/>
              </a:xfrm>
            </p:grpSpPr>
            <p:sp>
              <p:nvSpPr>
                <p:cNvPr id="36" name="Rectangle 3"/>
                <p:cNvSpPr txBox="1">
                  <a:spLocks noChangeArrowheads="1"/>
                </p:cNvSpPr>
                <p:nvPr/>
              </p:nvSpPr>
              <p:spPr bwMode="auto">
                <a:xfrm>
                  <a:off x="1918742" y="3717032"/>
                  <a:ext cx="1419712" cy="412770"/>
                </a:xfrm>
                <a:prstGeom prst="rect">
                  <a:avLst/>
                </a:prstGeom>
                <a:noFill/>
                <a:ln w="9525">
                  <a:noFill/>
                  <a:miter lim="800000"/>
                  <a:headEnd/>
                  <a:tailEnd/>
                </a:ln>
                <a:effectLst/>
              </p:spPr>
              <p:txBody>
                <a:bodyPr vert="horz" wrap="square" lIns="72659" tIns="36329" rIns="72659" bIns="36329" numCol="1" anchor="t" anchorCtr="0" compatLnSpc="1">
                  <a:prstTxWarp prst="textNoShape">
                    <a:avLst/>
                  </a:prstTxWarp>
                  <a:noAutofit/>
                </a:bodyPr>
                <a:lstStyle>
                  <a:lvl1pPr marL="302443" indent="-302443" algn="l" rtl="0" eaLnBrk="1" fontAlgn="base" hangingPunct="1">
                    <a:spcBef>
                      <a:spcPct val="100000"/>
                    </a:spcBef>
                    <a:spcAft>
                      <a:spcPct val="0"/>
                    </a:spcAft>
                    <a:buSzPct val="80000"/>
                    <a:buFont typeface="Franklin Gothic Book" pitchFamily="34" charset="0"/>
                    <a:buChar char=" "/>
                    <a:defRPr kumimoji="0" lang="en-US" sz="2220" b="0" i="0" u="none" strike="noStrike" kern="0" cap="none" spc="0" normalizeH="0" baseline="0" noProof="0" dirty="0" smtClean="0">
                      <a:ln>
                        <a:noFill/>
                      </a:ln>
                      <a:solidFill>
                        <a:srgbClr val="3F3F3F"/>
                      </a:solidFill>
                      <a:effectLst/>
                      <a:uLnTx/>
                      <a:uFillTx/>
                      <a:latin typeface="Microsoft Sans Serif" pitchFamily="34" charset="0"/>
                      <a:ea typeface="+mn-ea"/>
                      <a:cs typeface="Microsoft Sans Serif" pitchFamily="34" charset="0"/>
                    </a:defRPr>
                  </a:lvl1pPr>
                  <a:lvl2pPr marL="655294" indent="-252037" algn="l" rtl="0" eaLnBrk="1" fontAlgn="base" hangingPunct="1">
                    <a:spcBef>
                      <a:spcPct val="50000"/>
                    </a:spcBef>
                    <a:spcAft>
                      <a:spcPct val="0"/>
                    </a:spcAft>
                    <a:buSzPct val="80000"/>
                    <a:buChar char="•"/>
                    <a:defRPr sz="1776">
                      <a:solidFill>
                        <a:srgbClr val="3F3F3F"/>
                      </a:solidFill>
                      <a:latin typeface="Microsoft Sans Serif" pitchFamily="34" charset="0"/>
                      <a:cs typeface="Microsoft Sans Serif" pitchFamily="34" charset="0"/>
                    </a:defRPr>
                  </a:lvl2pPr>
                  <a:lvl3pPr marL="1008143" indent="-201629" algn="l" rtl="0" eaLnBrk="1" fontAlgn="base" hangingPunct="1">
                    <a:spcBef>
                      <a:spcPct val="20000"/>
                    </a:spcBef>
                    <a:spcAft>
                      <a:spcPct val="0"/>
                    </a:spcAft>
                    <a:buSzPct val="80000"/>
                    <a:buFont typeface="Franklin Gothic Book" pitchFamily="34" charset="0"/>
                    <a:buChar char="-"/>
                    <a:defRPr sz="1776">
                      <a:solidFill>
                        <a:srgbClr val="3F3F3F"/>
                      </a:solidFill>
                      <a:latin typeface="Microsoft Sans Serif" pitchFamily="34" charset="0"/>
                      <a:cs typeface="Microsoft Sans Serif" pitchFamily="34" charset="0"/>
                    </a:defRPr>
                  </a:lvl3pPr>
                  <a:lvl4pPr marL="1411402" indent="-201629" algn="l" rtl="0" eaLnBrk="1" fontAlgn="base" hangingPunct="1">
                    <a:spcBef>
                      <a:spcPct val="20000"/>
                    </a:spcBef>
                    <a:spcAft>
                      <a:spcPct val="0"/>
                    </a:spcAft>
                    <a:buSzPct val="80000"/>
                    <a:buChar char="•"/>
                    <a:defRPr sz="1554">
                      <a:solidFill>
                        <a:srgbClr val="3F3F3F"/>
                      </a:solidFill>
                      <a:latin typeface="Microsoft Sans Serif" pitchFamily="34" charset="0"/>
                      <a:cs typeface="Microsoft Sans Serif" pitchFamily="34" charset="0"/>
                    </a:defRPr>
                  </a:lvl4pPr>
                  <a:lvl5pPr marL="1814659" indent="-201629" algn="l" rtl="0" eaLnBrk="1" fontAlgn="base" hangingPunct="1">
                    <a:spcBef>
                      <a:spcPct val="20000"/>
                    </a:spcBef>
                    <a:spcAft>
                      <a:spcPct val="0"/>
                    </a:spcAft>
                    <a:buSzPct val="80000"/>
                    <a:buChar char="•"/>
                    <a:defRPr sz="1554">
                      <a:solidFill>
                        <a:srgbClr val="3F3F3F"/>
                      </a:solidFill>
                      <a:latin typeface="Microsoft Sans Serif" pitchFamily="34" charset="0"/>
                      <a:cs typeface="Microsoft Sans Serif" pitchFamily="34" charset="0"/>
                    </a:defRPr>
                  </a:lvl5pPr>
                  <a:lvl6pPr marL="2217917" indent="-201629" algn="l" rtl="0" eaLnBrk="1" fontAlgn="base" hangingPunct="1">
                    <a:spcBef>
                      <a:spcPct val="20000"/>
                    </a:spcBef>
                    <a:spcAft>
                      <a:spcPct val="0"/>
                    </a:spcAft>
                    <a:buSzPct val="80000"/>
                    <a:buChar char="•"/>
                    <a:defRPr sz="1332">
                      <a:solidFill>
                        <a:srgbClr val="191919"/>
                      </a:solidFill>
                      <a:latin typeface="+mn-lt"/>
                    </a:defRPr>
                  </a:lvl6pPr>
                  <a:lvl7pPr marL="2621173" indent="-201629" algn="l" rtl="0" eaLnBrk="1" fontAlgn="base" hangingPunct="1">
                    <a:spcBef>
                      <a:spcPct val="20000"/>
                    </a:spcBef>
                    <a:spcAft>
                      <a:spcPct val="0"/>
                    </a:spcAft>
                    <a:buSzPct val="80000"/>
                    <a:buChar char="•"/>
                    <a:defRPr sz="1332">
                      <a:solidFill>
                        <a:srgbClr val="191919"/>
                      </a:solidFill>
                      <a:latin typeface="+mn-lt"/>
                    </a:defRPr>
                  </a:lvl7pPr>
                  <a:lvl8pPr marL="3024431" indent="-201629" algn="l" rtl="0" eaLnBrk="1" fontAlgn="base" hangingPunct="1">
                    <a:spcBef>
                      <a:spcPct val="20000"/>
                    </a:spcBef>
                    <a:spcAft>
                      <a:spcPct val="0"/>
                    </a:spcAft>
                    <a:buSzPct val="80000"/>
                    <a:buChar char="•"/>
                    <a:defRPr sz="1332">
                      <a:solidFill>
                        <a:srgbClr val="191919"/>
                      </a:solidFill>
                      <a:latin typeface="+mn-lt"/>
                    </a:defRPr>
                  </a:lvl8pPr>
                  <a:lvl9pPr marL="3427690" indent="-201629" algn="l" rtl="0" eaLnBrk="1" fontAlgn="base" hangingPunct="1">
                    <a:spcBef>
                      <a:spcPct val="20000"/>
                    </a:spcBef>
                    <a:spcAft>
                      <a:spcPct val="0"/>
                    </a:spcAft>
                    <a:buSzPct val="80000"/>
                    <a:buChar char="•"/>
                    <a:defRPr sz="1332">
                      <a:solidFill>
                        <a:srgbClr val="191919"/>
                      </a:solidFill>
                      <a:latin typeface="+mn-lt"/>
                    </a:defRPr>
                  </a:lvl9pPr>
                </a:lstStyle>
                <a:p>
                  <a:pPr marL="36000" marR="0" lvl="0" indent="0" algn="l" defTabSz="914400" rtl="0" eaLnBrk="1" fontAlgn="base" latinLnBrk="0" hangingPunct="1">
                    <a:lnSpc>
                      <a:spcPct val="100000"/>
                    </a:lnSpc>
                    <a:spcBef>
                      <a:spcPts val="0"/>
                    </a:spcBef>
                    <a:spcAft>
                      <a:spcPct val="0"/>
                    </a:spcAft>
                    <a:buClrTx/>
                    <a:buSzPct val="80000"/>
                    <a:buFont typeface="Franklin Gothic Book" pitchFamily="34" charset="0"/>
                    <a:buNone/>
                    <a:tabLst/>
                    <a:defRPr/>
                  </a:pPr>
                  <a:r>
                    <a:rPr kumimoji="0" lang="fr-FR" sz="1050" b="0" i="0" u="none" strike="noStrike" kern="0" cap="none" spc="0" normalizeH="0" baseline="0" noProof="0" dirty="0">
                      <a:ln>
                        <a:noFill/>
                      </a:ln>
                      <a:solidFill>
                        <a:srgbClr val="3F3F3F"/>
                      </a:solidFill>
                      <a:effectLst/>
                      <a:uLnTx/>
                      <a:uFillTx/>
                      <a:latin typeface="Arial"/>
                      <a:cs typeface="Microsoft Sans Serif" pitchFamily="34" charset="0"/>
                    </a:rPr>
                    <a:t>            </a:t>
                  </a:r>
                  <a:r>
                    <a:rPr kumimoji="0" lang="fr-FR" sz="1050" b="1" i="0" u="none" strike="noStrike" kern="0" cap="none" spc="0" normalizeH="0" baseline="0" noProof="0" dirty="0">
                      <a:ln>
                        <a:noFill/>
                      </a:ln>
                      <a:solidFill>
                        <a:srgbClr val="3F3F3F"/>
                      </a:solidFill>
                      <a:effectLst/>
                      <a:uLnTx/>
                      <a:uFillTx/>
                      <a:latin typeface="Arial"/>
                      <a:cs typeface="Microsoft Sans Serif" pitchFamily="34" charset="0"/>
                    </a:rPr>
                    <a:t>ix35</a:t>
                  </a:r>
                </a:p>
                <a:p>
                  <a:pPr marL="180000" marR="0" lvl="1" indent="-144000" algn="l" defTabSz="914400" rtl="0" eaLnBrk="1" fontAlgn="base" latinLnBrk="0" hangingPunct="1">
                    <a:lnSpc>
                      <a:spcPct val="100000"/>
                    </a:lnSpc>
                    <a:spcBef>
                      <a:spcPct val="50000"/>
                    </a:spcBef>
                    <a:spcAft>
                      <a:spcPct val="0"/>
                    </a:spcAft>
                    <a:buClrTx/>
                    <a:buSzPct val="80000"/>
                    <a:buFontTx/>
                    <a:buChar char="•"/>
                    <a:tabLst/>
                    <a:defRPr/>
                  </a:pPr>
                  <a:endParaRPr kumimoji="0" lang="fr-FR" sz="1050" b="0" i="0" u="none" strike="noStrike" kern="0" cap="none" spc="0" normalizeH="0" baseline="0" noProof="0" dirty="0">
                    <a:ln>
                      <a:noFill/>
                    </a:ln>
                    <a:solidFill>
                      <a:srgbClr val="3F3F3F"/>
                    </a:solidFill>
                    <a:effectLst/>
                    <a:uLnTx/>
                    <a:uFillTx/>
                    <a:latin typeface="Arial"/>
                    <a:cs typeface="Microsoft Sans Serif" pitchFamily="34" charset="0"/>
                  </a:endParaRPr>
                </a:p>
              </p:txBody>
            </p:sp>
            <p:pic>
              <p:nvPicPr>
                <p:cNvPr id="37" name="Picture 20" descr="http://www.google.fr/url?source=imglanding&amp;ct=img&amp;q=http://cartype.com/pics/1606/full/hyundai_h-emblem.jpg&amp;sa=X&amp;ei=mGCCVbfGOIasUezuhegO&amp;ved=0CAkQ8wc4Cw&amp;usg=AFQjCNHpQEMhXnMqZNiDcYqBSLOB3qEUuw"/>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062758" y="3717032"/>
                  <a:ext cx="475914" cy="275614"/>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Image 14"/>
              <p:cNvPicPr/>
              <p:nvPr/>
            </p:nvPicPr>
            <p:blipFill>
              <a:blip r:embed="rId7" cstate="print"/>
              <a:stretch>
                <a:fillRect/>
              </a:stretch>
            </p:blipFill>
            <p:spPr>
              <a:xfrm>
                <a:off x="5447134" y="5085184"/>
                <a:ext cx="2808312" cy="1152128"/>
              </a:xfrm>
              <a:prstGeom prst="rect">
                <a:avLst/>
              </a:prstGeom>
            </p:spPr>
          </p:pic>
          <p:sp>
            <p:nvSpPr>
              <p:cNvPr id="16" name="ZoneTexte 15"/>
              <p:cNvSpPr txBox="1"/>
              <p:nvPr/>
            </p:nvSpPr>
            <p:spPr>
              <a:xfrm>
                <a:off x="466276" y="1979049"/>
                <a:ext cx="1256328" cy="881118"/>
              </a:xfrm>
              <a:prstGeom prst="rect">
                <a:avLst/>
              </a:prstGeom>
              <a:noFill/>
            </p:spPr>
            <p:txBody>
              <a:bodyPr wrap="none" rtlCol="0">
                <a:spAutoFit/>
              </a:bodyPr>
              <a:lstStyle/>
              <a:p>
                <a:pPr algn="ctr"/>
                <a:r>
                  <a:rPr lang="fr-FR" sz="1400" b="1" dirty="0">
                    <a:solidFill>
                      <a:schemeClr val="tx2">
                        <a:lumMod val="75000"/>
                      </a:schemeClr>
                    </a:solidFill>
                  </a:rPr>
                  <a:t>Véhicules</a:t>
                </a:r>
              </a:p>
              <a:p>
                <a:pPr algn="ctr"/>
                <a:r>
                  <a:rPr lang="fr-FR" sz="1400" b="1" dirty="0">
                    <a:solidFill>
                      <a:schemeClr val="tx2">
                        <a:lumMod val="75000"/>
                      </a:schemeClr>
                    </a:solidFill>
                  </a:rPr>
                  <a:t> légers</a:t>
                </a:r>
              </a:p>
            </p:txBody>
          </p:sp>
          <p:pic>
            <p:nvPicPr>
              <p:cNvPr id="17" name="Picture 4" descr="Afficher l'image d'origi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0750" y="1587245"/>
                <a:ext cx="2088232" cy="11750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Afficher l'image d'orig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1070" y="1803269"/>
                <a:ext cx="1512168" cy="861053"/>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descr="Afficher l'image d'origine"/>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7334" y="1803269"/>
                <a:ext cx="1800200" cy="987301"/>
              </a:xfrm>
              <a:prstGeom prst="rect">
                <a:avLst/>
              </a:prstGeom>
              <a:noFill/>
              <a:ln>
                <a:noFill/>
              </a:ln>
            </p:spPr>
          </p:pic>
          <p:pic>
            <p:nvPicPr>
              <p:cNvPr id="20" name="Image 19" descr="Afficher l'image d'origine"/>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5606" y="1803269"/>
                <a:ext cx="1944213" cy="1121675"/>
              </a:xfrm>
              <a:prstGeom prst="rect">
                <a:avLst/>
              </a:prstGeom>
              <a:noFill/>
              <a:ln>
                <a:noFill/>
              </a:ln>
            </p:spPr>
          </p:pic>
          <p:pic>
            <p:nvPicPr>
              <p:cNvPr id="21" name="Picture 16" descr="http://www.google.fr/url?source=imglanding&amp;ct=img&amp;q=http://www.toyota-global.com/showroom/emblem/passion/images/passion_img01.jpg&amp;sa=X&amp;ei=CmCCVe-JN4mqU5mJg9AH&amp;ved=0CAkQ8wc&amp;usg=AFQjCNHj3-_rKsxsDIofkOED9yjnluqQOQ"/>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79382" y="1340768"/>
                <a:ext cx="377947" cy="335819"/>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336446" y="4926784"/>
                <a:ext cx="1503323" cy="881118"/>
              </a:xfrm>
              <a:prstGeom prst="rect">
                <a:avLst/>
              </a:prstGeom>
              <a:noFill/>
            </p:spPr>
            <p:txBody>
              <a:bodyPr wrap="none" rtlCol="0">
                <a:spAutoFit/>
              </a:bodyPr>
              <a:lstStyle/>
              <a:p>
                <a:pPr algn="ctr"/>
                <a:r>
                  <a:rPr lang="fr-FR" sz="1400" b="1" dirty="0">
                    <a:solidFill>
                      <a:schemeClr val="tx2">
                        <a:lumMod val="75000"/>
                      </a:schemeClr>
                    </a:solidFill>
                  </a:rPr>
                  <a:t>Transport </a:t>
                </a:r>
              </a:p>
              <a:p>
                <a:pPr algn="ctr"/>
                <a:r>
                  <a:rPr lang="fr-FR" sz="1400" b="1" dirty="0">
                    <a:solidFill>
                      <a:schemeClr val="tx2">
                        <a:lumMod val="75000"/>
                      </a:schemeClr>
                    </a:solidFill>
                  </a:rPr>
                  <a:t>en commun</a:t>
                </a:r>
              </a:p>
            </p:txBody>
          </p:sp>
          <p:pic>
            <p:nvPicPr>
              <p:cNvPr id="23" name="Picture 2" descr="Afficher l'image d'origine"/>
              <p:cNvPicPr>
                <a:picLocks noChangeAspect="1" noChangeArrowheads="1"/>
              </p:cNvPicPr>
              <p:nvPr/>
            </p:nvPicPr>
            <p:blipFill>
              <a:blip r:embed="rId13" cstate="print"/>
              <a:srcRect/>
              <a:stretch>
                <a:fillRect/>
              </a:stretch>
            </p:blipFill>
            <p:spPr bwMode="auto">
              <a:xfrm>
                <a:off x="2350790" y="5085184"/>
                <a:ext cx="2448272" cy="1156418"/>
              </a:xfrm>
              <a:prstGeom prst="rect">
                <a:avLst/>
              </a:prstGeom>
              <a:noFill/>
            </p:spPr>
          </p:pic>
          <p:grpSp>
            <p:nvGrpSpPr>
              <p:cNvPr id="24" name="Groupe 23"/>
              <p:cNvGrpSpPr/>
              <p:nvPr/>
            </p:nvGrpSpPr>
            <p:grpSpPr>
              <a:xfrm>
                <a:off x="460964" y="3068960"/>
                <a:ext cx="11394882" cy="1584176"/>
                <a:chOff x="460964" y="2996952"/>
                <a:chExt cx="11394882" cy="1584176"/>
              </a:xfrm>
            </p:grpSpPr>
            <p:sp>
              <p:nvSpPr>
                <p:cNvPr id="27" name="Rectangle à coins arrondis 26"/>
                <p:cNvSpPr/>
                <p:nvPr/>
              </p:nvSpPr>
              <p:spPr>
                <a:xfrm>
                  <a:off x="8471470" y="2996952"/>
                  <a:ext cx="3384376" cy="1584176"/>
                </a:xfrm>
                <a:prstGeom prst="roundRect">
                  <a:avLst>
                    <a:gd name="adj" fmla="val 1152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28" name="Rectangle à coins arrondis 27"/>
                <p:cNvSpPr/>
                <p:nvPr/>
              </p:nvSpPr>
              <p:spPr>
                <a:xfrm>
                  <a:off x="1774726" y="2996952"/>
                  <a:ext cx="6624736" cy="1584176"/>
                </a:xfrm>
                <a:prstGeom prst="roundRect">
                  <a:avLst>
                    <a:gd name="adj" fmla="val 1152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pic>
              <p:nvPicPr>
                <p:cNvPr id="29" name="Image 28"/>
                <p:cNvPicPr>
                  <a:picLocks noChangeAspect="1"/>
                </p:cNvPicPr>
                <p:nvPr/>
              </p:nvPicPr>
              <p:blipFill rotWithShape="1">
                <a:blip r:embed="rId14" cstate="print"/>
                <a:srcRect l="34155" r="11568"/>
                <a:stretch/>
              </p:blipFill>
              <p:spPr>
                <a:xfrm flipH="1">
                  <a:off x="2062758" y="3140968"/>
                  <a:ext cx="1800200" cy="1368494"/>
                </a:xfrm>
                <a:prstGeom prst="rect">
                  <a:avLst/>
                </a:prstGeom>
              </p:spPr>
            </p:pic>
            <p:sp>
              <p:nvSpPr>
                <p:cNvPr id="30" name="ZoneTexte 29"/>
                <p:cNvSpPr txBox="1"/>
                <p:nvPr/>
              </p:nvSpPr>
              <p:spPr>
                <a:xfrm>
                  <a:off x="460964" y="3429000"/>
                  <a:ext cx="1312874" cy="881118"/>
                </a:xfrm>
                <a:prstGeom prst="rect">
                  <a:avLst/>
                </a:prstGeom>
                <a:noFill/>
              </p:spPr>
              <p:txBody>
                <a:bodyPr wrap="none" rtlCol="0">
                  <a:spAutoFit/>
                </a:bodyPr>
                <a:lstStyle/>
                <a:p>
                  <a:pPr algn="ctr"/>
                  <a:r>
                    <a:rPr lang="fr-FR" sz="1400" b="1" dirty="0">
                      <a:solidFill>
                        <a:schemeClr val="tx2">
                          <a:lumMod val="75000"/>
                        </a:schemeClr>
                      </a:solidFill>
                    </a:rPr>
                    <a:t>Véhicules </a:t>
                  </a:r>
                </a:p>
                <a:p>
                  <a:pPr algn="ctr"/>
                  <a:r>
                    <a:rPr lang="fr-FR" sz="1400" b="1" dirty="0">
                      <a:solidFill>
                        <a:schemeClr val="tx2">
                          <a:lumMod val="75000"/>
                        </a:schemeClr>
                      </a:solidFill>
                    </a:rPr>
                    <a:t>lourds</a:t>
                  </a:r>
                </a:p>
              </p:txBody>
            </p:sp>
            <p:pic>
              <p:nvPicPr>
                <p:cNvPr id="31" name="Picture 4" descr="Afficher l'image d'origine"/>
                <p:cNvPicPr>
                  <a:picLocks noChangeAspect="1" noChangeArrowheads="1"/>
                </p:cNvPicPr>
                <p:nvPr/>
              </p:nvPicPr>
              <p:blipFill>
                <a:blip r:embed="rId15" cstate="print"/>
                <a:srcRect/>
                <a:stretch>
                  <a:fillRect/>
                </a:stretch>
              </p:blipFill>
              <p:spPr bwMode="auto">
                <a:xfrm>
                  <a:off x="9983638" y="3212976"/>
                  <a:ext cx="1800200" cy="1232222"/>
                </a:xfrm>
                <a:prstGeom prst="rect">
                  <a:avLst/>
                </a:prstGeom>
                <a:noFill/>
              </p:spPr>
            </p:pic>
            <p:pic>
              <p:nvPicPr>
                <p:cNvPr id="32" name="Picture 6" descr="http://www.renault-trucks.fr/media/image/nouvelles-gammes/renault-trucks-d-distribution-comfort-2.jpg"/>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3934966" y="3068960"/>
                  <a:ext cx="2232248" cy="1478665"/>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6311231" y="3212976"/>
                  <a:ext cx="2016224" cy="1243933"/>
                </a:xfrm>
                <a:prstGeom prst="rect">
                  <a:avLst/>
                </a:prstGeom>
                <a:noFill/>
              </p:spPr>
              <p:txBody>
                <a:bodyPr wrap="square" rtlCol="0">
                  <a:spAutoFit/>
                </a:bodyPr>
                <a:lstStyle/>
                <a:p>
                  <a:r>
                    <a:rPr lang="fr-FR" sz="1050" dirty="0"/>
                    <a:t>Camion de livraison </a:t>
                  </a:r>
                </a:p>
                <a:p>
                  <a:r>
                    <a:rPr lang="fr-FR" sz="1050" dirty="0"/>
                    <a:t>urbaine </a:t>
                  </a:r>
                </a:p>
                <a:p>
                  <a:endParaRPr lang="fr-FR" sz="1050" dirty="0"/>
                </a:p>
                <a:p>
                  <a:r>
                    <a:rPr lang="fr-FR" sz="1050" dirty="0"/>
                    <a:t>Camion benne</a:t>
                  </a:r>
                </a:p>
              </p:txBody>
            </p:sp>
            <p:sp>
              <p:nvSpPr>
                <p:cNvPr id="34" name="ZoneTexte 33"/>
                <p:cNvSpPr txBox="1"/>
                <p:nvPr/>
              </p:nvSpPr>
              <p:spPr>
                <a:xfrm>
                  <a:off x="8615486" y="3140969"/>
                  <a:ext cx="1377364" cy="427602"/>
                </a:xfrm>
                <a:prstGeom prst="rect">
                  <a:avLst/>
                </a:prstGeom>
                <a:noFill/>
              </p:spPr>
              <p:txBody>
                <a:bodyPr wrap="square" rtlCol="0">
                  <a:spAutoFit/>
                </a:bodyPr>
                <a:lstStyle/>
                <a:p>
                  <a:pPr algn="ctr"/>
                  <a:r>
                    <a:rPr lang="fr-FR" sz="1050" b="1" dirty="0">
                      <a:solidFill>
                        <a:schemeClr val="tx2">
                          <a:lumMod val="75000"/>
                        </a:schemeClr>
                      </a:solidFill>
                    </a:rPr>
                    <a:t>Logistique</a:t>
                  </a:r>
                </a:p>
              </p:txBody>
            </p:sp>
            <p:sp>
              <p:nvSpPr>
                <p:cNvPr id="35" name="ZoneTexte 34"/>
                <p:cNvSpPr txBox="1"/>
                <p:nvPr/>
              </p:nvSpPr>
              <p:spPr>
                <a:xfrm>
                  <a:off x="8543478" y="3789039"/>
                  <a:ext cx="1872208" cy="427602"/>
                </a:xfrm>
                <a:prstGeom prst="rect">
                  <a:avLst/>
                </a:prstGeom>
                <a:noFill/>
              </p:spPr>
              <p:txBody>
                <a:bodyPr wrap="square" rtlCol="0">
                  <a:spAutoFit/>
                </a:bodyPr>
                <a:lstStyle/>
                <a:p>
                  <a:r>
                    <a:rPr lang="fr-FR" sz="1050" dirty="0"/>
                    <a:t>Chariot élévateur</a:t>
                  </a:r>
                </a:p>
              </p:txBody>
            </p:sp>
          </p:grpSp>
          <p:pic>
            <p:nvPicPr>
              <p:cNvPr id="25" name="Picture 22" descr="Afficher l'image d'origine"/>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4204" y="1326425"/>
                <a:ext cx="265324" cy="377624"/>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2613637" y="1330573"/>
                <a:ext cx="1321380" cy="427602"/>
              </a:xfrm>
              <a:prstGeom prst="rect">
                <a:avLst/>
              </a:prstGeom>
              <a:noFill/>
            </p:spPr>
            <p:txBody>
              <a:bodyPr wrap="none" rtlCol="0">
                <a:spAutoFit/>
              </a:bodyPr>
              <a:lstStyle/>
              <a:p>
                <a:r>
                  <a:rPr lang="fr-FR" sz="1050" dirty="0"/>
                  <a:t>Kangoo ZE H2</a:t>
                </a:r>
              </a:p>
            </p:txBody>
          </p:sp>
        </p:grpSp>
        <p:sp>
          <p:nvSpPr>
            <p:cNvPr id="3" name="Rectangle 2"/>
            <p:cNvSpPr/>
            <p:nvPr/>
          </p:nvSpPr>
          <p:spPr>
            <a:xfrm>
              <a:off x="3707904" y="1863988"/>
              <a:ext cx="1440160" cy="1333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68923" y="2308792"/>
              <a:ext cx="1303849" cy="72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72724" y="2034869"/>
              <a:ext cx="555260" cy="31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320847" y="2031793"/>
              <a:ext cx="503664" cy="369332"/>
            </a:xfrm>
            <a:prstGeom prst="rect">
              <a:avLst/>
            </a:prstGeom>
            <a:noFill/>
          </p:spPr>
          <p:txBody>
            <a:bodyPr wrap="none" rtlCol="0">
              <a:spAutoFit/>
            </a:bodyPr>
            <a:lstStyle/>
            <a:p>
              <a:r>
                <a:rPr lang="fr-FR" sz="1200" dirty="0" smtClean="0"/>
                <a:t>Nexo</a:t>
              </a:r>
              <a:endParaRPr lang="fr-FR" sz="1200" dirty="0"/>
            </a:p>
          </p:txBody>
        </p:sp>
      </p:grpSp>
    </p:spTree>
    <p:extLst>
      <p:ext uri="{BB962C8B-B14F-4D97-AF65-F5344CB8AC3E}">
        <p14:creationId xmlns:p14="http://schemas.microsoft.com/office/powerpoint/2010/main" val="382874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059582"/>
            <a:ext cx="7629525" cy="320754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2"/>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4" name="Sous-titre 2"/>
          <p:cNvSpPr txBox="1">
            <a:spLocks/>
          </p:cNvSpPr>
          <p:nvPr/>
        </p:nvSpPr>
        <p:spPr>
          <a:xfrm>
            <a:off x="1556589"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smtClean="0">
                <a:solidFill>
                  <a:srgbClr val="46659A"/>
                </a:solidFill>
                <a:latin typeface="+mj-lt"/>
              </a:rPr>
              <a:t>Hydrogène et mobilité</a:t>
            </a:r>
            <a:endParaRPr lang="fr-FR" sz="2400" b="1" dirty="0">
              <a:solidFill>
                <a:srgbClr val="46659A"/>
              </a:solidFill>
              <a:latin typeface="+mj-lt"/>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
        <p:nvSpPr>
          <p:cNvPr id="6" name="Rectangle 5"/>
          <p:cNvSpPr/>
          <p:nvPr/>
        </p:nvSpPr>
        <p:spPr>
          <a:xfrm>
            <a:off x="669777" y="4362223"/>
            <a:ext cx="8289845" cy="553998"/>
          </a:xfrm>
          <a:prstGeom prst="rect">
            <a:avLst/>
          </a:prstGeom>
        </p:spPr>
        <p:txBody>
          <a:bodyPr wrap="square">
            <a:spAutoFit/>
          </a:bodyPr>
          <a:lstStyle/>
          <a:p>
            <a:pPr>
              <a:spcBef>
                <a:spcPts val="600"/>
              </a:spcBef>
              <a:spcAft>
                <a:spcPts val="600"/>
              </a:spcAft>
            </a:pPr>
            <a:r>
              <a:rPr lang="fr-FR" sz="3000" b="1" dirty="0" smtClean="0">
                <a:solidFill>
                  <a:srgbClr val="46659A"/>
                </a:solidFill>
                <a:latin typeface="Franklin Gothic Medium" panose="020B0603020102020204" pitchFamily="34" charset="0"/>
              </a:rPr>
              <a:t>Toyota Mirai  -  78 000 € - 550 km d’autonomie</a:t>
            </a:r>
            <a:endParaRPr lang="fr-FR" sz="3000" b="1" dirty="0">
              <a:solidFill>
                <a:srgbClr val="46659A"/>
              </a:solidFill>
              <a:latin typeface="Franklin Gothic Medium" panose="020B0603020102020204" pitchFamily="34" charset="0"/>
            </a:endParaRPr>
          </a:p>
        </p:txBody>
      </p:sp>
    </p:spTree>
    <p:extLst>
      <p:ext uri="{BB962C8B-B14F-4D97-AF65-F5344CB8AC3E}">
        <p14:creationId xmlns:p14="http://schemas.microsoft.com/office/powerpoint/2010/main" val="356809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4" name="Sous-titre 2"/>
          <p:cNvSpPr txBox="1">
            <a:spLocks/>
          </p:cNvSpPr>
          <p:nvPr/>
        </p:nvSpPr>
        <p:spPr>
          <a:xfrm>
            <a:off x="1556589"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smtClean="0">
                <a:solidFill>
                  <a:srgbClr val="46659A"/>
                </a:solidFill>
                <a:latin typeface="+mj-lt"/>
              </a:rPr>
              <a:t>Hydrogène et mobilité</a:t>
            </a:r>
            <a:endParaRPr lang="fr-FR" sz="2400" b="1" dirty="0">
              <a:solidFill>
                <a:srgbClr val="46659A"/>
              </a:solidFill>
              <a:latin typeface="+mj-lt"/>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
        <p:nvSpPr>
          <p:cNvPr id="6" name="Rectangle 5"/>
          <p:cNvSpPr/>
          <p:nvPr/>
        </p:nvSpPr>
        <p:spPr>
          <a:xfrm>
            <a:off x="669777" y="4362223"/>
            <a:ext cx="8289845" cy="553998"/>
          </a:xfrm>
          <a:prstGeom prst="rect">
            <a:avLst/>
          </a:prstGeom>
        </p:spPr>
        <p:txBody>
          <a:bodyPr wrap="square">
            <a:spAutoFit/>
          </a:bodyPr>
          <a:lstStyle/>
          <a:p>
            <a:pPr>
              <a:spcBef>
                <a:spcPts val="600"/>
              </a:spcBef>
              <a:spcAft>
                <a:spcPts val="600"/>
              </a:spcAft>
            </a:pPr>
            <a:r>
              <a:rPr lang="fr-FR" sz="3000" b="1" dirty="0" smtClean="0">
                <a:solidFill>
                  <a:srgbClr val="46659A"/>
                </a:solidFill>
                <a:latin typeface="Franklin Gothic Medium" panose="020B0603020102020204" pitchFamily="34" charset="0"/>
              </a:rPr>
              <a:t>Honda </a:t>
            </a:r>
            <a:r>
              <a:rPr lang="fr-FR" sz="3000" b="1" dirty="0" err="1" smtClean="0">
                <a:solidFill>
                  <a:srgbClr val="46659A"/>
                </a:solidFill>
                <a:latin typeface="Franklin Gothic Medium" panose="020B0603020102020204" pitchFamily="34" charset="0"/>
              </a:rPr>
              <a:t>Clarity</a:t>
            </a:r>
            <a:r>
              <a:rPr lang="fr-FR" sz="3000" b="1" dirty="0" smtClean="0">
                <a:solidFill>
                  <a:srgbClr val="46659A"/>
                </a:solidFill>
                <a:latin typeface="Franklin Gothic Medium" panose="020B0603020102020204" pitchFamily="34" charset="0"/>
              </a:rPr>
              <a:t>  -  90 000 € - 700 km d’autonomie</a:t>
            </a:r>
            <a:endParaRPr lang="fr-FR" sz="3000" b="1" dirty="0">
              <a:solidFill>
                <a:srgbClr val="46659A"/>
              </a:solidFill>
              <a:latin typeface="Franklin Gothic Medium" panose="020B0603020102020204" pitchFamily="34" charset="0"/>
            </a:endParaRPr>
          </a:p>
        </p:txBody>
      </p:sp>
      <p:pic>
        <p:nvPicPr>
          <p:cNvPr id="2052" name="Picture 4"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223" y="865409"/>
            <a:ext cx="648072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7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4" name="Sous-titre 2"/>
          <p:cNvSpPr txBox="1">
            <a:spLocks/>
          </p:cNvSpPr>
          <p:nvPr/>
        </p:nvSpPr>
        <p:spPr>
          <a:xfrm>
            <a:off x="1556589"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smtClean="0">
                <a:solidFill>
                  <a:srgbClr val="46659A"/>
                </a:solidFill>
                <a:latin typeface="+mj-lt"/>
              </a:rPr>
              <a:t>Hydrogène et mobilité</a:t>
            </a:r>
            <a:endParaRPr lang="fr-FR" sz="2400" b="1" dirty="0">
              <a:solidFill>
                <a:srgbClr val="46659A"/>
              </a:solidFill>
              <a:latin typeface="+mj-lt"/>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
        <p:nvSpPr>
          <p:cNvPr id="6" name="Rectangle 5"/>
          <p:cNvSpPr/>
          <p:nvPr/>
        </p:nvSpPr>
        <p:spPr>
          <a:xfrm>
            <a:off x="669777" y="4362223"/>
            <a:ext cx="8289845" cy="553998"/>
          </a:xfrm>
          <a:prstGeom prst="rect">
            <a:avLst/>
          </a:prstGeom>
        </p:spPr>
        <p:txBody>
          <a:bodyPr wrap="square">
            <a:spAutoFit/>
          </a:bodyPr>
          <a:lstStyle/>
          <a:p>
            <a:pPr>
              <a:spcBef>
                <a:spcPts val="600"/>
              </a:spcBef>
              <a:spcAft>
                <a:spcPts val="600"/>
              </a:spcAft>
            </a:pPr>
            <a:r>
              <a:rPr lang="fr-FR" sz="3000" b="1" dirty="0" smtClean="0">
                <a:solidFill>
                  <a:srgbClr val="46659A"/>
                </a:solidFill>
                <a:latin typeface="Franklin Gothic Medium" panose="020B0603020102020204" pitchFamily="34" charset="0"/>
              </a:rPr>
              <a:t>Hyundai Nexo -  72 000 € - 600 km d’autonomie</a:t>
            </a:r>
            <a:endParaRPr lang="fr-FR" sz="3000" b="1" dirty="0">
              <a:solidFill>
                <a:srgbClr val="46659A"/>
              </a:solidFill>
              <a:latin typeface="Franklin Gothic Medium" panose="020B0603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77" y="1005577"/>
            <a:ext cx="7444409" cy="310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1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7544" y="944601"/>
            <a:ext cx="8289845" cy="553998"/>
          </a:xfrm>
          <a:prstGeom prst="rect">
            <a:avLst/>
          </a:prstGeom>
        </p:spPr>
        <p:txBody>
          <a:bodyPr wrap="square">
            <a:spAutoFit/>
          </a:bodyPr>
          <a:lstStyle/>
          <a:p>
            <a:pPr>
              <a:spcBef>
                <a:spcPts val="600"/>
              </a:spcBef>
              <a:spcAft>
                <a:spcPts val="600"/>
              </a:spcAft>
            </a:pPr>
            <a:r>
              <a:rPr lang="fr-FR" sz="3000" b="1" dirty="0">
                <a:solidFill>
                  <a:srgbClr val="46659A"/>
                </a:solidFill>
                <a:latin typeface="Franklin Gothic Medium" panose="020B0603020102020204" pitchFamily="34" charset="0"/>
              </a:rPr>
              <a:t>Les  stations de recharge </a:t>
            </a:r>
            <a:r>
              <a:rPr lang="fr-FR" sz="3000" b="1" dirty="0" smtClean="0">
                <a:solidFill>
                  <a:srgbClr val="46659A"/>
                </a:solidFill>
                <a:latin typeface="Franklin Gothic Medium" panose="020B0603020102020204" pitchFamily="34" charset="0"/>
              </a:rPr>
              <a:t>hydrogène</a:t>
            </a:r>
            <a:endParaRPr lang="fr-FR" sz="3000" b="1" dirty="0">
              <a:solidFill>
                <a:srgbClr val="46659A"/>
              </a:solidFill>
              <a:latin typeface="Franklin Gothic Medium" panose="020B0603020102020204" pitchFamily="34" charset="0"/>
            </a:endParaRPr>
          </a:p>
        </p:txBody>
      </p:sp>
      <p:sp>
        <p:nvSpPr>
          <p:cNvPr id="19" name="Sous-titre 2"/>
          <p:cNvSpPr txBox="1">
            <a:spLocks/>
          </p:cNvSpPr>
          <p:nvPr/>
        </p:nvSpPr>
        <p:spPr>
          <a:xfrm>
            <a:off x="1556589"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smtClean="0">
                <a:solidFill>
                  <a:srgbClr val="46659A"/>
                </a:solidFill>
                <a:latin typeface="+mj-lt"/>
              </a:rPr>
              <a:t>Hydrogène et mobilité</a:t>
            </a:r>
            <a:endParaRPr lang="fr-FR" sz="2400" b="1" dirty="0">
              <a:solidFill>
                <a:srgbClr val="46659A"/>
              </a:solidFill>
              <a:latin typeface="+mj-lt"/>
            </a:endParaRPr>
          </a:p>
        </p:txBody>
      </p:sp>
      <p:sp>
        <p:nvSpPr>
          <p:cNvPr id="20" name="ZoneTexte 19"/>
          <p:cNvSpPr txBox="1"/>
          <p:nvPr/>
        </p:nvSpPr>
        <p:spPr>
          <a:xfrm>
            <a:off x="1115616" y="1347614"/>
            <a:ext cx="7435624" cy="3908762"/>
          </a:xfrm>
          <a:prstGeom prst="rect">
            <a:avLst/>
          </a:prstGeom>
          <a:noFill/>
        </p:spPr>
        <p:txBody>
          <a:bodyPr wrap="square" rtlCol="0">
            <a:spAutoFit/>
          </a:bodyPr>
          <a:lstStyle/>
          <a:p>
            <a:pPr marL="0" lvl="2"/>
            <a:endParaRPr lang="fr-FR" sz="28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800" dirty="0" smtClean="0">
                <a:solidFill>
                  <a:srgbClr val="46659A"/>
                </a:solidFill>
                <a:latin typeface="Franklin Gothic Medium" panose="020B0603020102020204" pitchFamily="34" charset="0"/>
              </a:rPr>
              <a:t>2 types de station : </a:t>
            </a:r>
          </a:p>
          <a:p>
            <a:pPr marL="342900" lvl="2" indent="-342900">
              <a:buFont typeface="Arial" panose="020B0604020202020204" pitchFamily="34" charset="0"/>
              <a:buChar char="•"/>
            </a:pPr>
            <a:endParaRPr lang="fr-FR" sz="2800" dirty="0">
              <a:solidFill>
                <a:srgbClr val="46659A"/>
              </a:solidFill>
              <a:latin typeface="Franklin Gothic Medium" panose="020B0603020102020204" pitchFamily="34" charset="0"/>
            </a:endParaRPr>
          </a:p>
          <a:p>
            <a:pPr marL="800100" lvl="3" indent="-342900">
              <a:buFont typeface="Arial" panose="020B0604020202020204" pitchFamily="34" charset="0"/>
              <a:buChar char="•"/>
            </a:pPr>
            <a:r>
              <a:rPr lang="fr-FR" sz="2800" dirty="0" smtClean="0">
                <a:solidFill>
                  <a:srgbClr val="46659A"/>
                </a:solidFill>
                <a:latin typeface="Franklin Gothic Medium" panose="020B0603020102020204" pitchFamily="34" charset="0"/>
              </a:rPr>
              <a:t>Avec stockage d’hydrogène dans des bouteilles</a:t>
            </a:r>
          </a:p>
          <a:p>
            <a:pPr marL="800100" lvl="3" indent="-342900">
              <a:buFont typeface="Arial" panose="020B0604020202020204" pitchFamily="34" charset="0"/>
              <a:buChar char="•"/>
            </a:pPr>
            <a:endParaRPr lang="fr-FR" sz="2800" dirty="0" smtClean="0">
              <a:solidFill>
                <a:srgbClr val="46659A"/>
              </a:solidFill>
              <a:latin typeface="Franklin Gothic Medium" panose="020B0603020102020204" pitchFamily="34" charset="0"/>
            </a:endParaRPr>
          </a:p>
          <a:p>
            <a:pPr marL="800100" lvl="3" indent="-342900">
              <a:buFont typeface="Arial" panose="020B0604020202020204" pitchFamily="34" charset="0"/>
              <a:buChar char="•"/>
            </a:pPr>
            <a:r>
              <a:rPr lang="fr-FR" sz="2800" dirty="0" smtClean="0">
                <a:solidFill>
                  <a:srgbClr val="46659A"/>
                </a:solidFill>
                <a:latin typeface="Franklin Gothic Medium" panose="020B0603020102020204" pitchFamily="34" charset="0"/>
              </a:rPr>
              <a:t>Avec production locale d’hydrogène </a:t>
            </a:r>
            <a:r>
              <a:rPr lang="fr-FR" sz="2400" i="1" dirty="0" smtClean="0">
                <a:solidFill>
                  <a:srgbClr val="46659A"/>
                </a:solidFill>
                <a:latin typeface="Franklin Gothic Medium" panose="020B0603020102020204" pitchFamily="34" charset="0"/>
              </a:rPr>
              <a:t>(par électrolyse de l’eau embarquée)</a:t>
            </a:r>
            <a:endParaRPr lang="fr-FR" sz="2400" i="1"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endParaRPr lang="fr-FR" sz="2800" dirty="0">
              <a:solidFill>
                <a:srgbClr val="46659A"/>
              </a:solidFill>
              <a:latin typeface="Franklin Gothic Medium" panose="020B0603020102020204" pitchFamily="34"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404370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grpSp>
        <p:nvGrpSpPr>
          <p:cNvPr id="7" name="Groupe 6"/>
          <p:cNvGrpSpPr/>
          <p:nvPr/>
        </p:nvGrpSpPr>
        <p:grpSpPr>
          <a:xfrm>
            <a:off x="5444062" y="2624414"/>
            <a:ext cx="2494064" cy="1840868"/>
            <a:chOff x="6609245" y="1586568"/>
            <a:chExt cx="2703805" cy="2727640"/>
          </a:xfrm>
        </p:grpSpPr>
        <p:pic>
          <p:nvPicPr>
            <p:cNvPr id="10" name="Image 9">
              <a:extLst>
                <a:ext uri="{FF2B5EF4-FFF2-40B4-BE49-F238E27FC236}">
                  <a16:creationId xmlns="" xmlns:a16="http://schemas.microsoft.com/office/drawing/2014/main" id="{8159B111-3E78-4192-B9E8-55473D264C0B}"/>
                </a:ext>
              </a:extLst>
            </p:cNvPr>
            <p:cNvPicPr>
              <a:picLocks noChangeAspect="1"/>
            </p:cNvPicPr>
            <p:nvPr/>
          </p:nvPicPr>
          <p:blipFill>
            <a:blip r:embed="rId3"/>
            <a:stretch>
              <a:fillRect/>
            </a:stretch>
          </p:blipFill>
          <p:spPr>
            <a:xfrm flipH="1">
              <a:off x="7298166" y="2825237"/>
              <a:ext cx="495739" cy="390180"/>
            </a:xfrm>
            <a:prstGeom prst="rect">
              <a:avLst/>
            </a:prstGeom>
          </p:spPr>
        </p:pic>
        <p:sp>
          <p:nvSpPr>
            <p:cNvPr id="11" name="ZoneTexte 27">
              <a:extLst>
                <a:ext uri="{FF2B5EF4-FFF2-40B4-BE49-F238E27FC236}">
                  <a16:creationId xmlns="" xmlns:a16="http://schemas.microsoft.com/office/drawing/2014/main" id="{7D494197-0068-42C2-BA56-B18ACB4CE690}"/>
                </a:ext>
              </a:extLst>
            </p:cNvPr>
            <p:cNvSpPr txBox="1"/>
            <p:nvPr/>
          </p:nvSpPr>
          <p:spPr>
            <a:xfrm>
              <a:off x="7928722" y="2465448"/>
              <a:ext cx="1384328" cy="86646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007943">
                <a:spcBef>
                  <a:spcPts val="600"/>
                </a:spcBef>
                <a:buFont typeface="Arial" panose="020B0604020202020204" pitchFamily="34" charset="0"/>
                <a:buNone/>
              </a:pPr>
              <a:r>
                <a:rPr lang="fr-FR" sz="1600" dirty="0">
                  <a:solidFill>
                    <a:srgbClr val="707173"/>
                  </a:solidFill>
                  <a:latin typeface="Trebuchet MS" panose="020B0603020202020204" pitchFamily="34" charset="0"/>
                </a:rPr>
                <a:t>350 b VL refroidit</a:t>
              </a:r>
            </a:p>
          </p:txBody>
        </p:sp>
        <p:pic>
          <p:nvPicPr>
            <p:cNvPr id="12" name="Image 11">
              <a:extLst>
                <a:ext uri="{FF2B5EF4-FFF2-40B4-BE49-F238E27FC236}">
                  <a16:creationId xmlns="" xmlns:a16="http://schemas.microsoft.com/office/drawing/2014/main" id="{7A6E12F4-B898-4118-99E9-E554DA40BA4E}"/>
                </a:ext>
              </a:extLst>
            </p:cNvPr>
            <p:cNvPicPr>
              <a:picLocks noChangeAspect="1"/>
            </p:cNvPicPr>
            <p:nvPr/>
          </p:nvPicPr>
          <p:blipFill>
            <a:blip r:embed="rId3"/>
            <a:stretch>
              <a:fillRect/>
            </a:stretch>
          </p:blipFill>
          <p:spPr>
            <a:xfrm flipH="1">
              <a:off x="7277605" y="3924028"/>
              <a:ext cx="495739" cy="390180"/>
            </a:xfrm>
            <a:prstGeom prst="rect">
              <a:avLst/>
            </a:prstGeom>
          </p:spPr>
        </p:pic>
        <p:sp>
          <p:nvSpPr>
            <p:cNvPr id="13" name="ZoneTexte 29">
              <a:extLst>
                <a:ext uri="{FF2B5EF4-FFF2-40B4-BE49-F238E27FC236}">
                  <a16:creationId xmlns="" xmlns:a16="http://schemas.microsoft.com/office/drawing/2014/main" id="{2DF2E5F6-D3FE-4142-8595-EF9413CECD49}"/>
                </a:ext>
              </a:extLst>
            </p:cNvPr>
            <p:cNvSpPr txBox="1"/>
            <p:nvPr/>
          </p:nvSpPr>
          <p:spPr>
            <a:xfrm>
              <a:off x="7821520" y="3810782"/>
              <a:ext cx="1404693" cy="45603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007943">
                <a:spcBef>
                  <a:spcPts val="600"/>
                </a:spcBef>
                <a:buFont typeface="Arial" panose="020B0604020202020204" pitchFamily="34" charset="0"/>
                <a:buNone/>
              </a:pPr>
              <a:r>
                <a:rPr lang="fr-FR" sz="1400" dirty="0">
                  <a:solidFill>
                    <a:srgbClr val="707173"/>
                  </a:solidFill>
                  <a:latin typeface="Trebuchet MS" panose="020B0603020202020204" pitchFamily="34" charset="0"/>
                </a:rPr>
                <a:t>350 b PL</a:t>
              </a:r>
            </a:p>
          </p:txBody>
        </p:sp>
        <p:pic>
          <p:nvPicPr>
            <p:cNvPr id="14" name="Image 13">
              <a:extLst>
                <a:ext uri="{FF2B5EF4-FFF2-40B4-BE49-F238E27FC236}">
                  <a16:creationId xmlns="" xmlns:a16="http://schemas.microsoft.com/office/drawing/2014/main" id="{CB4F87AB-B4CA-44AF-A842-00637D451934}"/>
                </a:ext>
              </a:extLst>
            </p:cNvPr>
            <p:cNvPicPr>
              <a:picLocks noChangeAspect="1"/>
            </p:cNvPicPr>
            <p:nvPr/>
          </p:nvPicPr>
          <p:blipFill>
            <a:blip r:embed="rId3"/>
            <a:stretch>
              <a:fillRect/>
            </a:stretch>
          </p:blipFill>
          <p:spPr>
            <a:xfrm flipH="1">
              <a:off x="7254794" y="1825833"/>
              <a:ext cx="495739" cy="390180"/>
            </a:xfrm>
            <a:prstGeom prst="rect">
              <a:avLst/>
            </a:prstGeom>
          </p:spPr>
        </p:pic>
        <p:sp>
          <p:nvSpPr>
            <p:cNvPr id="15" name="ZoneTexte 31">
              <a:extLst>
                <a:ext uri="{FF2B5EF4-FFF2-40B4-BE49-F238E27FC236}">
                  <a16:creationId xmlns="" xmlns:a16="http://schemas.microsoft.com/office/drawing/2014/main" id="{F42CB651-D0DF-4520-AF77-C73F1B4D7A44}"/>
                </a:ext>
              </a:extLst>
            </p:cNvPr>
            <p:cNvSpPr txBox="1"/>
            <p:nvPr/>
          </p:nvSpPr>
          <p:spPr>
            <a:xfrm>
              <a:off x="7892834" y="1586568"/>
              <a:ext cx="1384327" cy="77526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007943">
                <a:spcBef>
                  <a:spcPts val="600"/>
                </a:spcBef>
                <a:buFont typeface="Arial" panose="020B0604020202020204" pitchFamily="34" charset="0"/>
                <a:buNone/>
              </a:pPr>
              <a:r>
                <a:rPr lang="fr-FR" sz="1400" dirty="0">
                  <a:solidFill>
                    <a:srgbClr val="707173"/>
                  </a:solidFill>
                  <a:latin typeface="Trebuchet MS" panose="020B0603020202020204" pitchFamily="34" charset="0"/>
                </a:rPr>
                <a:t>700 b VL refroidit</a:t>
              </a:r>
            </a:p>
          </p:txBody>
        </p:sp>
        <p:cxnSp>
          <p:nvCxnSpPr>
            <p:cNvPr id="16" name="Connecteur droit 15">
              <a:extLst>
                <a:ext uri="{FF2B5EF4-FFF2-40B4-BE49-F238E27FC236}">
                  <a16:creationId xmlns="" xmlns:a16="http://schemas.microsoft.com/office/drawing/2014/main" id="{88BC13A5-6A2A-4881-9C45-A598F054E54B}"/>
                </a:ext>
              </a:extLst>
            </p:cNvPr>
            <p:cNvCxnSpPr/>
            <p:nvPr/>
          </p:nvCxnSpPr>
          <p:spPr>
            <a:xfrm flipH="1">
              <a:off x="6657554" y="2169519"/>
              <a:ext cx="654137" cy="867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 xmlns:a16="http://schemas.microsoft.com/office/drawing/2014/main" id="{058CF91B-5E6B-4E53-90F6-888F6C049CE5}"/>
                </a:ext>
              </a:extLst>
            </p:cNvPr>
            <p:cNvCxnSpPr/>
            <p:nvPr/>
          </p:nvCxnSpPr>
          <p:spPr>
            <a:xfrm flipH="1" flipV="1">
              <a:off x="6657553" y="3131967"/>
              <a:ext cx="707719" cy="7334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 xmlns:a16="http://schemas.microsoft.com/office/drawing/2014/main" id="{DCB7FD36-1226-4690-9BAD-0635E991938F}"/>
                </a:ext>
              </a:extLst>
            </p:cNvPr>
            <p:cNvCxnSpPr/>
            <p:nvPr/>
          </p:nvCxnSpPr>
          <p:spPr>
            <a:xfrm flipH="1" flipV="1">
              <a:off x="6609245" y="3345635"/>
              <a:ext cx="688920" cy="93029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Sous-titre 2"/>
          <p:cNvSpPr txBox="1">
            <a:spLocks/>
          </p:cNvSpPr>
          <p:nvPr/>
        </p:nvSpPr>
        <p:spPr>
          <a:xfrm>
            <a:off x="1556589"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smtClean="0">
                <a:solidFill>
                  <a:srgbClr val="46659A"/>
                </a:solidFill>
                <a:latin typeface="+mj-lt"/>
              </a:rPr>
              <a:t>Hydrogène et mobilité</a:t>
            </a:r>
            <a:endParaRPr lang="fr-FR" sz="2400" b="1" dirty="0">
              <a:solidFill>
                <a:srgbClr val="46659A"/>
              </a:solidFill>
              <a:latin typeface="+mj-lt"/>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315" t="11409" r="1575" b="19547"/>
          <a:stretch/>
        </p:blipFill>
        <p:spPr bwMode="auto">
          <a:xfrm>
            <a:off x="2102050" y="2685081"/>
            <a:ext cx="3139322" cy="153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nvSpPr>
        <p:spPr>
          <a:xfrm>
            <a:off x="472075" y="1145047"/>
            <a:ext cx="8492413" cy="1815882"/>
          </a:xfrm>
          <a:prstGeom prst="rect">
            <a:avLst/>
          </a:prstGeom>
          <a:noFill/>
        </p:spPr>
        <p:txBody>
          <a:bodyPr wrap="square" rtlCol="0">
            <a:spAutoFit/>
          </a:bodyPr>
          <a:lstStyle/>
          <a:p>
            <a:pPr marL="0" lvl="2"/>
            <a:endParaRPr lang="fr-FR" sz="28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r>
              <a:rPr lang="fr-FR" sz="2800" dirty="0" smtClean="0">
                <a:solidFill>
                  <a:srgbClr val="46659A"/>
                </a:solidFill>
                <a:latin typeface="Franklin Gothic Medium" panose="020B0603020102020204" pitchFamily="34" charset="0"/>
              </a:rPr>
              <a:t>A la pompe, différentes pressions : 350 ou 700 bars </a:t>
            </a:r>
          </a:p>
          <a:p>
            <a:pPr marL="342900" lvl="2" indent="-342900">
              <a:buFont typeface="Arial" panose="020B0604020202020204" pitchFamily="34" charset="0"/>
              <a:buChar char="•"/>
            </a:pPr>
            <a:endParaRPr lang="fr-FR" sz="2800"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endParaRPr lang="fr-FR" sz="2800" dirty="0">
              <a:solidFill>
                <a:srgbClr val="46659A"/>
              </a:solidFill>
              <a:latin typeface="Franklin Gothic Medium" panose="020B0603020102020204" pitchFamily="34" charset="0"/>
            </a:endParaRPr>
          </a:p>
        </p:txBody>
      </p:sp>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7957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15" y="2355725"/>
            <a:ext cx="4537095" cy="15599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p:nvPr/>
        </p:nvSpPr>
        <p:spPr>
          <a:xfrm>
            <a:off x="233648" y="2070932"/>
            <a:ext cx="4504028" cy="300082"/>
          </a:xfrm>
          <a:prstGeom prst="rect">
            <a:avLst/>
          </a:prstGeom>
          <a:noFill/>
        </p:spPr>
        <p:txBody>
          <a:bodyPr wrap="square" lIns="68580" tIns="34290" rIns="68580" bIns="34290" rtlCol="0">
            <a:spAutoFit/>
          </a:bodyPr>
          <a:lstStyle/>
          <a:p>
            <a:pPr algn="ctr"/>
            <a:r>
              <a:rPr lang="fr-FR" sz="1500" b="1" dirty="0">
                <a:solidFill>
                  <a:schemeClr val="tx1">
                    <a:lumMod val="65000"/>
                    <a:lumOff val="35000"/>
                  </a:schemeClr>
                </a:solidFill>
              </a:rPr>
              <a:t> Conseil </a:t>
            </a:r>
            <a:r>
              <a:rPr lang="fr-FR" sz="1500" b="1" dirty="0" smtClean="0">
                <a:solidFill>
                  <a:schemeClr val="tx1">
                    <a:lumMod val="65000"/>
                    <a:lumOff val="35000"/>
                  </a:schemeClr>
                </a:solidFill>
              </a:rPr>
              <a:t>Départemental </a:t>
            </a:r>
            <a:r>
              <a:rPr lang="fr-FR" sz="1500" b="1" dirty="0">
                <a:solidFill>
                  <a:schemeClr val="tx1">
                    <a:lumMod val="65000"/>
                    <a:lumOff val="35000"/>
                  </a:schemeClr>
                </a:solidFill>
              </a:rPr>
              <a:t>de la Manche</a:t>
            </a:r>
          </a:p>
        </p:txBody>
      </p:sp>
      <p:sp>
        <p:nvSpPr>
          <p:cNvPr id="20" name="Rectangle 19"/>
          <p:cNvSpPr/>
          <p:nvPr/>
        </p:nvSpPr>
        <p:spPr>
          <a:xfrm>
            <a:off x="5104981" y="3643934"/>
            <a:ext cx="3834259" cy="300082"/>
          </a:xfrm>
          <a:prstGeom prst="rect">
            <a:avLst/>
          </a:prstGeom>
        </p:spPr>
        <p:txBody>
          <a:bodyPr wrap="square" lIns="68580" tIns="34290" rIns="68580" bIns="34290">
            <a:spAutoFit/>
          </a:bodyPr>
          <a:lstStyle/>
          <a:p>
            <a:pPr algn="ctr"/>
            <a:r>
              <a:rPr lang="fr-FR" sz="1500" b="1" dirty="0">
                <a:solidFill>
                  <a:schemeClr val="tx1">
                    <a:lumMod val="65000"/>
                    <a:lumOff val="35000"/>
                  </a:schemeClr>
                </a:solidFill>
              </a:rPr>
              <a:t>Grenoble</a:t>
            </a:r>
          </a:p>
        </p:txBody>
      </p:sp>
      <p:pic>
        <p:nvPicPr>
          <p:cNvPr id="21" name="Picture 4" descr="Grenoble roule à l’hydrogè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540" y="1653648"/>
            <a:ext cx="3834260" cy="1919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691681" y="1221600"/>
            <a:ext cx="1994457" cy="523220"/>
          </a:xfrm>
          <a:prstGeom prst="rect">
            <a:avLst/>
          </a:prstGeom>
        </p:spPr>
        <p:txBody>
          <a:bodyPr wrap="none">
            <a:spAutoFit/>
          </a:bodyPr>
          <a:lstStyle/>
          <a:p>
            <a:r>
              <a:rPr lang="fr-FR" sz="2800" b="1" dirty="0">
                <a:solidFill>
                  <a:srgbClr val="46659A"/>
                </a:solidFill>
                <a:latin typeface="Franklin Gothic Medium" panose="020B0603020102020204" pitchFamily="34" charset="0"/>
              </a:rPr>
              <a:t>Illustrations</a:t>
            </a:r>
            <a:endParaRPr lang="fr-FR" sz="2800" dirty="0"/>
          </a:p>
        </p:txBody>
      </p:sp>
      <p:sp>
        <p:nvSpPr>
          <p:cNvPr id="9" name="Sous-titre 2"/>
          <p:cNvSpPr txBox="1">
            <a:spLocks/>
          </p:cNvSpPr>
          <p:nvPr/>
        </p:nvSpPr>
        <p:spPr>
          <a:xfrm>
            <a:off x="1556589" y="196800"/>
            <a:ext cx="7560840"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sz="2400" b="1" dirty="0" smtClean="0">
                <a:solidFill>
                  <a:srgbClr val="46659A"/>
                </a:solidFill>
                <a:latin typeface="+mj-lt"/>
              </a:rPr>
              <a:t>Hydrogène et mobilité</a:t>
            </a:r>
            <a:endParaRPr lang="fr-FR" sz="2400" b="1" dirty="0">
              <a:solidFill>
                <a:srgbClr val="46659A"/>
              </a:solidFill>
              <a:latin typeface="+mj-lt"/>
            </a:endParaRPr>
          </a:p>
        </p:txBody>
      </p:sp>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21131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5" name="Sous-titre 2"/>
          <p:cNvSpPr txBox="1">
            <a:spLocks/>
          </p:cNvSpPr>
          <p:nvPr/>
        </p:nvSpPr>
        <p:spPr>
          <a:xfrm>
            <a:off x="342236" y="1040150"/>
            <a:ext cx="6245989" cy="102611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pPr>
            <a:r>
              <a:rPr lang="fr-FR" sz="2800" dirty="0" smtClean="0">
                <a:solidFill>
                  <a:srgbClr val="46659A"/>
                </a:solidFill>
                <a:latin typeface="Franklin Gothic Medium" panose="020B0603020102020204" pitchFamily="34" charset="0"/>
              </a:rPr>
              <a:t>Le projet du SDEC ENERGIE </a:t>
            </a:r>
            <a:r>
              <a:rPr lang="fr-FR" sz="2800" b="1" dirty="0" smtClean="0">
                <a:solidFill>
                  <a:srgbClr val="46659A"/>
                </a:solidFill>
                <a:latin typeface="Franklin Gothic Medium" panose="020B0603020102020204" pitchFamily="34" charset="0"/>
              </a:rPr>
              <a:t>: </a:t>
            </a:r>
            <a:r>
              <a:rPr lang="fr-FR" sz="2800" dirty="0" smtClean="0">
                <a:solidFill>
                  <a:srgbClr val="46659A"/>
                </a:solidFill>
                <a:latin typeface="Franklin Gothic Medium" panose="020B0603020102020204" pitchFamily="34" charset="0"/>
              </a:rPr>
              <a:t>implanter</a:t>
            </a:r>
            <a:r>
              <a:rPr lang="fr-FR" sz="2800" b="1" dirty="0" smtClean="0">
                <a:solidFill>
                  <a:srgbClr val="46659A"/>
                </a:solidFill>
                <a:latin typeface="Franklin Gothic Medium" panose="020B0603020102020204" pitchFamily="34" charset="0"/>
              </a:rPr>
              <a:t> 5 stations </a:t>
            </a:r>
            <a:r>
              <a:rPr lang="fr-FR" sz="2800" dirty="0" smtClean="0">
                <a:solidFill>
                  <a:srgbClr val="46659A"/>
                </a:solidFill>
                <a:latin typeface="Franklin Gothic Medium" panose="020B0603020102020204" pitchFamily="34" charset="0"/>
              </a:rPr>
              <a:t>dans le Calvados</a:t>
            </a:r>
            <a:endParaRPr lang="fr-FR" sz="2800" dirty="0">
              <a:solidFill>
                <a:srgbClr val="46659A"/>
              </a:solidFill>
              <a:latin typeface="Franklin Gothic Medium" panose="020B0603020102020204" pitchFamily="34" charset="0"/>
            </a:endParaRPr>
          </a:p>
        </p:txBody>
      </p:sp>
      <p:grpSp>
        <p:nvGrpSpPr>
          <p:cNvPr id="7" name="Groupe 6"/>
          <p:cNvGrpSpPr/>
          <p:nvPr/>
        </p:nvGrpSpPr>
        <p:grpSpPr>
          <a:xfrm>
            <a:off x="293179" y="4155926"/>
            <a:ext cx="3737289" cy="954107"/>
            <a:chOff x="-1675026" y="5206840"/>
            <a:chExt cx="3737289" cy="1272143"/>
          </a:xfrm>
        </p:grpSpPr>
        <p:sp>
          <p:nvSpPr>
            <p:cNvPr id="27" name="ZoneTexte 26">
              <a:extLst>
                <a:ext uri="{FF2B5EF4-FFF2-40B4-BE49-F238E27FC236}">
                  <a16:creationId xmlns:a16="http://schemas.microsoft.com/office/drawing/2014/main" xmlns="" id="{ABD3BAF4-4F7F-4DDC-B36B-0682AE376BE6}"/>
                </a:ext>
              </a:extLst>
            </p:cNvPr>
            <p:cNvSpPr txBox="1"/>
            <p:nvPr/>
          </p:nvSpPr>
          <p:spPr>
            <a:xfrm>
              <a:off x="-1506443" y="5206840"/>
              <a:ext cx="3568706" cy="1272143"/>
            </a:xfrm>
            <a:prstGeom prst="rect">
              <a:avLst/>
            </a:prstGeom>
            <a:noFill/>
          </p:spPr>
          <p:txBody>
            <a:bodyPr wrap="square" rtlCol="0">
              <a:spAutoFit/>
            </a:bodyPr>
            <a:lstStyle/>
            <a:p>
              <a:r>
                <a:rPr lang="fr-FR" sz="1400" dirty="0" smtClean="0"/>
                <a:t>Station ouverte</a:t>
              </a:r>
            </a:p>
            <a:p>
              <a:r>
                <a:rPr lang="fr-FR" sz="1400" dirty="0" smtClean="0"/>
                <a:t>MOA SDEC  ENERGIE (</a:t>
              </a:r>
              <a:r>
                <a:rPr lang="fr-FR" sz="1400" dirty="0" err="1" smtClean="0"/>
                <a:t>EASHyMob</a:t>
              </a:r>
              <a:r>
                <a:rPr lang="fr-FR" sz="1400" dirty="0" smtClean="0"/>
                <a:t>)</a:t>
              </a:r>
            </a:p>
            <a:p>
              <a:r>
                <a:rPr lang="fr-FR" sz="1400" dirty="0" smtClean="0"/>
                <a:t>MOA SDEC  ENERGIE (hors </a:t>
              </a:r>
              <a:r>
                <a:rPr lang="fr-FR" sz="1400" dirty="0" err="1" smtClean="0"/>
                <a:t>EASHyMob</a:t>
              </a:r>
              <a:r>
                <a:rPr lang="fr-FR" sz="1400" dirty="0" smtClean="0"/>
                <a:t>)</a:t>
              </a:r>
            </a:p>
            <a:p>
              <a:r>
                <a:rPr lang="fr-FR" sz="1400" dirty="0" smtClean="0"/>
                <a:t>Maîtrise d’ouvrage Siège 27</a:t>
              </a:r>
              <a:endParaRPr lang="fr-FR" sz="1400" dirty="0"/>
            </a:p>
          </p:txBody>
        </p:sp>
        <p:sp>
          <p:nvSpPr>
            <p:cNvPr id="29" name="Ellipse 28">
              <a:extLst>
                <a:ext uri="{FF2B5EF4-FFF2-40B4-BE49-F238E27FC236}">
                  <a16:creationId xmlns:a16="http://schemas.microsoft.com/office/drawing/2014/main" xmlns="" id="{164DE5A1-93CE-4E16-8D74-BB77EC4B7D40}"/>
                </a:ext>
              </a:extLst>
            </p:cNvPr>
            <p:cNvSpPr>
              <a:spLocks noChangeAspect="1"/>
            </p:cNvSpPr>
            <p:nvPr/>
          </p:nvSpPr>
          <p:spPr>
            <a:xfrm>
              <a:off x="-1673461" y="5347239"/>
              <a:ext cx="172800" cy="150393"/>
            </a:xfrm>
            <a:prstGeom prst="ellipse">
              <a:avLst/>
            </a:prstGeom>
            <a:solidFill>
              <a:srgbClr val="00B050"/>
            </a:solidFill>
            <a:ln>
              <a:solidFill>
                <a:srgbClr val="00B05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solidFill>
                  <a:srgbClr val="00B050"/>
                </a:solidFill>
              </a:endParaRPr>
            </a:p>
          </p:txBody>
        </p:sp>
        <p:sp>
          <p:nvSpPr>
            <p:cNvPr id="31" name="Ellipse 30">
              <a:extLst>
                <a:ext uri="{FF2B5EF4-FFF2-40B4-BE49-F238E27FC236}">
                  <a16:creationId xmlns:a16="http://schemas.microsoft.com/office/drawing/2014/main" xmlns="" id="{AC25A9E0-49B8-4504-8CB5-CB400AF20CBD}"/>
                </a:ext>
              </a:extLst>
            </p:cNvPr>
            <p:cNvSpPr>
              <a:spLocks noChangeAspect="1"/>
            </p:cNvSpPr>
            <p:nvPr/>
          </p:nvSpPr>
          <p:spPr>
            <a:xfrm>
              <a:off x="-1675026" y="5585521"/>
              <a:ext cx="174365" cy="151756"/>
            </a:xfrm>
            <a:prstGeom prst="ellipse">
              <a:avLst/>
            </a:prstGeom>
            <a:solidFill>
              <a:srgbClr val="FFC000"/>
            </a:solidFill>
            <a:ln>
              <a:solidFill>
                <a:srgbClr val="FFC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32" name="Ellipse 31">
              <a:extLst>
                <a:ext uri="{FF2B5EF4-FFF2-40B4-BE49-F238E27FC236}">
                  <a16:creationId xmlns:a16="http://schemas.microsoft.com/office/drawing/2014/main" xmlns="" id="{4B95E728-C415-4DA3-9658-E2D59C231039}"/>
                </a:ext>
              </a:extLst>
            </p:cNvPr>
            <p:cNvSpPr>
              <a:spLocks noChangeAspect="1"/>
            </p:cNvSpPr>
            <p:nvPr/>
          </p:nvSpPr>
          <p:spPr>
            <a:xfrm>
              <a:off x="-1663326" y="6087899"/>
              <a:ext cx="176483" cy="153600"/>
            </a:xfrm>
            <a:prstGeom prst="ellipse">
              <a:avLst/>
            </a:prstGeom>
            <a:solidFill>
              <a:srgbClr val="7030A0"/>
            </a:solidFill>
            <a:ln>
              <a:solidFill>
                <a:srgbClr val="7030A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81" name="Ellipse 80"/>
            <p:cNvSpPr>
              <a:spLocks noChangeAspect="1"/>
            </p:cNvSpPr>
            <p:nvPr/>
          </p:nvSpPr>
          <p:spPr>
            <a:xfrm>
              <a:off x="-1672426" y="5838536"/>
              <a:ext cx="172800" cy="172777"/>
            </a:xfrm>
            <a:prstGeom prst="ellipse">
              <a:avLst/>
            </a:prstGeom>
            <a:solidFill>
              <a:schemeClr val="accent6">
                <a:lumMod val="75000"/>
              </a:schemeClr>
            </a:solidFill>
            <a:ln>
              <a:solidFill>
                <a:srgbClr val="FFC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grpSp>
      <p:grpSp>
        <p:nvGrpSpPr>
          <p:cNvPr id="8" name="Groupe 7"/>
          <p:cNvGrpSpPr/>
          <p:nvPr/>
        </p:nvGrpSpPr>
        <p:grpSpPr>
          <a:xfrm>
            <a:off x="3420643" y="1511800"/>
            <a:ext cx="5618120" cy="3004166"/>
            <a:chOff x="3420642" y="1852268"/>
            <a:chExt cx="5618120" cy="4005554"/>
          </a:xfrm>
        </p:grpSpPr>
        <p:sp>
          <p:nvSpPr>
            <p:cNvPr id="12" name="Forme libre 11"/>
            <p:cNvSpPr/>
            <p:nvPr/>
          </p:nvSpPr>
          <p:spPr>
            <a:xfrm>
              <a:off x="3420642" y="1852268"/>
              <a:ext cx="5016757" cy="3885009"/>
            </a:xfrm>
            <a:custGeom>
              <a:avLst/>
              <a:gdLst>
                <a:gd name="connsiteX0" fmla="*/ 3497263 w 6688138"/>
                <a:gd name="connsiteY0" fmla="*/ 4522787 h 5180012"/>
                <a:gd name="connsiteX1" fmla="*/ 3573463 w 6688138"/>
                <a:gd name="connsiteY1" fmla="*/ 4503737 h 5180012"/>
                <a:gd name="connsiteX2" fmla="*/ 3602038 w 6688138"/>
                <a:gd name="connsiteY2" fmla="*/ 4465637 h 5180012"/>
                <a:gd name="connsiteX3" fmla="*/ 3649663 w 6688138"/>
                <a:gd name="connsiteY3" fmla="*/ 4437062 h 5180012"/>
                <a:gd name="connsiteX4" fmla="*/ 3697288 w 6688138"/>
                <a:gd name="connsiteY4" fmla="*/ 4418012 h 5180012"/>
                <a:gd name="connsiteX5" fmla="*/ 3725863 w 6688138"/>
                <a:gd name="connsiteY5" fmla="*/ 4389437 h 5180012"/>
                <a:gd name="connsiteX6" fmla="*/ 3802063 w 6688138"/>
                <a:gd name="connsiteY6" fmla="*/ 4351337 h 5180012"/>
                <a:gd name="connsiteX7" fmla="*/ 3849688 w 6688138"/>
                <a:gd name="connsiteY7" fmla="*/ 4341812 h 5180012"/>
                <a:gd name="connsiteX8" fmla="*/ 3897313 w 6688138"/>
                <a:gd name="connsiteY8" fmla="*/ 4341812 h 5180012"/>
                <a:gd name="connsiteX9" fmla="*/ 3935413 w 6688138"/>
                <a:gd name="connsiteY9" fmla="*/ 4351337 h 5180012"/>
                <a:gd name="connsiteX10" fmla="*/ 3983038 w 6688138"/>
                <a:gd name="connsiteY10" fmla="*/ 4370387 h 5180012"/>
                <a:gd name="connsiteX11" fmla="*/ 4030663 w 6688138"/>
                <a:gd name="connsiteY11" fmla="*/ 4398962 h 5180012"/>
                <a:gd name="connsiteX12" fmla="*/ 4059238 w 6688138"/>
                <a:gd name="connsiteY12" fmla="*/ 4427537 h 5180012"/>
                <a:gd name="connsiteX13" fmla="*/ 4059238 w 6688138"/>
                <a:gd name="connsiteY13" fmla="*/ 4456112 h 5180012"/>
                <a:gd name="connsiteX14" fmla="*/ 4049713 w 6688138"/>
                <a:gd name="connsiteY14" fmla="*/ 4532312 h 5180012"/>
                <a:gd name="connsiteX15" fmla="*/ 4049713 w 6688138"/>
                <a:gd name="connsiteY15" fmla="*/ 4589462 h 5180012"/>
                <a:gd name="connsiteX16" fmla="*/ 4049713 w 6688138"/>
                <a:gd name="connsiteY16" fmla="*/ 4618037 h 5180012"/>
                <a:gd name="connsiteX17" fmla="*/ 4068763 w 6688138"/>
                <a:gd name="connsiteY17" fmla="*/ 4656137 h 5180012"/>
                <a:gd name="connsiteX18" fmla="*/ 4078288 w 6688138"/>
                <a:gd name="connsiteY18" fmla="*/ 4675187 h 5180012"/>
                <a:gd name="connsiteX19" fmla="*/ 4078288 w 6688138"/>
                <a:gd name="connsiteY19" fmla="*/ 4703762 h 5180012"/>
                <a:gd name="connsiteX20" fmla="*/ 4068763 w 6688138"/>
                <a:gd name="connsiteY20" fmla="*/ 4779962 h 5180012"/>
                <a:gd name="connsiteX21" fmla="*/ 4106863 w 6688138"/>
                <a:gd name="connsiteY21" fmla="*/ 4789487 h 5180012"/>
                <a:gd name="connsiteX22" fmla="*/ 4135438 w 6688138"/>
                <a:gd name="connsiteY22" fmla="*/ 4808537 h 5180012"/>
                <a:gd name="connsiteX23" fmla="*/ 4154488 w 6688138"/>
                <a:gd name="connsiteY23" fmla="*/ 4818062 h 5180012"/>
                <a:gd name="connsiteX24" fmla="*/ 4192588 w 6688138"/>
                <a:gd name="connsiteY24" fmla="*/ 4856162 h 5180012"/>
                <a:gd name="connsiteX25" fmla="*/ 4230688 w 6688138"/>
                <a:gd name="connsiteY25" fmla="*/ 4837112 h 5180012"/>
                <a:gd name="connsiteX26" fmla="*/ 4249738 w 6688138"/>
                <a:gd name="connsiteY26" fmla="*/ 4827587 h 5180012"/>
                <a:gd name="connsiteX27" fmla="*/ 4268788 w 6688138"/>
                <a:gd name="connsiteY27" fmla="*/ 4837112 h 5180012"/>
                <a:gd name="connsiteX28" fmla="*/ 4249738 w 6688138"/>
                <a:gd name="connsiteY28" fmla="*/ 4884737 h 5180012"/>
                <a:gd name="connsiteX29" fmla="*/ 4278313 w 6688138"/>
                <a:gd name="connsiteY29" fmla="*/ 4903787 h 5180012"/>
                <a:gd name="connsiteX30" fmla="*/ 4297363 w 6688138"/>
                <a:gd name="connsiteY30" fmla="*/ 4932362 h 5180012"/>
                <a:gd name="connsiteX31" fmla="*/ 4306888 w 6688138"/>
                <a:gd name="connsiteY31" fmla="*/ 4941887 h 5180012"/>
                <a:gd name="connsiteX32" fmla="*/ 4306888 w 6688138"/>
                <a:gd name="connsiteY32" fmla="*/ 4951412 h 5180012"/>
                <a:gd name="connsiteX33" fmla="*/ 4354513 w 6688138"/>
                <a:gd name="connsiteY33" fmla="*/ 4970462 h 5180012"/>
                <a:gd name="connsiteX34" fmla="*/ 4392613 w 6688138"/>
                <a:gd name="connsiteY34" fmla="*/ 4999037 h 5180012"/>
                <a:gd name="connsiteX35" fmla="*/ 4430713 w 6688138"/>
                <a:gd name="connsiteY35" fmla="*/ 4999037 h 5180012"/>
                <a:gd name="connsiteX36" fmla="*/ 4478338 w 6688138"/>
                <a:gd name="connsiteY36" fmla="*/ 4999037 h 5180012"/>
                <a:gd name="connsiteX37" fmla="*/ 4506913 w 6688138"/>
                <a:gd name="connsiteY37" fmla="*/ 4999037 h 5180012"/>
                <a:gd name="connsiteX38" fmla="*/ 4506913 w 6688138"/>
                <a:gd name="connsiteY38" fmla="*/ 4979987 h 5180012"/>
                <a:gd name="connsiteX39" fmla="*/ 4545013 w 6688138"/>
                <a:gd name="connsiteY39" fmla="*/ 4960937 h 5180012"/>
                <a:gd name="connsiteX40" fmla="*/ 4573588 w 6688138"/>
                <a:gd name="connsiteY40" fmla="*/ 4960937 h 5180012"/>
                <a:gd name="connsiteX41" fmla="*/ 4583113 w 6688138"/>
                <a:gd name="connsiteY41" fmla="*/ 4999037 h 5180012"/>
                <a:gd name="connsiteX42" fmla="*/ 4611688 w 6688138"/>
                <a:gd name="connsiteY42" fmla="*/ 5046662 h 5180012"/>
                <a:gd name="connsiteX43" fmla="*/ 4640263 w 6688138"/>
                <a:gd name="connsiteY43" fmla="*/ 5075237 h 5180012"/>
                <a:gd name="connsiteX44" fmla="*/ 4687888 w 6688138"/>
                <a:gd name="connsiteY44" fmla="*/ 5113337 h 5180012"/>
                <a:gd name="connsiteX45" fmla="*/ 4725988 w 6688138"/>
                <a:gd name="connsiteY45" fmla="*/ 5151437 h 5180012"/>
                <a:gd name="connsiteX46" fmla="*/ 4773613 w 6688138"/>
                <a:gd name="connsiteY46" fmla="*/ 5180012 h 5180012"/>
                <a:gd name="connsiteX47" fmla="*/ 4811713 w 6688138"/>
                <a:gd name="connsiteY47" fmla="*/ 5151437 h 5180012"/>
                <a:gd name="connsiteX48" fmla="*/ 4830763 w 6688138"/>
                <a:gd name="connsiteY48" fmla="*/ 5141912 h 5180012"/>
                <a:gd name="connsiteX49" fmla="*/ 4868863 w 6688138"/>
                <a:gd name="connsiteY49" fmla="*/ 5122862 h 5180012"/>
                <a:gd name="connsiteX50" fmla="*/ 4868863 w 6688138"/>
                <a:gd name="connsiteY50" fmla="*/ 5084762 h 5180012"/>
                <a:gd name="connsiteX51" fmla="*/ 4849813 w 6688138"/>
                <a:gd name="connsiteY51" fmla="*/ 5046662 h 5180012"/>
                <a:gd name="connsiteX52" fmla="*/ 4830763 w 6688138"/>
                <a:gd name="connsiteY52" fmla="*/ 5027612 h 5180012"/>
                <a:gd name="connsiteX53" fmla="*/ 4811713 w 6688138"/>
                <a:gd name="connsiteY53" fmla="*/ 4989512 h 5180012"/>
                <a:gd name="connsiteX54" fmla="*/ 4802188 w 6688138"/>
                <a:gd name="connsiteY54" fmla="*/ 4951412 h 5180012"/>
                <a:gd name="connsiteX55" fmla="*/ 4811713 w 6688138"/>
                <a:gd name="connsiteY55" fmla="*/ 4932362 h 5180012"/>
                <a:gd name="connsiteX56" fmla="*/ 4821238 w 6688138"/>
                <a:gd name="connsiteY56" fmla="*/ 4932362 h 5180012"/>
                <a:gd name="connsiteX57" fmla="*/ 4821238 w 6688138"/>
                <a:gd name="connsiteY57" fmla="*/ 4903787 h 5180012"/>
                <a:gd name="connsiteX58" fmla="*/ 4821238 w 6688138"/>
                <a:gd name="connsiteY58" fmla="*/ 4884737 h 5180012"/>
                <a:gd name="connsiteX59" fmla="*/ 4802188 w 6688138"/>
                <a:gd name="connsiteY59" fmla="*/ 4865687 h 5180012"/>
                <a:gd name="connsiteX60" fmla="*/ 4783138 w 6688138"/>
                <a:gd name="connsiteY60" fmla="*/ 4846637 h 5180012"/>
                <a:gd name="connsiteX61" fmla="*/ 4773613 w 6688138"/>
                <a:gd name="connsiteY61" fmla="*/ 4846637 h 5180012"/>
                <a:gd name="connsiteX62" fmla="*/ 4735513 w 6688138"/>
                <a:gd name="connsiteY62" fmla="*/ 4856162 h 5180012"/>
                <a:gd name="connsiteX63" fmla="*/ 4783138 w 6688138"/>
                <a:gd name="connsiteY63" fmla="*/ 4799012 h 5180012"/>
                <a:gd name="connsiteX64" fmla="*/ 4821238 w 6688138"/>
                <a:gd name="connsiteY64" fmla="*/ 4751387 h 5180012"/>
                <a:gd name="connsiteX65" fmla="*/ 4849813 w 6688138"/>
                <a:gd name="connsiteY65" fmla="*/ 4732337 h 5180012"/>
                <a:gd name="connsiteX66" fmla="*/ 4897438 w 6688138"/>
                <a:gd name="connsiteY66" fmla="*/ 4703762 h 5180012"/>
                <a:gd name="connsiteX67" fmla="*/ 4926013 w 6688138"/>
                <a:gd name="connsiteY67" fmla="*/ 4722812 h 5180012"/>
                <a:gd name="connsiteX68" fmla="*/ 4983163 w 6688138"/>
                <a:gd name="connsiteY68" fmla="*/ 4694237 h 5180012"/>
                <a:gd name="connsiteX69" fmla="*/ 5021263 w 6688138"/>
                <a:gd name="connsiteY69" fmla="*/ 4665662 h 5180012"/>
                <a:gd name="connsiteX70" fmla="*/ 5068888 w 6688138"/>
                <a:gd name="connsiteY70" fmla="*/ 4637087 h 5180012"/>
                <a:gd name="connsiteX71" fmla="*/ 5087938 w 6688138"/>
                <a:gd name="connsiteY71" fmla="*/ 4618037 h 5180012"/>
                <a:gd name="connsiteX72" fmla="*/ 5097463 w 6688138"/>
                <a:gd name="connsiteY72" fmla="*/ 4598987 h 5180012"/>
                <a:gd name="connsiteX73" fmla="*/ 5097463 w 6688138"/>
                <a:gd name="connsiteY73" fmla="*/ 4579937 h 5180012"/>
                <a:gd name="connsiteX74" fmla="*/ 5106988 w 6688138"/>
                <a:gd name="connsiteY74" fmla="*/ 4541837 h 5180012"/>
                <a:gd name="connsiteX75" fmla="*/ 5106988 w 6688138"/>
                <a:gd name="connsiteY75" fmla="*/ 4513262 h 5180012"/>
                <a:gd name="connsiteX76" fmla="*/ 5126038 w 6688138"/>
                <a:gd name="connsiteY76" fmla="*/ 4494212 h 5180012"/>
                <a:gd name="connsiteX77" fmla="*/ 5154613 w 6688138"/>
                <a:gd name="connsiteY77" fmla="*/ 4484687 h 5180012"/>
                <a:gd name="connsiteX78" fmla="*/ 5116513 w 6688138"/>
                <a:gd name="connsiteY78" fmla="*/ 4475162 h 5180012"/>
                <a:gd name="connsiteX79" fmla="*/ 5116513 w 6688138"/>
                <a:gd name="connsiteY79" fmla="*/ 4437062 h 5180012"/>
                <a:gd name="connsiteX80" fmla="*/ 5106988 w 6688138"/>
                <a:gd name="connsiteY80" fmla="*/ 4379912 h 5180012"/>
                <a:gd name="connsiteX81" fmla="*/ 5106988 w 6688138"/>
                <a:gd name="connsiteY81" fmla="*/ 4351337 h 5180012"/>
                <a:gd name="connsiteX82" fmla="*/ 5116513 w 6688138"/>
                <a:gd name="connsiteY82" fmla="*/ 4322762 h 5180012"/>
                <a:gd name="connsiteX83" fmla="*/ 5135563 w 6688138"/>
                <a:gd name="connsiteY83" fmla="*/ 4303712 h 5180012"/>
                <a:gd name="connsiteX84" fmla="*/ 5145088 w 6688138"/>
                <a:gd name="connsiteY84" fmla="*/ 4265612 h 5180012"/>
                <a:gd name="connsiteX85" fmla="*/ 5145088 w 6688138"/>
                <a:gd name="connsiteY85" fmla="*/ 4217987 h 5180012"/>
                <a:gd name="connsiteX86" fmla="*/ 5106988 w 6688138"/>
                <a:gd name="connsiteY86" fmla="*/ 4217987 h 5180012"/>
                <a:gd name="connsiteX87" fmla="*/ 5078413 w 6688138"/>
                <a:gd name="connsiteY87" fmla="*/ 4189412 h 5180012"/>
                <a:gd name="connsiteX88" fmla="*/ 5078413 w 6688138"/>
                <a:gd name="connsiteY88" fmla="*/ 4160837 h 5180012"/>
                <a:gd name="connsiteX89" fmla="*/ 5068888 w 6688138"/>
                <a:gd name="connsiteY89" fmla="*/ 4141787 h 5180012"/>
                <a:gd name="connsiteX90" fmla="*/ 5030788 w 6688138"/>
                <a:gd name="connsiteY90" fmla="*/ 4113212 h 5180012"/>
                <a:gd name="connsiteX91" fmla="*/ 5002213 w 6688138"/>
                <a:gd name="connsiteY91" fmla="*/ 4094162 h 5180012"/>
                <a:gd name="connsiteX92" fmla="*/ 4973638 w 6688138"/>
                <a:gd name="connsiteY92" fmla="*/ 4094162 h 5180012"/>
                <a:gd name="connsiteX93" fmla="*/ 4964113 w 6688138"/>
                <a:gd name="connsiteY93" fmla="*/ 4094162 h 5180012"/>
                <a:gd name="connsiteX94" fmla="*/ 4964113 w 6688138"/>
                <a:gd name="connsiteY94" fmla="*/ 4075112 h 5180012"/>
                <a:gd name="connsiteX95" fmla="*/ 4945063 w 6688138"/>
                <a:gd name="connsiteY95" fmla="*/ 4056062 h 5180012"/>
                <a:gd name="connsiteX96" fmla="*/ 4945063 w 6688138"/>
                <a:gd name="connsiteY96" fmla="*/ 4008437 h 5180012"/>
                <a:gd name="connsiteX97" fmla="*/ 4945063 w 6688138"/>
                <a:gd name="connsiteY97" fmla="*/ 3979862 h 5180012"/>
                <a:gd name="connsiteX98" fmla="*/ 4916488 w 6688138"/>
                <a:gd name="connsiteY98" fmla="*/ 3979862 h 5180012"/>
                <a:gd name="connsiteX99" fmla="*/ 4906963 w 6688138"/>
                <a:gd name="connsiteY99" fmla="*/ 3960812 h 5180012"/>
                <a:gd name="connsiteX100" fmla="*/ 4897438 w 6688138"/>
                <a:gd name="connsiteY100" fmla="*/ 3913187 h 5180012"/>
                <a:gd name="connsiteX101" fmla="*/ 4897438 w 6688138"/>
                <a:gd name="connsiteY101" fmla="*/ 3846512 h 5180012"/>
                <a:gd name="connsiteX102" fmla="*/ 4916488 w 6688138"/>
                <a:gd name="connsiteY102" fmla="*/ 3827462 h 5180012"/>
                <a:gd name="connsiteX103" fmla="*/ 4935538 w 6688138"/>
                <a:gd name="connsiteY103" fmla="*/ 3808412 h 5180012"/>
                <a:gd name="connsiteX104" fmla="*/ 4964113 w 6688138"/>
                <a:gd name="connsiteY104" fmla="*/ 3779837 h 5180012"/>
                <a:gd name="connsiteX105" fmla="*/ 4983163 w 6688138"/>
                <a:gd name="connsiteY105" fmla="*/ 3760787 h 5180012"/>
                <a:gd name="connsiteX106" fmla="*/ 5011738 w 6688138"/>
                <a:gd name="connsiteY106" fmla="*/ 3741737 h 5180012"/>
                <a:gd name="connsiteX107" fmla="*/ 5011738 w 6688138"/>
                <a:gd name="connsiteY107" fmla="*/ 3732212 h 5180012"/>
                <a:gd name="connsiteX108" fmla="*/ 5059363 w 6688138"/>
                <a:gd name="connsiteY108" fmla="*/ 3722687 h 5180012"/>
                <a:gd name="connsiteX109" fmla="*/ 5097463 w 6688138"/>
                <a:gd name="connsiteY109" fmla="*/ 3703637 h 5180012"/>
                <a:gd name="connsiteX110" fmla="*/ 5173663 w 6688138"/>
                <a:gd name="connsiteY110" fmla="*/ 3684587 h 5180012"/>
                <a:gd name="connsiteX111" fmla="*/ 5230813 w 6688138"/>
                <a:gd name="connsiteY111" fmla="*/ 3675062 h 5180012"/>
                <a:gd name="connsiteX112" fmla="*/ 5259388 w 6688138"/>
                <a:gd name="connsiteY112" fmla="*/ 3656012 h 5180012"/>
                <a:gd name="connsiteX113" fmla="*/ 5278438 w 6688138"/>
                <a:gd name="connsiteY113" fmla="*/ 3665537 h 5180012"/>
                <a:gd name="connsiteX114" fmla="*/ 5307013 w 6688138"/>
                <a:gd name="connsiteY114" fmla="*/ 3627437 h 5180012"/>
                <a:gd name="connsiteX115" fmla="*/ 5316538 w 6688138"/>
                <a:gd name="connsiteY115" fmla="*/ 3608387 h 5180012"/>
                <a:gd name="connsiteX116" fmla="*/ 5335588 w 6688138"/>
                <a:gd name="connsiteY116" fmla="*/ 3617912 h 5180012"/>
                <a:gd name="connsiteX117" fmla="*/ 5392738 w 6688138"/>
                <a:gd name="connsiteY117" fmla="*/ 3636962 h 5180012"/>
                <a:gd name="connsiteX118" fmla="*/ 5411788 w 6688138"/>
                <a:gd name="connsiteY118" fmla="*/ 3646487 h 5180012"/>
                <a:gd name="connsiteX119" fmla="*/ 5430838 w 6688138"/>
                <a:gd name="connsiteY119" fmla="*/ 3608387 h 5180012"/>
                <a:gd name="connsiteX120" fmla="*/ 5440363 w 6688138"/>
                <a:gd name="connsiteY120" fmla="*/ 3579812 h 5180012"/>
                <a:gd name="connsiteX121" fmla="*/ 5440363 w 6688138"/>
                <a:gd name="connsiteY121" fmla="*/ 3551237 h 5180012"/>
                <a:gd name="connsiteX122" fmla="*/ 5440363 w 6688138"/>
                <a:gd name="connsiteY122" fmla="*/ 3532187 h 5180012"/>
                <a:gd name="connsiteX123" fmla="*/ 5459413 w 6688138"/>
                <a:gd name="connsiteY123" fmla="*/ 3532187 h 5180012"/>
                <a:gd name="connsiteX124" fmla="*/ 5487988 w 6688138"/>
                <a:gd name="connsiteY124" fmla="*/ 3541712 h 5180012"/>
                <a:gd name="connsiteX125" fmla="*/ 5507038 w 6688138"/>
                <a:gd name="connsiteY125" fmla="*/ 3570287 h 5180012"/>
                <a:gd name="connsiteX126" fmla="*/ 5554663 w 6688138"/>
                <a:gd name="connsiteY126" fmla="*/ 3579812 h 5180012"/>
                <a:gd name="connsiteX127" fmla="*/ 5583238 w 6688138"/>
                <a:gd name="connsiteY127" fmla="*/ 3579812 h 5180012"/>
                <a:gd name="connsiteX128" fmla="*/ 5611813 w 6688138"/>
                <a:gd name="connsiteY128" fmla="*/ 3598862 h 5180012"/>
                <a:gd name="connsiteX129" fmla="*/ 5649913 w 6688138"/>
                <a:gd name="connsiteY129" fmla="*/ 3579812 h 5180012"/>
                <a:gd name="connsiteX130" fmla="*/ 5678488 w 6688138"/>
                <a:gd name="connsiteY130" fmla="*/ 3579812 h 5180012"/>
                <a:gd name="connsiteX131" fmla="*/ 5697538 w 6688138"/>
                <a:gd name="connsiteY131" fmla="*/ 3608387 h 5180012"/>
                <a:gd name="connsiteX132" fmla="*/ 5716588 w 6688138"/>
                <a:gd name="connsiteY132" fmla="*/ 3579812 h 5180012"/>
                <a:gd name="connsiteX133" fmla="*/ 5754688 w 6688138"/>
                <a:gd name="connsiteY133" fmla="*/ 3579812 h 5180012"/>
                <a:gd name="connsiteX134" fmla="*/ 5792788 w 6688138"/>
                <a:gd name="connsiteY134" fmla="*/ 3598862 h 5180012"/>
                <a:gd name="connsiteX135" fmla="*/ 5811838 w 6688138"/>
                <a:gd name="connsiteY135" fmla="*/ 3579812 h 5180012"/>
                <a:gd name="connsiteX136" fmla="*/ 5840413 w 6688138"/>
                <a:gd name="connsiteY136" fmla="*/ 3551237 h 5180012"/>
                <a:gd name="connsiteX137" fmla="*/ 5868988 w 6688138"/>
                <a:gd name="connsiteY137" fmla="*/ 3551237 h 5180012"/>
                <a:gd name="connsiteX138" fmla="*/ 5897563 w 6688138"/>
                <a:gd name="connsiteY138" fmla="*/ 3522662 h 5180012"/>
                <a:gd name="connsiteX139" fmla="*/ 5888038 w 6688138"/>
                <a:gd name="connsiteY139" fmla="*/ 3494087 h 5180012"/>
                <a:gd name="connsiteX140" fmla="*/ 5888038 w 6688138"/>
                <a:gd name="connsiteY140" fmla="*/ 3475037 h 5180012"/>
                <a:gd name="connsiteX141" fmla="*/ 5878513 w 6688138"/>
                <a:gd name="connsiteY141" fmla="*/ 3455987 h 5180012"/>
                <a:gd name="connsiteX142" fmla="*/ 5868988 w 6688138"/>
                <a:gd name="connsiteY142" fmla="*/ 3427412 h 5180012"/>
                <a:gd name="connsiteX143" fmla="*/ 5878513 w 6688138"/>
                <a:gd name="connsiteY143" fmla="*/ 3398837 h 5180012"/>
                <a:gd name="connsiteX144" fmla="*/ 5916613 w 6688138"/>
                <a:gd name="connsiteY144" fmla="*/ 3379787 h 5180012"/>
                <a:gd name="connsiteX145" fmla="*/ 5945188 w 6688138"/>
                <a:gd name="connsiteY145" fmla="*/ 3360737 h 5180012"/>
                <a:gd name="connsiteX146" fmla="*/ 5945188 w 6688138"/>
                <a:gd name="connsiteY146" fmla="*/ 3332162 h 5180012"/>
                <a:gd name="connsiteX147" fmla="*/ 5983288 w 6688138"/>
                <a:gd name="connsiteY147" fmla="*/ 3322637 h 5180012"/>
                <a:gd name="connsiteX148" fmla="*/ 6040438 w 6688138"/>
                <a:gd name="connsiteY148" fmla="*/ 3303587 h 5180012"/>
                <a:gd name="connsiteX149" fmla="*/ 6069013 w 6688138"/>
                <a:gd name="connsiteY149" fmla="*/ 3275012 h 5180012"/>
                <a:gd name="connsiteX150" fmla="*/ 6069013 w 6688138"/>
                <a:gd name="connsiteY150" fmla="*/ 3246437 h 5180012"/>
                <a:gd name="connsiteX151" fmla="*/ 6059488 w 6688138"/>
                <a:gd name="connsiteY151" fmla="*/ 3217862 h 5180012"/>
                <a:gd name="connsiteX152" fmla="*/ 6049963 w 6688138"/>
                <a:gd name="connsiteY152" fmla="*/ 3198812 h 5180012"/>
                <a:gd name="connsiteX153" fmla="*/ 6049963 w 6688138"/>
                <a:gd name="connsiteY153" fmla="*/ 3170237 h 5180012"/>
                <a:gd name="connsiteX154" fmla="*/ 6049963 w 6688138"/>
                <a:gd name="connsiteY154" fmla="*/ 3141662 h 5180012"/>
                <a:gd name="connsiteX155" fmla="*/ 6069013 w 6688138"/>
                <a:gd name="connsiteY155" fmla="*/ 3132137 h 5180012"/>
                <a:gd name="connsiteX156" fmla="*/ 6097588 w 6688138"/>
                <a:gd name="connsiteY156" fmla="*/ 3122612 h 5180012"/>
                <a:gd name="connsiteX157" fmla="*/ 6145213 w 6688138"/>
                <a:gd name="connsiteY157" fmla="*/ 3122612 h 5180012"/>
                <a:gd name="connsiteX158" fmla="*/ 6145213 w 6688138"/>
                <a:gd name="connsiteY158" fmla="*/ 3094037 h 5180012"/>
                <a:gd name="connsiteX159" fmla="*/ 6135688 w 6688138"/>
                <a:gd name="connsiteY159" fmla="*/ 3065462 h 5180012"/>
                <a:gd name="connsiteX160" fmla="*/ 6135688 w 6688138"/>
                <a:gd name="connsiteY160" fmla="*/ 3046412 h 5180012"/>
                <a:gd name="connsiteX161" fmla="*/ 6145213 w 6688138"/>
                <a:gd name="connsiteY161" fmla="*/ 3036887 h 5180012"/>
                <a:gd name="connsiteX162" fmla="*/ 6145213 w 6688138"/>
                <a:gd name="connsiteY162" fmla="*/ 3017837 h 5180012"/>
                <a:gd name="connsiteX163" fmla="*/ 6126163 w 6688138"/>
                <a:gd name="connsiteY163" fmla="*/ 2998787 h 5180012"/>
                <a:gd name="connsiteX164" fmla="*/ 6088063 w 6688138"/>
                <a:gd name="connsiteY164" fmla="*/ 2989262 h 5180012"/>
                <a:gd name="connsiteX165" fmla="*/ 6049963 w 6688138"/>
                <a:gd name="connsiteY165" fmla="*/ 2979737 h 5180012"/>
                <a:gd name="connsiteX166" fmla="*/ 6069013 w 6688138"/>
                <a:gd name="connsiteY166" fmla="*/ 2960687 h 5180012"/>
                <a:gd name="connsiteX167" fmla="*/ 6097588 w 6688138"/>
                <a:gd name="connsiteY167" fmla="*/ 2941637 h 5180012"/>
                <a:gd name="connsiteX168" fmla="*/ 6078538 w 6688138"/>
                <a:gd name="connsiteY168" fmla="*/ 2884487 h 5180012"/>
                <a:gd name="connsiteX169" fmla="*/ 6059488 w 6688138"/>
                <a:gd name="connsiteY169" fmla="*/ 2855912 h 5180012"/>
                <a:gd name="connsiteX170" fmla="*/ 6059488 w 6688138"/>
                <a:gd name="connsiteY170" fmla="*/ 2808287 h 5180012"/>
                <a:gd name="connsiteX171" fmla="*/ 6059488 w 6688138"/>
                <a:gd name="connsiteY171" fmla="*/ 2779712 h 5180012"/>
                <a:gd name="connsiteX172" fmla="*/ 6097588 w 6688138"/>
                <a:gd name="connsiteY172" fmla="*/ 2779712 h 5180012"/>
                <a:gd name="connsiteX173" fmla="*/ 6145213 w 6688138"/>
                <a:gd name="connsiteY173" fmla="*/ 2779712 h 5180012"/>
                <a:gd name="connsiteX174" fmla="*/ 6145213 w 6688138"/>
                <a:gd name="connsiteY174" fmla="*/ 2751137 h 5180012"/>
                <a:gd name="connsiteX175" fmla="*/ 6183313 w 6688138"/>
                <a:gd name="connsiteY175" fmla="*/ 2751137 h 5180012"/>
                <a:gd name="connsiteX176" fmla="*/ 6230938 w 6688138"/>
                <a:gd name="connsiteY176" fmla="*/ 2732087 h 5180012"/>
                <a:gd name="connsiteX177" fmla="*/ 6269038 w 6688138"/>
                <a:gd name="connsiteY177" fmla="*/ 2722562 h 5180012"/>
                <a:gd name="connsiteX178" fmla="*/ 6326188 w 6688138"/>
                <a:gd name="connsiteY178" fmla="*/ 2722562 h 5180012"/>
                <a:gd name="connsiteX179" fmla="*/ 6354763 w 6688138"/>
                <a:gd name="connsiteY179" fmla="*/ 2722562 h 5180012"/>
                <a:gd name="connsiteX180" fmla="*/ 6383338 w 6688138"/>
                <a:gd name="connsiteY180" fmla="*/ 2674937 h 5180012"/>
                <a:gd name="connsiteX181" fmla="*/ 6402388 w 6688138"/>
                <a:gd name="connsiteY181" fmla="*/ 2646362 h 5180012"/>
                <a:gd name="connsiteX182" fmla="*/ 6430963 w 6688138"/>
                <a:gd name="connsiteY182" fmla="*/ 2598737 h 5180012"/>
                <a:gd name="connsiteX183" fmla="*/ 6430963 w 6688138"/>
                <a:gd name="connsiteY183" fmla="*/ 2503487 h 5180012"/>
                <a:gd name="connsiteX184" fmla="*/ 6430963 w 6688138"/>
                <a:gd name="connsiteY184" fmla="*/ 2455862 h 5180012"/>
                <a:gd name="connsiteX185" fmla="*/ 6459538 w 6688138"/>
                <a:gd name="connsiteY185" fmla="*/ 2417762 h 5180012"/>
                <a:gd name="connsiteX186" fmla="*/ 6478588 w 6688138"/>
                <a:gd name="connsiteY186" fmla="*/ 2379662 h 5180012"/>
                <a:gd name="connsiteX187" fmla="*/ 6497638 w 6688138"/>
                <a:gd name="connsiteY187" fmla="*/ 2370137 h 5180012"/>
                <a:gd name="connsiteX188" fmla="*/ 6497638 w 6688138"/>
                <a:gd name="connsiteY188" fmla="*/ 2341562 h 5180012"/>
                <a:gd name="connsiteX189" fmla="*/ 6507163 w 6688138"/>
                <a:gd name="connsiteY189" fmla="*/ 2303462 h 5180012"/>
                <a:gd name="connsiteX190" fmla="*/ 6507163 w 6688138"/>
                <a:gd name="connsiteY190" fmla="*/ 2265362 h 5180012"/>
                <a:gd name="connsiteX191" fmla="*/ 6507163 w 6688138"/>
                <a:gd name="connsiteY191" fmla="*/ 2246312 h 5180012"/>
                <a:gd name="connsiteX192" fmla="*/ 6507163 w 6688138"/>
                <a:gd name="connsiteY192" fmla="*/ 2236787 h 5180012"/>
                <a:gd name="connsiteX193" fmla="*/ 6516688 w 6688138"/>
                <a:gd name="connsiteY193" fmla="*/ 2217737 h 5180012"/>
                <a:gd name="connsiteX194" fmla="*/ 6554788 w 6688138"/>
                <a:gd name="connsiteY194" fmla="*/ 2217737 h 5180012"/>
                <a:gd name="connsiteX195" fmla="*/ 6573838 w 6688138"/>
                <a:gd name="connsiteY195" fmla="*/ 2217737 h 5180012"/>
                <a:gd name="connsiteX196" fmla="*/ 6592888 w 6688138"/>
                <a:gd name="connsiteY196" fmla="*/ 2217737 h 5180012"/>
                <a:gd name="connsiteX197" fmla="*/ 6611938 w 6688138"/>
                <a:gd name="connsiteY197" fmla="*/ 2236787 h 5180012"/>
                <a:gd name="connsiteX198" fmla="*/ 6621463 w 6688138"/>
                <a:gd name="connsiteY198" fmla="*/ 2255837 h 5180012"/>
                <a:gd name="connsiteX199" fmla="*/ 6640513 w 6688138"/>
                <a:gd name="connsiteY199" fmla="*/ 2265362 h 5180012"/>
                <a:gd name="connsiteX200" fmla="*/ 6659563 w 6688138"/>
                <a:gd name="connsiteY200" fmla="*/ 2265362 h 5180012"/>
                <a:gd name="connsiteX201" fmla="*/ 6669088 w 6688138"/>
                <a:gd name="connsiteY201" fmla="*/ 2236787 h 5180012"/>
                <a:gd name="connsiteX202" fmla="*/ 6688138 w 6688138"/>
                <a:gd name="connsiteY202" fmla="*/ 2217737 h 5180012"/>
                <a:gd name="connsiteX203" fmla="*/ 6669088 w 6688138"/>
                <a:gd name="connsiteY203" fmla="*/ 2189162 h 5180012"/>
                <a:gd name="connsiteX204" fmla="*/ 6640513 w 6688138"/>
                <a:gd name="connsiteY204" fmla="*/ 2170112 h 5180012"/>
                <a:gd name="connsiteX205" fmla="*/ 6640513 w 6688138"/>
                <a:gd name="connsiteY205" fmla="*/ 2151062 h 5180012"/>
                <a:gd name="connsiteX206" fmla="*/ 6611938 w 6688138"/>
                <a:gd name="connsiteY206" fmla="*/ 2084387 h 5180012"/>
                <a:gd name="connsiteX207" fmla="*/ 6611938 w 6688138"/>
                <a:gd name="connsiteY207" fmla="*/ 2036762 h 5180012"/>
                <a:gd name="connsiteX208" fmla="*/ 6611938 w 6688138"/>
                <a:gd name="connsiteY208" fmla="*/ 1989137 h 5180012"/>
                <a:gd name="connsiteX209" fmla="*/ 6592888 w 6688138"/>
                <a:gd name="connsiteY209" fmla="*/ 1951037 h 5180012"/>
                <a:gd name="connsiteX210" fmla="*/ 6592888 w 6688138"/>
                <a:gd name="connsiteY210" fmla="*/ 1912937 h 5180012"/>
                <a:gd name="connsiteX211" fmla="*/ 6545263 w 6688138"/>
                <a:gd name="connsiteY211" fmla="*/ 1884362 h 5180012"/>
                <a:gd name="connsiteX212" fmla="*/ 6545263 w 6688138"/>
                <a:gd name="connsiteY212" fmla="*/ 1846262 h 5180012"/>
                <a:gd name="connsiteX213" fmla="*/ 6545263 w 6688138"/>
                <a:gd name="connsiteY213" fmla="*/ 1808162 h 5180012"/>
                <a:gd name="connsiteX214" fmla="*/ 6564313 w 6688138"/>
                <a:gd name="connsiteY214" fmla="*/ 1779587 h 5180012"/>
                <a:gd name="connsiteX215" fmla="*/ 6583363 w 6688138"/>
                <a:gd name="connsiteY215" fmla="*/ 1731962 h 5180012"/>
                <a:gd name="connsiteX216" fmla="*/ 6640513 w 6688138"/>
                <a:gd name="connsiteY216" fmla="*/ 1646237 h 5180012"/>
                <a:gd name="connsiteX217" fmla="*/ 6659563 w 6688138"/>
                <a:gd name="connsiteY217" fmla="*/ 1598612 h 5180012"/>
                <a:gd name="connsiteX218" fmla="*/ 6659563 w 6688138"/>
                <a:gd name="connsiteY218" fmla="*/ 1579562 h 5180012"/>
                <a:gd name="connsiteX219" fmla="*/ 6640513 w 6688138"/>
                <a:gd name="connsiteY219" fmla="*/ 1550987 h 5180012"/>
                <a:gd name="connsiteX220" fmla="*/ 6592888 w 6688138"/>
                <a:gd name="connsiteY220" fmla="*/ 1550987 h 5180012"/>
                <a:gd name="connsiteX221" fmla="*/ 6564313 w 6688138"/>
                <a:gd name="connsiteY221" fmla="*/ 1560512 h 5180012"/>
                <a:gd name="connsiteX222" fmla="*/ 6554788 w 6688138"/>
                <a:gd name="connsiteY222" fmla="*/ 1531937 h 5180012"/>
                <a:gd name="connsiteX223" fmla="*/ 6583363 w 6688138"/>
                <a:gd name="connsiteY223" fmla="*/ 1493837 h 5180012"/>
                <a:gd name="connsiteX224" fmla="*/ 6583363 w 6688138"/>
                <a:gd name="connsiteY224" fmla="*/ 1474787 h 5180012"/>
                <a:gd name="connsiteX225" fmla="*/ 6564313 w 6688138"/>
                <a:gd name="connsiteY225" fmla="*/ 1446212 h 5180012"/>
                <a:gd name="connsiteX226" fmla="*/ 6545263 w 6688138"/>
                <a:gd name="connsiteY226" fmla="*/ 1408112 h 5180012"/>
                <a:gd name="connsiteX227" fmla="*/ 6516688 w 6688138"/>
                <a:gd name="connsiteY227" fmla="*/ 1389062 h 5180012"/>
                <a:gd name="connsiteX228" fmla="*/ 6516688 w 6688138"/>
                <a:gd name="connsiteY228" fmla="*/ 1379537 h 5180012"/>
                <a:gd name="connsiteX229" fmla="*/ 6516688 w 6688138"/>
                <a:gd name="connsiteY229" fmla="*/ 1312862 h 5180012"/>
                <a:gd name="connsiteX230" fmla="*/ 6497638 w 6688138"/>
                <a:gd name="connsiteY230" fmla="*/ 1284287 h 5180012"/>
                <a:gd name="connsiteX231" fmla="*/ 6545263 w 6688138"/>
                <a:gd name="connsiteY231" fmla="*/ 1236662 h 5180012"/>
                <a:gd name="connsiteX232" fmla="*/ 6545263 w 6688138"/>
                <a:gd name="connsiteY232" fmla="*/ 1198562 h 5180012"/>
                <a:gd name="connsiteX233" fmla="*/ 6516688 w 6688138"/>
                <a:gd name="connsiteY233" fmla="*/ 1169987 h 5180012"/>
                <a:gd name="connsiteX234" fmla="*/ 6535738 w 6688138"/>
                <a:gd name="connsiteY234" fmla="*/ 1112837 h 5180012"/>
                <a:gd name="connsiteX235" fmla="*/ 6573838 w 6688138"/>
                <a:gd name="connsiteY235" fmla="*/ 1084262 h 5180012"/>
                <a:gd name="connsiteX236" fmla="*/ 6611938 w 6688138"/>
                <a:gd name="connsiteY236" fmla="*/ 1084262 h 5180012"/>
                <a:gd name="connsiteX237" fmla="*/ 6611938 w 6688138"/>
                <a:gd name="connsiteY237" fmla="*/ 1055687 h 5180012"/>
                <a:gd name="connsiteX238" fmla="*/ 6592888 w 6688138"/>
                <a:gd name="connsiteY238" fmla="*/ 1036637 h 5180012"/>
                <a:gd name="connsiteX239" fmla="*/ 6507163 w 6688138"/>
                <a:gd name="connsiteY239" fmla="*/ 1036637 h 5180012"/>
                <a:gd name="connsiteX240" fmla="*/ 6535738 w 6688138"/>
                <a:gd name="connsiteY240" fmla="*/ 1008062 h 5180012"/>
                <a:gd name="connsiteX241" fmla="*/ 6545263 w 6688138"/>
                <a:gd name="connsiteY241" fmla="*/ 969962 h 5180012"/>
                <a:gd name="connsiteX242" fmla="*/ 6564313 w 6688138"/>
                <a:gd name="connsiteY242" fmla="*/ 950912 h 5180012"/>
                <a:gd name="connsiteX243" fmla="*/ 6583363 w 6688138"/>
                <a:gd name="connsiteY243" fmla="*/ 931862 h 5180012"/>
                <a:gd name="connsiteX244" fmla="*/ 6602413 w 6688138"/>
                <a:gd name="connsiteY244" fmla="*/ 903287 h 5180012"/>
                <a:gd name="connsiteX245" fmla="*/ 6611938 w 6688138"/>
                <a:gd name="connsiteY245" fmla="*/ 874712 h 5180012"/>
                <a:gd name="connsiteX246" fmla="*/ 6650038 w 6688138"/>
                <a:gd name="connsiteY246" fmla="*/ 874712 h 5180012"/>
                <a:gd name="connsiteX247" fmla="*/ 6678613 w 6688138"/>
                <a:gd name="connsiteY247" fmla="*/ 874712 h 5180012"/>
                <a:gd name="connsiteX248" fmla="*/ 6659563 w 6688138"/>
                <a:gd name="connsiteY248" fmla="*/ 827087 h 5180012"/>
                <a:gd name="connsiteX249" fmla="*/ 6592888 w 6688138"/>
                <a:gd name="connsiteY249" fmla="*/ 760412 h 5180012"/>
                <a:gd name="connsiteX250" fmla="*/ 6573838 w 6688138"/>
                <a:gd name="connsiteY250" fmla="*/ 674687 h 5180012"/>
                <a:gd name="connsiteX251" fmla="*/ 6545263 w 6688138"/>
                <a:gd name="connsiteY251" fmla="*/ 598487 h 5180012"/>
                <a:gd name="connsiteX252" fmla="*/ 6545263 w 6688138"/>
                <a:gd name="connsiteY252" fmla="*/ 550862 h 5180012"/>
                <a:gd name="connsiteX253" fmla="*/ 6516688 w 6688138"/>
                <a:gd name="connsiteY253" fmla="*/ 484187 h 5180012"/>
                <a:gd name="connsiteX254" fmla="*/ 6478588 w 6688138"/>
                <a:gd name="connsiteY254" fmla="*/ 436562 h 5180012"/>
                <a:gd name="connsiteX255" fmla="*/ 6430963 w 6688138"/>
                <a:gd name="connsiteY255" fmla="*/ 388937 h 5180012"/>
                <a:gd name="connsiteX256" fmla="*/ 6392863 w 6688138"/>
                <a:gd name="connsiteY256" fmla="*/ 369887 h 5180012"/>
                <a:gd name="connsiteX257" fmla="*/ 6335713 w 6688138"/>
                <a:gd name="connsiteY257" fmla="*/ 322262 h 5180012"/>
                <a:gd name="connsiteX258" fmla="*/ 6269038 w 6688138"/>
                <a:gd name="connsiteY258" fmla="*/ 265112 h 5180012"/>
                <a:gd name="connsiteX259" fmla="*/ 6230938 w 6688138"/>
                <a:gd name="connsiteY259" fmla="*/ 207962 h 5180012"/>
                <a:gd name="connsiteX260" fmla="*/ 6202363 w 6688138"/>
                <a:gd name="connsiteY260" fmla="*/ 160337 h 5180012"/>
                <a:gd name="connsiteX261" fmla="*/ 6154738 w 6688138"/>
                <a:gd name="connsiteY261" fmla="*/ 112712 h 5180012"/>
                <a:gd name="connsiteX262" fmla="*/ 6107113 w 6688138"/>
                <a:gd name="connsiteY262" fmla="*/ 84137 h 5180012"/>
                <a:gd name="connsiteX263" fmla="*/ 6078538 w 6688138"/>
                <a:gd name="connsiteY263" fmla="*/ 65087 h 5180012"/>
                <a:gd name="connsiteX264" fmla="*/ 6078538 w 6688138"/>
                <a:gd name="connsiteY264" fmla="*/ 26987 h 5180012"/>
                <a:gd name="connsiteX265" fmla="*/ 6059488 w 6688138"/>
                <a:gd name="connsiteY265" fmla="*/ 7937 h 5180012"/>
                <a:gd name="connsiteX266" fmla="*/ 5983288 w 6688138"/>
                <a:gd name="connsiteY266" fmla="*/ 7937 h 5180012"/>
                <a:gd name="connsiteX267" fmla="*/ 5859463 w 6688138"/>
                <a:gd name="connsiteY267" fmla="*/ 55562 h 5180012"/>
                <a:gd name="connsiteX268" fmla="*/ 5745163 w 6688138"/>
                <a:gd name="connsiteY268" fmla="*/ 169862 h 5180012"/>
                <a:gd name="connsiteX269" fmla="*/ 5630863 w 6688138"/>
                <a:gd name="connsiteY269" fmla="*/ 246062 h 5180012"/>
                <a:gd name="connsiteX270" fmla="*/ 5507038 w 6688138"/>
                <a:gd name="connsiteY270" fmla="*/ 350837 h 5180012"/>
                <a:gd name="connsiteX271" fmla="*/ 5430838 w 6688138"/>
                <a:gd name="connsiteY271" fmla="*/ 341312 h 5180012"/>
                <a:gd name="connsiteX272" fmla="*/ 5326063 w 6688138"/>
                <a:gd name="connsiteY272" fmla="*/ 398462 h 5180012"/>
                <a:gd name="connsiteX273" fmla="*/ 5249863 w 6688138"/>
                <a:gd name="connsiteY273" fmla="*/ 398462 h 5180012"/>
                <a:gd name="connsiteX274" fmla="*/ 5164138 w 6688138"/>
                <a:gd name="connsiteY274" fmla="*/ 417512 h 5180012"/>
                <a:gd name="connsiteX275" fmla="*/ 5002213 w 6688138"/>
                <a:gd name="connsiteY275" fmla="*/ 465137 h 5180012"/>
                <a:gd name="connsiteX276" fmla="*/ 4868863 w 6688138"/>
                <a:gd name="connsiteY276" fmla="*/ 512762 h 5180012"/>
                <a:gd name="connsiteX277" fmla="*/ 4706938 w 6688138"/>
                <a:gd name="connsiteY277" fmla="*/ 541337 h 5180012"/>
                <a:gd name="connsiteX278" fmla="*/ 4525963 w 6688138"/>
                <a:gd name="connsiteY278" fmla="*/ 569912 h 5180012"/>
                <a:gd name="connsiteX279" fmla="*/ 4449763 w 6688138"/>
                <a:gd name="connsiteY279" fmla="*/ 608012 h 5180012"/>
                <a:gd name="connsiteX280" fmla="*/ 4383088 w 6688138"/>
                <a:gd name="connsiteY280" fmla="*/ 674687 h 5180012"/>
                <a:gd name="connsiteX281" fmla="*/ 4287838 w 6688138"/>
                <a:gd name="connsiteY281" fmla="*/ 731837 h 5180012"/>
                <a:gd name="connsiteX282" fmla="*/ 4183063 w 6688138"/>
                <a:gd name="connsiteY282" fmla="*/ 769937 h 5180012"/>
                <a:gd name="connsiteX283" fmla="*/ 4135438 w 6688138"/>
                <a:gd name="connsiteY283" fmla="*/ 788987 h 5180012"/>
                <a:gd name="connsiteX284" fmla="*/ 4078288 w 6688138"/>
                <a:gd name="connsiteY284" fmla="*/ 855662 h 5180012"/>
                <a:gd name="connsiteX285" fmla="*/ 3983038 w 6688138"/>
                <a:gd name="connsiteY285" fmla="*/ 884237 h 5180012"/>
                <a:gd name="connsiteX286" fmla="*/ 3916363 w 6688138"/>
                <a:gd name="connsiteY286" fmla="*/ 912812 h 5180012"/>
                <a:gd name="connsiteX287" fmla="*/ 3830638 w 6688138"/>
                <a:gd name="connsiteY287" fmla="*/ 941387 h 5180012"/>
                <a:gd name="connsiteX288" fmla="*/ 3773488 w 6688138"/>
                <a:gd name="connsiteY288" fmla="*/ 998537 h 5180012"/>
                <a:gd name="connsiteX289" fmla="*/ 3754438 w 6688138"/>
                <a:gd name="connsiteY289" fmla="*/ 1084262 h 5180012"/>
                <a:gd name="connsiteX290" fmla="*/ 3716338 w 6688138"/>
                <a:gd name="connsiteY290" fmla="*/ 1141412 h 5180012"/>
                <a:gd name="connsiteX291" fmla="*/ 3706813 w 6688138"/>
                <a:gd name="connsiteY291" fmla="*/ 1198562 h 5180012"/>
                <a:gd name="connsiteX292" fmla="*/ 3649663 w 6688138"/>
                <a:gd name="connsiteY292" fmla="*/ 1331912 h 5180012"/>
                <a:gd name="connsiteX293" fmla="*/ 3621088 w 6688138"/>
                <a:gd name="connsiteY293" fmla="*/ 1389062 h 5180012"/>
                <a:gd name="connsiteX294" fmla="*/ 3573463 w 6688138"/>
                <a:gd name="connsiteY294" fmla="*/ 1446212 h 5180012"/>
                <a:gd name="connsiteX295" fmla="*/ 3621088 w 6688138"/>
                <a:gd name="connsiteY295" fmla="*/ 1522412 h 5180012"/>
                <a:gd name="connsiteX296" fmla="*/ 3621088 w 6688138"/>
                <a:gd name="connsiteY296" fmla="*/ 1560512 h 5180012"/>
                <a:gd name="connsiteX297" fmla="*/ 3668713 w 6688138"/>
                <a:gd name="connsiteY297" fmla="*/ 1598612 h 5180012"/>
                <a:gd name="connsiteX298" fmla="*/ 3792538 w 6688138"/>
                <a:gd name="connsiteY298" fmla="*/ 1655762 h 5180012"/>
                <a:gd name="connsiteX299" fmla="*/ 3887788 w 6688138"/>
                <a:gd name="connsiteY299" fmla="*/ 1674812 h 5180012"/>
                <a:gd name="connsiteX300" fmla="*/ 3973513 w 6688138"/>
                <a:gd name="connsiteY300" fmla="*/ 1703387 h 5180012"/>
                <a:gd name="connsiteX301" fmla="*/ 4002088 w 6688138"/>
                <a:gd name="connsiteY301" fmla="*/ 1722437 h 5180012"/>
                <a:gd name="connsiteX302" fmla="*/ 3849688 w 6688138"/>
                <a:gd name="connsiteY302" fmla="*/ 1722437 h 5180012"/>
                <a:gd name="connsiteX303" fmla="*/ 3821113 w 6688138"/>
                <a:gd name="connsiteY303" fmla="*/ 1751012 h 5180012"/>
                <a:gd name="connsiteX304" fmla="*/ 3716338 w 6688138"/>
                <a:gd name="connsiteY304" fmla="*/ 1779587 h 5180012"/>
                <a:gd name="connsiteX305" fmla="*/ 3668713 w 6688138"/>
                <a:gd name="connsiteY305" fmla="*/ 1798637 h 5180012"/>
                <a:gd name="connsiteX306" fmla="*/ 3602038 w 6688138"/>
                <a:gd name="connsiteY306" fmla="*/ 1874837 h 5180012"/>
                <a:gd name="connsiteX307" fmla="*/ 3525838 w 6688138"/>
                <a:gd name="connsiteY307" fmla="*/ 1941512 h 5180012"/>
                <a:gd name="connsiteX308" fmla="*/ 3382963 w 6688138"/>
                <a:gd name="connsiteY308" fmla="*/ 2008187 h 5180012"/>
                <a:gd name="connsiteX309" fmla="*/ 3278188 w 6688138"/>
                <a:gd name="connsiteY309" fmla="*/ 2065337 h 5180012"/>
                <a:gd name="connsiteX310" fmla="*/ 3173413 w 6688138"/>
                <a:gd name="connsiteY310" fmla="*/ 2093912 h 5180012"/>
                <a:gd name="connsiteX311" fmla="*/ 3030538 w 6688138"/>
                <a:gd name="connsiteY311" fmla="*/ 2103437 h 5180012"/>
                <a:gd name="connsiteX312" fmla="*/ 2944813 w 6688138"/>
                <a:gd name="connsiteY312" fmla="*/ 2084387 h 5180012"/>
                <a:gd name="connsiteX313" fmla="*/ 2878138 w 6688138"/>
                <a:gd name="connsiteY313" fmla="*/ 2046287 h 5180012"/>
                <a:gd name="connsiteX314" fmla="*/ 2820988 w 6688138"/>
                <a:gd name="connsiteY314" fmla="*/ 2008187 h 5180012"/>
                <a:gd name="connsiteX315" fmla="*/ 2763838 w 6688138"/>
                <a:gd name="connsiteY315" fmla="*/ 1970087 h 5180012"/>
                <a:gd name="connsiteX316" fmla="*/ 2678113 w 6688138"/>
                <a:gd name="connsiteY316" fmla="*/ 1951037 h 5180012"/>
                <a:gd name="connsiteX317" fmla="*/ 2592388 w 6688138"/>
                <a:gd name="connsiteY317" fmla="*/ 1931987 h 5180012"/>
                <a:gd name="connsiteX318" fmla="*/ 2525713 w 6688138"/>
                <a:gd name="connsiteY318" fmla="*/ 1903412 h 5180012"/>
                <a:gd name="connsiteX319" fmla="*/ 2449513 w 6688138"/>
                <a:gd name="connsiteY319" fmla="*/ 1912937 h 5180012"/>
                <a:gd name="connsiteX320" fmla="*/ 2382838 w 6688138"/>
                <a:gd name="connsiteY320" fmla="*/ 1922462 h 5180012"/>
                <a:gd name="connsiteX321" fmla="*/ 2354263 w 6688138"/>
                <a:gd name="connsiteY321" fmla="*/ 1960562 h 5180012"/>
                <a:gd name="connsiteX322" fmla="*/ 2316163 w 6688138"/>
                <a:gd name="connsiteY322" fmla="*/ 1912937 h 5180012"/>
                <a:gd name="connsiteX323" fmla="*/ 2249488 w 6688138"/>
                <a:gd name="connsiteY323" fmla="*/ 1893887 h 5180012"/>
                <a:gd name="connsiteX324" fmla="*/ 2163763 w 6688138"/>
                <a:gd name="connsiteY324" fmla="*/ 1893887 h 5180012"/>
                <a:gd name="connsiteX325" fmla="*/ 2068513 w 6688138"/>
                <a:gd name="connsiteY325" fmla="*/ 1874837 h 5180012"/>
                <a:gd name="connsiteX326" fmla="*/ 2001838 w 6688138"/>
                <a:gd name="connsiteY326" fmla="*/ 1865312 h 5180012"/>
                <a:gd name="connsiteX327" fmla="*/ 1887538 w 6688138"/>
                <a:gd name="connsiteY327" fmla="*/ 1827212 h 5180012"/>
                <a:gd name="connsiteX328" fmla="*/ 1839913 w 6688138"/>
                <a:gd name="connsiteY328" fmla="*/ 1808162 h 5180012"/>
                <a:gd name="connsiteX329" fmla="*/ 1773238 w 6688138"/>
                <a:gd name="connsiteY329" fmla="*/ 1751012 h 5180012"/>
                <a:gd name="connsiteX330" fmla="*/ 1706563 w 6688138"/>
                <a:gd name="connsiteY330" fmla="*/ 1751012 h 5180012"/>
                <a:gd name="connsiteX331" fmla="*/ 1630363 w 6688138"/>
                <a:gd name="connsiteY331" fmla="*/ 1751012 h 5180012"/>
                <a:gd name="connsiteX332" fmla="*/ 1544638 w 6688138"/>
                <a:gd name="connsiteY332" fmla="*/ 1751012 h 5180012"/>
                <a:gd name="connsiteX333" fmla="*/ 1525588 w 6688138"/>
                <a:gd name="connsiteY333" fmla="*/ 1751012 h 5180012"/>
                <a:gd name="connsiteX334" fmla="*/ 1487488 w 6688138"/>
                <a:gd name="connsiteY334" fmla="*/ 1779587 h 5180012"/>
                <a:gd name="connsiteX335" fmla="*/ 1458913 w 6688138"/>
                <a:gd name="connsiteY335" fmla="*/ 1827212 h 5180012"/>
                <a:gd name="connsiteX336" fmla="*/ 1430338 w 6688138"/>
                <a:gd name="connsiteY336" fmla="*/ 1846262 h 5180012"/>
                <a:gd name="connsiteX337" fmla="*/ 1373188 w 6688138"/>
                <a:gd name="connsiteY337" fmla="*/ 1817687 h 5180012"/>
                <a:gd name="connsiteX338" fmla="*/ 1344613 w 6688138"/>
                <a:gd name="connsiteY338" fmla="*/ 1789112 h 5180012"/>
                <a:gd name="connsiteX339" fmla="*/ 1354138 w 6688138"/>
                <a:gd name="connsiteY339" fmla="*/ 1741487 h 5180012"/>
                <a:gd name="connsiteX340" fmla="*/ 1363663 w 6688138"/>
                <a:gd name="connsiteY340" fmla="*/ 1712912 h 5180012"/>
                <a:gd name="connsiteX341" fmla="*/ 1296988 w 6688138"/>
                <a:gd name="connsiteY341" fmla="*/ 1608137 h 5180012"/>
                <a:gd name="connsiteX342" fmla="*/ 1230313 w 6688138"/>
                <a:gd name="connsiteY342" fmla="*/ 1522412 h 5180012"/>
                <a:gd name="connsiteX343" fmla="*/ 1163638 w 6688138"/>
                <a:gd name="connsiteY343" fmla="*/ 1389062 h 5180012"/>
                <a:gd name="connsiteX344" fmla="*/ 1125538 w 6688138"/>
                <a:gd name="connsiteY344" fmla="*/ 1322387 h 5180012"/>
                <a:gd name="connsiteX345" fmla="*/ 1125538 w 6688138"/>
                <a:gd name="connsiteY345" fmla="*/ 1265237 h 5180012"/>
                <a:gd name="connsiteX346" fmla="*/ 1135063 w 6688138"/>
                <a:gd name="connsiteY346" fmla="*/ 1217612 h 5180012"/>
                <a:gd name="connsiteX347" fmla="*/ 1154113 w 6688138"/>
                <a:gd name="connsiteY347" fmla="*/ 1189037 h 5180012"/>
                <a:gd name="connsiteX348" fmla="*/ 1192213 w 6688138"/>
                <a:gd name="connsiteY348" fmla="*/ 1198562 h 5180012"/>
                <a:gd name="connsiteX349" fmla="*/ 1211263 w 6688138"/>
                <a:gd name="connsiteY349" fmla="*/ 1169987 h 5180012"/>
                <a:gd name="connsiteX350" fmla="*/ 1211263 w 6688138"/>
                <a:gd name="connsiteY350" fmla="*/ 1141412 h 5180012"/>
                <a:gd name="connsiteX351" fmla="*/ 1220788 w 6688138"/>
                <a:gd name="connsiteY351" fmla="*/ 1122362 h 5180012"/>
                <a:gd name="connsiteX352" fmla="*/ 1268413 w 6688138"/>
                <a:gd name="connsiteY352" fmla="*/ 1112837 h 5180012"/>
                <a:gd name="connsiteX353" fmla="*/ 1230313 w 6688138"/>
                <a:gd name="connsiteY353" fmla="*/ 1036637 h 5180012"/>
                <a:gd name="connsiteX354" fmla="*/ 1211263 w 6688138"/>
                <a:gd name="connsiteY354" fmla="*/ 989012 h 5180012"/>
                <a:gd name="connsiteX355" fmla="*/ 1211263 w 6688138"/>
                <a:gd name="connsiteY355" fmla="*/ 931862 h 5180012"/>
                <a:gd name="connsiteX356" fmla="*/ 1182688 w 6688138"/>
                <a:gd name="connsiteY356" fmla="*/ 912812 h 5180012"/>
                <a:gd name="connsiteX357" fmla="*/ 1125538 w 6688138"/>
                <a:gd name="connsiteY357" fmla="*/ 884237 h 5180012"/>
                <a:gd name="connsiteX358" fmla="*/ 1068388 w 6688138"/>
                <a:gd name="connsiteY358" fmla="*/ 865187 h 5180012"/>
                <a:gd name="connsiteX359" fmla="*/ 1011238 w 6688138"/>
                <a:gd name="connsiteY359" fmla="*/ 865187 h 5180012"/>
                <a:gd name="connsiteX360" fmla="*/ 935038 w 6688138"/>
                <a:gd name="connsiteY360" fmla="*/ 865187 h 5180012"/>
                <a:gd name="connsiteX361" fmla="*/ 887413 w 6688138"/>
                <a:gd name="connsiteY361" fmla="*/ 893762 h 5180012"/>
                <a:gd name="connsiteX362" fmla="*/ 858838 w 6688138"/>
                <a:gd name="connsiteY362" fmla="*/ 893762 h 5180012"/>
                <a:gd name="connsiteX363" fmla="*/ 811213 w 6688138"/>
                <a:gd name="connsiteY363" fmla="*/ 960437 h 5180012"/>
                <a:gd name="connsiteX364" fmla="*/ 696913 w 6688138"/>
                <a:gd name="connsiteY364" fmla="*/ 979487 h 5180012"/>
                <a:gd name="connsiteX365" fmla="*/ 630238 w 6688138"/>
                <a:gd name="connsiteY365" fmla="*/ 979487 h 5180012"/>
                <a:gd name="connsiteX366" fmla="*/ 544513 w 6688138"/>
                <a:gd name="connsiteY366" fmla="*/ 969962 h 5180012"/>
                <a:gd name="connsiteX367" fmla="*/ 506413 w 6688138"/>
                <a:gd name="connsiteY367" fmla="*/ 941387 h 5180012"/>
                <a:gd name="connsiteX368" fmla="*/ 468313 w 6688138"/>
                <a:gd name="connsiteY368" fmla="*/ 922337 h 5180012"/>
                <a:gd name="connsiteX369" fmla="*/ 430213 w 6688138"/>
                <a:gd name="connsiteY369" fmla="*/ 912812 h 5180012"/>
                <a:gd name="connsiteX370" fmla="*/ 411163 w 6688138"/>
                <a:gd name="connsiteY370" fmla="*/ 893762 h 5180012"/>
                <a:gd name="connsiteX371" fmla="*/ 334963 w 6688138"/>
                <a:gd name="connsiteY371" fmla="*/ 893762 h 5180012"/>
                <a:gd name="connsiteX372" fmla="*/ 268288 w 6688138"/>
                <a:gd name="connsiteY372" fmla="*/ 874712 h 5180012"/>
                <a:gd name="connsiteX373" fmla="*/ 230188 w 6688138"/>
                <a:gd name="connsiteY373" fmla="*/ 855662 h 5180012"/>
                <a:gd name="connsiteX374" fmla="*/ 211138 w 6688138"/>
                <a:gd name="connsiteY374" fmla="*/ 836612 h 5180012"/>
                <a:gd name="connsiteX375" fmla="*/ 192088 w 6688138"/>
                <a:gd name="connsiteY375" fmla="*/ 817562 h 5180012"/>
                <a:gd name="connsiteX376" fmla="*/ 182563 w 6688138"/>
                <a:gd name="connsiteY376" fmla="*/ 798512 h 5180012"/>
                <a:gd name="connsiteX377" fmla="*/ 163513 w 6688138"/>
                <a:gd name="connsiteY377" fmla="*/ 779462 h 5180012"/>
                <a:gd name="connsiteX378" fmla="*/ 106363 w 6688138"/>
                <a:gd name="connsiteY378" fmla="*/ 798512 h 5180012"/>
                <a:gd name="connsiteX379" fmla="*/ 106363 w 6688138"/>
                <a:gd name="connsiteY379" fmla="*/ 779462 h 5180012"/>
                <a:gd name="connsiteX380" fmla="*/ 77788 w 6688138"/>
                <a:gd name="connsiteY380" fmla="*/ 769937 h 5180012"/>
                <a:gd name="connsiteX381" fmla="*/ 49213 w 6688138"/>
                <a:gd name="connsiteY381" fmla="*/ 760412 h 5180012"/>
                <a:gd name="connsiteX382" fmla="*/ 30163 w 6688138"/>
                <a:gd name="connsiteY382" fmla="*/ 760412 h 5180012"/>
                <a:gd name="connsiteX383" fmla="*/ 1588 w 6688138"/>
                <a:gd name="connsiteY383" fmla="*/ 769937 h 5180012"/>
                <a:gd name="connsiteX384" fmla="*/ 20638 w 6688138"/>
                <a:gd name="connsiteY384" fmla="*/ 808037 h 5180012"/>
                <a:gd name="connsiteX385" fmla="*/ 20638 w 6688138"/>
                <a:gd name="connsiteY385" fmla="*/ 827087 h 5180012"/>
                <a:gd name="connsiteX386" fmla="*/ 11113 w 6688138"/>
                <a:gd name="connsiteY386" fmla="*/ 874712 h 5180012"/>
                <a:gd name="connsiteX387" fmla="*/ 77788 w 6688138"/>
                <a:gd name="connsiteY387" fmla="*/ 903287 h 5180012"/>
                <a:gd name="connsiteX388" fmla="*/ 134938 w 6688138"/>
                <a:gd name="connsiteY388" fmla="*/ 979487 h 5180012"/>
                <a:gd name="connsiteX389" fmla="*/ 173038 w 6688138"/>
                <a:gd name="connsiteY389" fmla="*/ 1017587 h 5180012"/>
                <a:gd name="connsiteX390" fmla="*/ 173038 w 6688138"/>
                <a:gd name="connsiteY390" fmla="*/ 1093787 h 5180012"/>
                <a:gd name="connsiteX391" fmla="*/ 173038 w 6688138"/>
                <a:gd name="connsiteY391" fmla="*/ 1141412 h 5180012"/>
                <a:gd name="connsiteX392" fmla="*/ 153988 w 6688138"/>
                <a:gd name="connsiteY392" fmla="*/ 1198562 h 5180012"/>
                <a:gd name="connsiteX393" fmla="*/ 125413 w 6688138"/>
                <a:gd name="connsiteY393" fmla="*/ 1236662 h 5180012"/>
                <a:gd name="connsiteX394" fmla="*/ 106363 w 6688138"/>
                <a:gd name="connsiteY394" fmla="*/ 1265237 h 5180012"/>
                <a:gd name="connsiteX395" fmla="*/ 96838 w 6688138"/>
                <a:gd name="connsiteY395" fmla="*/ 1293812 h 5180012"/>
                <a:gd name="connsiteX396" fmla="*/ 153988 w 6688138"/>
                <a:gd name="connsiteY396" fmla="*/ 1370012 h 5180012"/>
                <a:gd name="connsiteX397" fmla="*/ 173038 w 6688138"/>
                <a:gd name="connsiteY397" fmla="*/ 1465262 h 5180012"/>
                <a:gd name="connsiteX398" fmla="*/ 182563 w 6688138"/>
                <a:gd name="connsiteY398" fmla="*/ 1560512 h 5180012"/>
                <a:gd name="connsiteX399" fmla="*/ 182563 w 6688138"/>
                <a:gd name="connsiteY399" fmla="*/ 1617662 h 5180012"/>
                <a:gd name="connsiteX400" fmla="*/ 182563 w 6688138"/>
                <a:gd name="connsiteY400" fmla="*/ 1693862 h 5180012"/>
                <a:gd name="connsiteX401" fmla="*/ 239713 w 6688138"/>
                <a:gd name="connsiteY401" fmla="*/ 1731962 h 5180012"/>
                <a:gd name="connsiteX402" fmla="*/ 277813 w 6688138"/>
                <a:gd name="connsiteY402" fmla="*/ 1751012 h 5180012"/>
                <a:gd name="connsiteX403" fmla="*/ 296863 w 6688138"/>
                <a:gd name="connsiteY403" fmla="*/ 1751012 h 5180012"/>
                <a:gd name="connsiteX404" fmla="*/ 344488 w 6688138"/>
                <a:gd name="connsiteY404" fmla="*/ 1855787 h 5180012"/>
                <a:gd name="connsiteX405" fmla="*/ 401638 w 6688138"/>
                <a:gd name="connsiteY405" fmla="*/ 1855787 h 5180012"/>
                <a:gd name="connsiteX406" fmla="*/ 382588 w 6688138"/>
                <a:gd name="connsiteY406" fmla="*/ 1874837 h 5180012"/>
                <a:gd name="connsiteX407" fmla="*/ 430213 w 6688138"/>
                <a:gd name="connsiteY407" fmla="*/ 1941512 h 5180012"/>
                <a:gd name="connsiteX408" fmla="*/ 449263 w 6688138"/>
                <a:gd name="connsiteY408" fmla="*/ 2065337 h 5180012"/>
                <a:gd name="connsiteX409" fmla="*/ 449263 w 6688138"/>
                <a:gd name="connsiteY409" fmla="*/ 2112962 h 5180012"/>
                <a:gd name="connsiteX410" fmla="*/ 477838 w 6688138"/>
                <a:gd name="connsiteY410" fmla="*/ 2141537 h 5180012"/>
                <a:gd name="connsiteX411" fmla="*/ 496888 w 6688138"/>
                <a:gd name="connsiteY411" fmla="*/ 2151062 h 5180012"/>
                <a:gd name="connsiteX412" fmla="*/ 544513 w 6688138"/>
                <a:gd name="connsiteY412" fmla="*/ 2132012 h 5180012"/>
                <a:gd name="connsiteX413" fmla="*/ 601663 w 6688138"/>
                <a:gd name="connsiteY413" fmla="*/ 2160587 h 5180012"/>
                <a:gd name="connsiteX414" fmla="*/ 573088 w 6688138"/>
                <a:gd name="connsiteY414" fmla="*/ 2160587 h 5180012"/>
                <a:gd name="connsiteX415" fmla="*/ 534988 w 6688138"/>
                <a:gd name="connsiteY415" fmla="*/ 2189162 h 5180012"/>
                <a:gd name="connsiteX416" fmla="*/ 534988 w 6688138"/>
                <a:gd name="connsiteY416" fmla="*/ 2303462 h 5180012"/>
                <a:gd name="connsiteX417" fmla="*/ 534988 w 6688138"/>
                <a:gd name="connsiteY417" fmla="*/ 2389187 h 5180012"/>
                <a:gd name="connsiteX418" fmla="*/ 525463 w 6688138"/>
                <a:gd name="connsiteY418" fmla="*/ 2455862 h 5180012"/>
                <a:gd name="connsiteX419" fmla="*/ 515938 w 6688138"/>
                <a:gd name="connsiteY419" fmla="*/ 2493962 h 5180012"/>
                <a:gd name="connsiteX420" fmla="*/ 515938 w 6688138"/>
                <a:gd name="connsiteY420" fmla="*/ 2541587 h 5180012"/>
                <a:gd name="connsiteX421" fmla="*/ 534988 w 6688138"/>
                <a:gd name="connsiteY421" fmla="*/ 2646362 h 5180012"/>
                <a:gd name="connsiteX422" fmla="*/ 563563 w 6688138"/>
                <a:gd name="connsiteY422" fmla="*/ 2713037 h 5180012"/>
                <a:gd name="connsiteX423" fmla="*/ 592138 w 6688138"/>
                <a:gd name="connsiteY423" fmla="*/ 2684462 h 5180012"/>
                <a:gd name="connsiteX424" fmla="*/ 611188 w 6688138"/>
                <a:gd name="connsiteY424" fmla="*/ 2655887 h 5180012"/>
                <a:gd name="connsiteX425" fmla="*/ 677863 w 6688138"/>
                <a:gd name="connsiteY425" fmla="*/ 2684462 h 5180012"/>
                <a:gd name="connsiteX426" fmla="*/ 687388 w 6688138"/>
                <a:gd name="connsiteY426" fmla="*/ 2722562 h 5180012"/>
                <a:gd name="connsiteX427" fmla="*/ 639763 w 6688138"/>
                <a:gd name="connsiteY427" fmla="*/ 2693987 h 5180012"/>
                <a:gd name="connsiteX428" fmla="*/ 592138 w 6688138"/>
                <a:gd name="connsiteY428" fmla="*/ 2722562 h 5180012"/>
                <a:gd name="connsiteX429" fmla="*/ 582613 w 6688138"/>
                <a:gd name="connsiteY429" fmla="*/ 2789237 h 5180012"/>
                <a:gd name="connsiteX430" fmla="*/ 582613 w 6688138"/>
                <a:gd name="connsiteY430" fmla="*/ 2846387 h 5180012"/>
                <a:gd name="connsiteX431" fmla="*/ 611188 w 6688138"/>
                <a:gd name="connsiteY431" fmla="*/ 2932112 h 5180012"/>
                <a:gd name="connsiteX432" fmla="*/ 582613 w 6688138"/>
                <a:gd name="connsiteY432" fmla="*/ 3008312 h 5180012"/>
                <a:gd name="connsiteX433" fmla="*/ 554038 w 6688138"/>
                <a:gd name="connsiteY433" fmla="*/ 3074987 h 5180012"/>
                <a:gd name="connsiteX434" fmla="*/ 525463 w 6688138"/>
                <a:gd name="connsiteY434" fmla="*/ 3160712 h 5180012"/>
                <a:gd name="connsiteX435" fmla="*/ 496888 w 6688138"/>
                <a:gd name="connsiteY435" fmla="*/ 3217862 h 5180012"/>
                <a:gd name="connsiteX436" fmla="*/ 525463 w 6688138"/>
                <a:gd name="connsiteY436" fmla="*/ 3255962 h 5180012"/>
                <a:gd name="connsiteX437" fmla="*/ 554038 w 6688138"/>
                <a:gd name="connsiteY437" fmla="*/ 3294062 h 5180012"/>
                <a:gd name="connsiteX438" fmla="*/ 525463 w 6688138"/>
                <a:gd name="connsiteY438" fmla="*/ 3436937 h 5180012"/>
                <a:gd name="connsiteX439" fmla="*/ 554038 w 6688138"/>
                <a:gd name="connsiteY439" fmla="*/ 3503612 h 5180012"/>
                <a:gd name="connsiteX440" fmla="*/ 601663 w 6688138"/>
                <a:gd name="connsiteY440" fmla="*/ 3522662 h 5180012"/>
                <a:gd name="connsiteX441" fmla="*/ 630238 w 6688138"/>
                <a:gd name="connsiteY441" fmla="*/ 3541712 h 5180012"/>
                <a:gd name="connsiteX442" fmla="*/ 639763 w 6688138"/>
                <a:gd name="connsiteY442" fmla="*/ 3570287 h 5180012"/>
                <a:gd name="connsiteX443" fmla="*/ 649288 w 6688138"/>
                <a:gd name="connsiteY443" fmla="*/ 3598862 h 5180012"/>
                <a:gd name="connsiteX444" fmla="*/ 668338 w 6688138"/>
                <a:gd name="connsiteY444" fmla="*/ 3636962 h 5180012"/>
                <a:gd name="connsiteX445" fmla="*/ 706438 w 6688138"/>
                <a:gd name="connsiteY445" fmla="*/ 3656012 h 5180012"/>
                <a:gd name="connsiteX446" fmla="*/ 754063 w 6688138"/>
                <a:gd name="connsiteY446" fmla="*/ 3665537 h 5180012"/>
                <a:gd name="connsiteX447" fmla="*/ 754063 w 6688138"/>
                <a:gd name="connsiteY447" fmla="*/ 3722687 h 5180012"/>
                <a:gd name="connsiteX448" fmla="*/ 811213 w 6688138"/>
                <a:gd name="connsiteY448" fmla="*/ 3694112 h 5180012"/>
                <a:gd name="connsiteX449" fmla="*/ 839788 w 6688138"/>
                <a:gd name="connsiteY449" fmla="*/ 3675062 h 5180012"/>
                <a:gd name="connsiteX450" fmla="*/ 887413 w 6688138"/>
                <a:gd name="connsiteY450" fmla="*/ 3665537 h 5180012"/>
                <a:gd name="connsiteX451" fmla="*/ 887413 w 6688138"/>
                <a:gd name="connsiteY451" fmla="*/ 3656012 h 5180012"/>
                <a:gd name="connsiteX452" fmla="*/ 868363 w 6688138"/>
                <a:gd name="connsiteY452" fmla="*/ 3703637 h 5180012"/>
                <a:gd name="connsiteX453" fmla="*/ 849313 w 6688138"/>
                <a:gd name="connsiteY453" fmla="*/ 3722687 h 5180012"/>
                <a:gd name="connsiteX454" fmla="*/ 925513 w 6688138"/>
                <a:gd name="connsiteY454" fmla="*/ 3789362 h 5180012"/>
                <a:gd name="connsiteX455" fmla="*/ 858838 w 6688138"/>
                <a:gd name="connsiteY455" fmla="*/ 3779837 h 5180012"/>
                <a:gd name="connsiteX456" fmla="*/ 820738 w 6688138"/>
                <a:gd name="connsiteY456" fmla="*/ 3779837 h 5180012"/>
                <a:gd name="connsiteX457" fmla="*/ 773113 w 6688138"/>
                <a:gd name="connsiteY457" fmla="*/ 3808412 h 5180012"/>
                <a:gd name="connsiteX458" fmla="*/ 763588 w 6688138"/>
                <a:gd name="connsiteY458" fmla="*/ 3827462 h 5180012"/>
                <a:gd name="connsiteX459" fmla="*/ 706438 w 6688138"/>
                <a:gd name="connsiteY459" fmla="*/ 3836987 h 5180012"/>
                <a:gd name="connsiteX460" fmla="*/ 658813 w 6688138"/>
                <a:gd name="connsiteY460" fmla="*/ 3846512 h 5180012"/>
                <a:gd name="connsiteX461" fmla="*/ 630238 w 6688138"/>
                <a:gd name="connsiteY461" fmla="*/ 3827462 h 5180012"/>
                <a:gd name="connsiteX462" fmla="*/ 592138 w 6688138"/>
                <a:gd name="connsiteY462" fmla="*/ 3808412 h 5180012"/>
                <a:gd name="connsiteX463" fmla="*/ 554038 w 6688138"/>
                <a:gd name="connsiteY463" fmla="*/ 3808412 h 5180012"/>
                <a:gd name="connsiteX464" fmla="*/ 534988 w 6688138"/>
                <a:gd name="connsiteY464" fmla="*/ 3827462 h 5180012"/>
                <a:gd name="connsiteX465" fmla="*/ 534988 w 6688138"/>
                <a:gd name="connsiteY465" fmla="*/ 3846512 h 5180012"/>
                <a:gd name="connsiteX466" fmla="*/ 582613 w 6688138"/>
                <a:gd name="connsiteY466" fmla="*/ 3903662 h 5180012"/>
                <a:gd name="connsiteX467" fmla="*/ 582613 w 6688138"/>
                <a:gd name="connsiteY467" fmla="*/ 3932237 h 5180012"/>
                <a:gd name="connsiteX468" fmla="*/ 582613 w 6688138"/>
                <a:gd name="connsiteY468" fmla="*/ 3979862 h 5180012"/>
                <a:gd name="connsiteX469" fmla="*/ 592138 w 6688138"/>
                <a:gd name="connsiteY469" fmla="*/ 4046537 h 5180012"/>
                <a:gd name="connsiteX470" fmla="*/ 630238 w 6688138"/>
                <a:gd name="connsiteY470" fmla="*/ 4094162 h 5180012"/>
                <a:gd name="connsiteX471" fmla="*/ 630238 w 6688138"/>
                <a:gd name="connsiteY471" fmla="*/ 4132262 h 5180012"/>
                <a:gd name="connsiteX472" fmla="*/ 630238 w 6688138"/>
                <a:gd name="connsiteY472" fmla="*/ 4160837 h 5180012"/>
                <a:gd name="connsiteX473" fmla="*/ 649288 w 6688138"/>
                <a:gd name="connsiteY473" fmla="*/ 4198937 h 5180012"/>
                <a:gd name="connsiteX474" fmla="*/ 658813 w 6688138"/>
                <a:gd name="connsiteY474" fmla="*/ 4217987 h 5180012"/>
                <a:gd name="connsiteX475" fmla="*/ 706438 w 6688138"/>
                <a:gd name="connsiteY475" fmla="*/ 4208462 h 5180012"/>
                <a:gd name="connsiteX476" fmla="*/ 735013 w 6688138"/>
                <a:gd name="connsiteY476" fmla="*/ 4237037 h 5180012"/>
                <a:gd name="connsiteX477" fmla="*/ 782638 w 6688138"/>
                <a:gd name="connsiteY477" fmla="*/ 4265612 h 5180012"/>
                <a:gd name="connsiteX478" fmla="*/ 801688 w 6688138"/>
                <a:gd name="connsiteY478" fmla="*/ 4265612 h 5180012"/>
                <a:gd name="connsiteX479" fmla="*/ 820738 w 6688138"/>
                <a:gd name="connsiteY479" fmla="*/ 4265612 h 5180012"/>
                <a:gd name="connsiteX480" fmla="*/ 849313 w 6688138"/>
                <a:gd name="connsiteY480" fmla="*/ 4265612 h 5180012"/>
                <a:gd name="connsiteX481" fmla="*/ 925513 w 6688138"/>
                <a:gd name="connsiteY481" fmla="*/ 4227512 h 5180012"/>
                <a:gd name="connsiteX482" fmla="*/ 944563 w 6688138"/>
                <a:gd name="connsiteY482" fmla="*/ 4189412 h 5180012"/>
                <a:gd name="connsiteX483" fmla="*/ 963613 w 6688138"/>
                <a:gd name="connsiteY483" fmla="*/ 4170362 h 5180012"/>
                <a:gd name="connsiteX484" fmla="*/ 992188 w 6688138"/>
                <a:gd name="connsiteY484" fmla="*/ 4170362 h 5180012"/>
                <a:gd name="connsiteX485" fmla="*/ 1011238 w 6688138"/>
                <a:gd name="connsiteY485" fmla="*/ 4132262 h 5180012"/>
                <a:gd name="connsiteX486" fmla="*/ 1030288 w 6688138"/>
                <a:gd name="connsiteY486" fmla="*/ 4113212 h 5180012"/>
                <a:gd name="connsiteX487" fmla="*/ 1068388 w 6688138"/>
                <a:gd name="connsiteY487" fmla="*/ 4084637 h 5180012"/>
                <a:gd name="connsiteX488" fmla="*/ 1096963 w 6688138"/>
                <a:gd name="connsiteY488" fmla="*/ 4084637 h 5180012"/>
                <a:gd name="connsiteX489" fmla="*/ 1135063 w 6688138"/>
                <a:gd name="connsiteY489" fmla="*/ 4084637 h 5180012"/>
                <a:gd name="connsiteX490" fmla="*/ 1173163 w 6688138"/>
                <a:gd name="connsiteY490" fmla="*/ 4094162 h 5180012"/>
                <a:gd name="connsiteX491" fmla="*/ 1201738 w 6688138"/>
                <a:gd name="connsiteY491" fmla="*/ 4103687 h 5180012"/>
                <a:gd name="connsiteX492" fmla="*/ 1230313 w 6688138"/>
                <a:gd name="connsiteY492" fmla="*/ 4122737 h 5180012"/>
                <a:gd name="connsiteX493" fmla="*/ 1249363 w 6688138"/>
                <a:gd name="connsiteY493" fmla="*/ 4122737 h 5180012"/>
                <a:gd name="connsiteX494" fmla="*/ 1268413 w 6688138"/>
                <a:gd name="connsiteY494" fmla="*/ 4132262 h 5180012"/>
                <a:gd name="connsiteX495" fmla="*/ 1287463 w 6688138"/>
                <a:gd name="connsiteY495" fmla="*/ 4151312 h 5180012"/>
                <a:gd name="connsiteX496" fmla="*/ 1335088 w 6688138"/>
                <a:gd name="connsiteY496" fmla="*/ 4151312 h 5180012"/>
                <a:gd name="connsiteX497" fmla="*/ 1392238 w 6688138"/>
                <a:gd name="connsiteY497" fmla="*/ 4160837 h 5180012"/>
                <a:gd name="connsiteX498" fmla="*/ 1411288 w 6688138"/>
                <a:gd name="connsiteY498" fmla="*/ 4160837 h 5180012"/>
                <a:gd name="connsiteX499" fmla="*/ 1439863 w 6688138"/>
                <a:gd name="connsiteY499" fmla="*/ 4160837 h 5180012"/>
                <a:gd name="connsiteX500" fmla="*/ 1458913 w 6688138"/>
                <a:gd name="connsiteY500" fmla="*/ 4189412 h 5180012"/>
                <a:gd name="connsiteX501" fmla="*/ 1487488 w 6688138"/>
                <a:gd name="connsiteY501" fmla="*/ 4208462 h 5180012"/>
                <a:gd name="connsiteX502" fmla="*/ 1535113 w 6688138"/>
                <a:gd name="connsiteY502" fmla="*/ 4208462 h 5180012"/>
                <a:gd name="connsiteX503" fmla="*/ 1563688 w 6688138"/>
                <a:gd name="connsiteY503" fmla="*/ 4208462 h 5180012"/>
                <a:gd name="connsiteX504" fmla="*/ 1582738 w 6688138"/>
                <a:gd name="connsiteY504" fmla="*/ 4208462 h 5180012"/>
                <a:gd name="connsiteX505" fmla="*/ 1611313 w 6688138"/>
                <a:gd name="connsiteY505" fmla="*/ 4198937 h 5180012"/>
                <a:gd name="connsiteX506" fmla="*/ 1630363 w 6688138"/>
                <a:gd name="connsiteY506" fmla="*/ 4160837 h 5180012"/>
                <a:gd name="connsiteX507" fmla="*/ 1677988 w 6688138"/>
                <a:gd name="connsiteY507" fmla="*/ 4170362 h 5180012"/>
                <a:gd name="connsiteX508" fmla="*/ 1687513 w 6688138"/>
                <a:gd name="connsiteY508" fmla="*/ 4189412 h 5180012"/>
                <a:gd name="connsiteX509" fmla="*/ 1725613 w 6688138"/>
                <a:gd name="connsiteY509" fmla="*/ 4208462 h 5180012"/>
                <a:gd name="connsiteX510" fmla="*/ 1744663 w 6688138"/>
                <a:gd name="connsiteY510" fmla="*/ 4208462 h 5180012"/>
                <a:gd name="connsiteX511" fmla="*/ 1782763 w 6688138"/>
                <a:gd name="connsiteY511" fmla="*/ 4208462 h 5180012"/>
                <a:gd name="connsiteX512" fmla="*/ 1811338 w 6688138"/>
                <a:gd name="connsiteY512" fmla="*/ 4227512 h 5180012"/>
                <a:gd name="connsiteX513" fmla="*/ 1820863 w 6688138"/>
                <a:gd name="connsiteY513" fmla="*/ 4237037 h 5180012"/>
                <a:gd name="connsiteX514" fmla="*/ 1839913 w 6688138"/>
                <a:gd name="connsiteY514" fmla="*/ 4265612 h 5180012"/>
                <a:gd name="connsiteX515" fmla="*/ 1858963 w 6688138"/>
                <a:gd name="connsiteY515" fmla="*/ 4284662 h 5180012"/>
                <a:gd name="connsiteX516" fmla="*/ 1868488 w 6688138"/>
                <a:gd name="connsiteY516" fmla="*/ 4313237 h 5180012"/>
                <a:gd name="connsiteX517" fmla="*/ 1878013 w 6688138"/>
                <a:gd name="connsiteY517" fmla="*/ 4332287 h 5180012"/>
                <a:gd name="connsiteX518" fmla="*/ 1897063 w 6688138"/>
                <a:gd name="connsiteY518" fmla="*/ 4322762 h 5180012"/>
                <a:gd name="connsiteX519" fmla="*/ 1916113 w 6688138"/>
                <a:gd name="connsiteY519" fmla="*/ 4303712 h 5180012"/>
                <a:gd name="connsiteX520" fmla="*/ 1935163 w 6688138"/>
                <a:gd name="connsiteY520" fmla="*/ 4313237 h 5180012"/>
                <a:gd name="connsiteX521" fmla="*/ 1935163 w 6688138"/>
                <a:gd name="connsiteY521" fmla="*/ 4351337 h 5180012"/>
                <a:gd name="connsiteX522" fmla="*/ 1944688 w 6688138"/>
                <a:gd name="connsiteY522" fmla="*/ 4389437 h 5180012"/>
                <a:gd name="connsiteX523" fmla="*/ 1982788 w 6688138"/>
                <a:gd name="connsiteY523" fmla="*/ 4379912 h 5180012"/>
                <a:gd name="connsiteX524" fmla="*/ 1992313 w 6688138"/>
                <a:gd name="connsiteY524" fmla="*/ 4370387 h 5180012"/>
                <a:gd name="connsiteX525" fmla="*/ 2039938 w 6688138"/>
                <a:gd name="connsiteY525" fmla="*/ 4370387 h 5180012"/>
                <a:gd name="connsiteX526" fmla="*/ 2078038 w 6688138"/>
                <a:gd name="connsiteY526" fmla="*/ 4360862 h 5180012"/>
                <a:gd name="connsiteX527" fmla="*/ 2049463 w 6688138"/>
                <a:gd name="connsiteY527" fmla="*/ 4332287 h 5180012"/>
                <a:gd name="connsiteX528" fmla="*/ 2039938 w 6688138"/>
                <a:gd name="connsiteY528" fmla="*/ 4313237 h 5180012"/>
                <a:gd name="connsiteX529" fmla="*/ 2039938 w 6688138"/>
                <a:gd name="connsiteY529" fmla="*/ 4303712 h 5180012"/>
                <a:gd name="connsiteX530" fmla="*/ 2097088 w 6688138"/>
                <a:gd name="connsiteY530" fmla="*/ 4313237 h 5180012"/>
                <a:gd name="connsiteX531" fmla="*/ 2106613 w 6688138"/>
                <a:gd name="connsiteY531" fmla="*/ 4294187 h 5180012"/>
                <a:gd name="connsiteX532" fmla="*/ 2125663 w 6688138"/>
                <a:gd name="connsiteY532" fmla="*/ 4275137 h 5180012"/>
                <a:gd name="connsiteX533" fmla="*/ 2163763 w 6688138"/>
                <a:gd name="connsiteY533" fmla="*/ 4303712 h 5180012"/>
                <a:gd name="connsiteX534" fmla="*/ 2163763 w 6688138"/>
                <a:gd name="connsiteY534" fmla="*/ 4351337 h 5180012"/>
                <a:gd name="connsiteX535" fmla="*/ 2192338 w 6688138"/>
                <a:gd name="connsiteY535" fmla="*/ 4370387 h 5180012"/>
                <a:gd name="connsiteX536" fmla="*/ 2239963 w 6688138"/>
                <a:gd name="connsiteY536" fmla="*/ 4332287 h 5180012"/>
                <a:gd name="connsiteX537" fmla="*/ 2259013 w 6688138"/>
                <a:gd name="connsiteY537" fmla="*/ 4322762 h 5180012"/>
                <a:gd name="connsiteX538" fmla="*/ 2278063 w 6688138"/>
                <a:gd name="connsiteY538" fmla="*/ 4313237 h 5180012"/>
                <a:gd name="connsiteX539" fmla="*/ 2306638 w 6688138"/>
                <a:gd name="connsiteY539" fmla="*/ 4313237 h 5180012"/>
                <a:gd name="connsiteX540" fmla="*/ 2354263 w 6688138"/>
                <a:gd name="connsiteY540" fmla="*/ 4303712 h 5180012"/>
                <a:gd name="connsiteX541" fmla="*/ 2392363 w 6688138"/>
                <a:gd name="connsiteY541" fmla="*/ 4275137 h 5180012"/>
                <a:gd name="connsiteX542" fmla="*/ 2430463 w 6688138"/>
                <a:gd name="connsiteY542" fmla="*/ 4265612 h 5180012"/>
                <a:gd name="connsiteX543" fmla="*/ 2449513 w 6688138"/>
                <a:gd name="connsiteY543" fmla="*/ 4217987 h 5180012"/>
                <a:gd name="connsiteX544" fmla="*/ 2497138 w 6688138"/>
                <a:gd name="connsiteY544" fmla="*/ 4227512 h 5180012"/>
                <a:gd name="connsiteX545" fmla="*/ 2582863 w 6688138"/>
                <a:gd name="connsiteY545" fmla="*/ 4227512 h 5180012"/>
                <a:gd name="connsiteX546" fmla="*/ 2620963 w 6688138"/>
                <a:gd name="connsiteY546" fmla="*/ 4237037 h 5180012"/>
                <a:gd name="connsiteX547" fmla="*/ 2668588 w 6688138"/>
                <a:gd name="connsiteY547" fmla="*/ 4256087 h 5180012"/>
                <a:gd name="connsiteX548" fmla="*/ 2744788 w 6688138"/>
                <a:gd name="connsiteY548" fmla="*/ 4246562 h 5180012"/>
                <a:gd name="connsiteX549" fmla="*/ 2792413 w 6688138"/>
                <a:gd name="connsiteY549" fmla="*/ 4227512 h 5180012"/>
                <a:gd name="connsiteX550" fmla="*/ 2811463 w 6688138"/>
                <a:gd name="connsiteY550" fmla="*/ 4189412 h 5180012"/>
                <a:gd name="connsiteX551" fmla="*/ 2878138 w 6688138"/>
                <a:gd name="connsiteY551" fmla="*/ 4217987 h 5180012"/>
                <a:gd name="connsiteX552" fmla="*/ 2897188 w 6688138"/>
                <a:gd name="connsiteY552" fmla="*/ 4179887 h 5180012"/>
                <a:gd name="connsiteX553" fmla="*/ 2916238 w 6688138"/>
                <a:gd name="connsiteY553" fmla="*/ 4170362 h 5180012"/>
                <a:gd name="connsiteX554" fmla="*/ 2916238 w 6688138"/>
                <a:gd name="connsiteY554" fmla="*/ 4141787 h 5180012"/>
                <a:gd name="connsiteX555" fmla="*/ 2916238 w 6688138"/>
                <a:gd name="connsiteY555" fmla="*/ 4122737 h 5180012"/>
                <a:gd name="connsiteX556" fmla="*/ 2925763 w 6688138"/>
                <a:gd name="connsiteY556" fmla="*/ 4094162 h 5180012"/>
                <a:gd name="connsiteX557" fmla="*/ 2982913 w 6688138"/>
                <a:gd name="connsiteY557" fmla="*/ 4094162 h 5180012"/>
                <a:gd name="connsiteX558" fmla="*/ 3001963 w 6688138"/>
                <a:gd name="connsiteY558" fmla="*/ 4113212 h 5180012"/>
                <a:gd name="connsiteX559" fmla="*/ 3040063 w 6688138"/>
                <a:gd name="connsiteY559" fmla="*/ 4132262 h 5180012"/>
                <a:gd name="connsiteX560" fmla="*/ 3059113 w 6688138"/>
                <a:gd name="connsiteY560" fmla="*/ 4160837 h 5180012"/>
                <a:gd name="connsiteX561" fmla="*/ 3078163 w 6688138"/>
                <a:gd name="connsiteY561" fmla="*/ 4189412 h 5180012"/>
                <a:gd name="connsiteX562" fmla="*/ 3078163 w 6688138"/>
                <a:gd name="connsiteY562" fmla="*/ 4217987 h 5180012"/>
                <a:gd name="connsiteX563" fmla="*/ 3078163 w 6688138"/>
                <a:gd name="connsiteY563" fmla="*/ 4237037 h 5180012"/>
                <a:gd name="connsiteX564" fmla="*/ 3097213 w 6688138"/>
                <a:gd name="connsiteY564" fmla="*/ 4303712 h 5180012"/>
                <a:gd name="connsiteX565" fmla="*/ 3116263 w 6688138"/>
                <a:gd name="connsiteY565" fmla="*/ 4351337 h 5180012"/>
                <a:gd name="connsiteX566" fmla="*/ 3135313 w 6688138"/>
                <a:gd name="connsiteY566" fmla="*/ 4360862 h 5180012"/>
                <a:gd name="connsiteX567" fmla="*/ 3154363 w 6688138"/>
                <a:gd name="connsiteY567" fmla="*/ 4389437 h 5180012"/>
                <a:gd name="connsiteX568" fmla="*/ 3201988 w 6688138"/>
                <a:gd name="connsiteY568" fmla="*/ 4398962 h 5180012"/>
                <a:gd name="connsiteX569" fmla="*/ 3230563 w 6688138"/>
                <a:gd name="connsiteY569" fmla="*/ 4389437 h 5180012"/>
                <a:gd name="connsiteX570" fmla="*/ 3268663 w 6688138"/>
                <a:gd name="connsiteY570" fmla="*/ 4408487 h 5180012"/>
                <a:gd name="connsiteX571" fmla="*/ 3259138 w 6688138"/>
                <a:gd name="connsiteY571" fmla="*/ 4522787 h 5180012"/>
                <a:gd name="connsiteX572" fmla="*/ 3259138 w 6688138"/>
                <a:gd name="connsiteY572" fmla="*/ 4579937 h 5180012"/>
                <a:gd name="connsiteX573" fmla="*/ 3259138 w 6688138"/>
                <a:gd name="connsiteY573" fmla="*/ 4598987 h 5180012"/>
                <a:gd name="connsiteX574" fmla="*/ 3297238 w 6688138"/>
                <a:gd name="connsiteY574" fmla="*/ 4608512 h 5180012"/>
                <a:gd name="connsiteX575" fmla="*/ 3316288 w 6688138"/>
                <a:gd name="connsiteY575" fmla="*/ 4579937 h 5180012"/>
                <a:gd name="connsiteX576" fmla="*/ 3354388 w 6688138"/>
                <a:gd name="connsiteY576" fmla="*/ 4570412 h 5180012"/>
                <a:gd name="connsiteX577" fmla="*/ 3373438 w 6688138"/>
                <a:gd name="connsiteY577" fmla="*/ 4579937 h 5180012"/>
                <a:gd name="connsiteX578" fmla="*/ 3402013 w 6688138"/>
                <a:gd name="connsiteY578" fmla="*/ 4579937 h 5180012"/>
                <a:gd name="connsiteX579" fmla="*/ 3421063 w 6688138"/>
                <a:gd name="connsiteY579" fmla="*/ 4608512 h 5180012"/>
                <a:gd name="connsiteX580" fmla="*/ 3449638 w 6688138"/>
                <a:gd name="connsiteY580" fmla="*/ 4608512 h 5180012"/>
                <a:gd name="connsiteX581" fmla="*/ 3478213 w 6688138"/>
                <a:gd name="connsiteY581" fmla="*/ 4589462 h 5180012"/>
                <a:gd name="connsiteX582" fmla="*/ 3478213 w 6688138"/>
                <a:gd name="connsiteY582" fmla="*/ 4570412 h 5180012"/>
                <a:gd name="connsiteX583" fmla="*/ 3497263 w 6688138"/>
                <a:gd name="connsiteY583" fmla="*/ 4522787 h 518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Lst>
              <a:rect l="l" t="t" r="r" b="b"/>
              <a:pathLst>
                <a:path w="6688138" h="5180012">
                  <a:moveTo>
                    <a:pt x="3497263" y="4522787"/>
                  </a:moveTo>
                  <a:cubicBezTo>
                    <a:pt x="3513138" y="4511675"/>
                    <a:pt x="3556001" y="4513262"/>
                    <a:pt x="3573463" y="4503737"/>
                  </a:cubicBezTo>
                  <a:cubicBezTo>
                    <a:pt x="3590926" y="4494212"/>
                    <a:pt x="3589338" y="4476749"/>
                    <a:pt x="3602038" y="4465637"/>
                  </a:cubicBezTo>
                  <a:cubicBezTo>
                    <a:pt x="3614738" y="4454525"/>
                    <a:pt x="3633788" y="4444999"/>
                    <a:pt x="3649663" y="4437062"/>
                  </a:cubicBezTo>
                  <a:cubicBezTo>
                    <a:pt x="3665538" y="4429125"/>
                    <a:pt x="3684588" y="4425949"/>
                    <a:pt x="3697288" y="4418012"/>
                  </a:cubicBezTo>
                  <a:cubicBezTo>
                    <a:pt x="3709988" y="4410075"/>
                    <a:pt x="3708401" y="4400549"/>
                    <a:pt x="3725863" y="4389437"/>
                  </a:cubicBezTo>
                  <a:cubicBezTo>
                    <a:pt x="3743325" y="4378325"/>
                    <a:pt x="3781426" y="4359275"/>
                    <a:pt x="3802063" y="4351337"/>
                  </a:cubicBezTo>
                  <a:cubicBezTo>
                    <a:pt x="3822701" y="4343400"/>
                    <a:pt x="3833813" y="4343400"/>
                    <a:pt x="3849688" y="4341812"/>
                  </a:cubicBezTo>
                  <a:cubicBezTo>
                    <a:pt x="3865563" y="4340225"/>
                    <a:pt x="3883026" y="4340225"/>
                    <a:pt x="3897313" y="4341812"/>
                  </a:cubicBezTo>
                  <a:cubicBezTo>
                    <a:pt x="3911600" y="4343399"/>
                    <a:pt x="3921125" y="4346574"/>
                    <a:pt x="3935413" y="4351337"/>
                  </a:cubicBezTo>
                  <a:cubicBezTo>
                    <a:pt x="3949701" y="4356100"/>
                    <a:pt x="3967163" y="4362450"/>
                    <a:pt x="3983038" y="4370387"/>
                  </a:cubicBezTo>
                  <a:cubicBezTo>
                    <a:pt x="3998913" y="4378324"/>
                    <a:pt x="4017963" y="4389437"/>
                    <a:pt x="4030663" y="4398962"/>
                  </a:cubicBezTo>
                  <a:cubicBezTo>
                    <a:pt x="4043363" y="4408487"/>
                    <a:pt x="4054475" y="4418012"/>
                    <a:pt x="4059238" y="4427537"/>
                  </a:cubicBezTo>
                  <a:cubicBezTo>
                    <a:pt x="4064001" y="4437062"/>
                    <a:pt x="4060825" y="4438650"/>
                    <a:pt x="4059238" y="4456112"/>
                  </a:cubicBezTo>
                  <a:cubicBezTo>
                    <a:pt x="4057651" y="4473574"/>
                    <a:pt x="4051300" y="4510087"/>
                    <a:pt x="4049713" y="4532312"/>
                  </a:cubicBezTo>
                  <a:cubicBezTo>
                    <a:pt x="4048126" y="4554537"/>
                    <a:pt x="4049713" y="4589462"/>
                    <a:pt x="4049713" y="4589462"/>
                  </a:cubicBezTo>
                  <a:cubicBezTo>
                    <a:pt x="4049713" y="4603749"/>
                    <a:pt x="4046538" y="4606924"/>
                    <a:pt x="4049713" y="4618037"/>
                  </a:cubicBezTo>
                  <a:cubicBezTo>
                    <a:pt x="4052888" y="4629150"/>
                    <a:pt x="4068763" y="4656137"/>
                    <a:pt x="4068763" y="4656137"/>
                  </a:cubicBezTo>
                  <a:cubicBezTo>
                    <a:pt x="4073526" y="4665662"/>
                    <a:pt x="4076700" y="4667249"/>
                    <a:pt x="4078288" y="4675187"/>
                  </a:cubicBezTo>
                  <a:cubicBezTo>
                    <a:pt x="4079876" y="4683125"/>
                    <a:pt x="4079875" y="4686300"/>
                    <a:pt x="4078288" y="4703762"/>
                  </a:cubicBezTo>
                  <a:cubicBezTo>
                    <a:pt x="4076701" y="4721224"/>
                    <a:pt x="4064000" y="4765674"/>
                    <a:pt x="4068763" y="4779962"/>
                  </a:cubicBezTo>
                  <a:cubicBezTo>
                    <a:pt x="4073526" y="4794250"/>
                    <a:pt x="4095751" y="4784725"/>
                    <a:pt x="4106863" y="4789487"/>
                  </a:cubicBezTo>
                  <a:cubicBezTo>
                    <a:pt x="4117975" y="4794249"/>
                    <a:pt x="4127501" y="4803775"/>
                    <a:pt x="4135438" y="4808537"/>
                  </a:cubicBezTo>
                  <a:cubicBezTo>
                    <a:pt x="4143376" y="4813300"/>
                    <a:pt x="4144963" y="4810125"/>
                    <a:pt x="4154488" y="4818062"/>
                  </a:cubicBezTo>
                  <a:cubicBezTo>
                    <a:pt x="4164013" y="4825999"/>
                    <a:pt x="4179888" y="4852987"/>
                    <a:pt x="4192588" y="4856162"/>
                  </a:cubicBezTo>
                  <a:cubicBezTo>
                    <a:pt x="4205288" y="4859337"/>
                    <a:pt x="4230688" y="4837112"/>
                    <a:pt x="4230688" y="4837112"/>
                  </a:cubicBezTo>
                  <a:cubicBezTo>
                    <a:pt x="4240213" y="4832349"/>
                    <a:pt x="4243388" y="4827587"/>
                    <a:pt x="4249738" y="4827587"/>
                  </a:cubicBezTo>
                  <a:cubicBezTo>
                    <a:pt x="4256088" y="4827587"/>
                    <a:pt x="4268788" y="4827587"/>
                    <a:pt x="4268788" y="4837112"/>
                  </a:cubicBezTo>
                  <a:cubicBezTo>
                    <a:pt x="4268788" y="4846637"/>
                    <a:pt x="4248151" y="4873625"/>
                    <a:pt x="4249738" y="4884737"/>
                  </a:cubicBezTo>
                  <a:cubicBezTo>
                    <a:pt x="4251325" y="4895849"/>
                    <a:pt x="4270376" y="4895850"/>
                    <a:pt x="4278313" y="4903787"/>
                  </a:cubicBezTo>
                  <a:cubicBezTo>
                    <a:pt x="4286250" y="4911724"/>
                    <a:pt x="4292601" y="4926012"/>
                    <a:pt x="4297363" y="4932362"/>
                  </a:cubicBezTo>
                  <a:cubicBezTo>
                    <a:pt x="4302125" y="4938712"/>
                    <a:pt x="4305301" y="4938712"/>
                    <a:pt x="4306888" y="4941887"/>
                  </a:cubicBezTo>
                  <a:cubicBezTo>
                    <a:pt x="4308475" y="4945062"/>
                    <a:pt x="4298951" y="4946650"/>
                    <a:pt x="4306888" y="4951412"/>
                  </a:cubicBezTo>
                  <a:cubicBezTo>
                    <a:pt x="4314826" y="4956175"/>
                    <a:pt x="4340226" y="4962525"/>
                    <a:pt x="4354513" y="4970462"/>
                  </a:cubicBezTo>
                  <a:cubicBezTo>
                    <a:pt x="4368800" y="4978399"/>
                    <a:pt x="4379913" y="4994274"/>
                    <a:pt x="4392613" y="4999037"/>
                  </a:cubicBezTo>
                  <a:cubicBezTo>
                    <a:pt x="4405313" y="5003800"/>
                    <a:pt x="4430713" y="4999037"/>
                    <a:pt x="4430713" y="4999037"/>
                  </a:cubicBezTo>
                  <a:lnTo>
                    <a:pt x="4478338" y="4999037"/>
                  </a:lnTo>
                  <a:cubicBezTo>
                    <a:pt x="4491038" y="4999037"/>
                    <a:pt x="4502151" y="5002212"/>
                    <a:pt x="4506913" y="4999037"/>
                  </a:cubicBezTo>
                  <a:cubicBezTo>
                    <a:pt x="4511675" y="4995862"/>
                    <a:pt x="4500563" y="4986337"/>
                    <a:pt x="4506913" y="4979987"/>
                  </a:cubicBezTo>
                  <a:cubicBezTo>
                    <a:pt x="4513263" y="4973637"/>
                    <a:pt x="4533900" y="4964112"/>
                    <a:pt x="4545013" y="4960937"/>
                  </a:cubicBezTo>
                  <a:cubicBezTo>
                    <a:pt x="4556126" y="4957762"/>
                    <a:pt x="4567238" y="4954587"/>
                    <a:pt x="4573588" y="4960937"/>
                  </a:cubicBezTo>
                  <a:cubicBezTo>
                    <a:pt x="4579938" y="4967287"/>
                    <a:pt x="4576763" y="4984749"/>
                    <a:pt x="4583113" y="4999037"/>
                  </a:cubicBezTo>
                  <a:cubicBezTo>
                    <a:pt x="4589463" y="5013325"/>
                    <a:pt x="4602163" y="5033962"/>
                    <a:pt x="4611688" y="5046662"/>
                  </a:cubicBezTo>
                  <a:cubicBezTo>
                    <a:pt x="4621213" y="5059362"/>
                    <a:pt x="4627563" y="5064125"/>
                    <a:pt x="4640263" y="5075237"/>
                  </a:cubicBezTo>
                  <a:cubicBezTo>
                    <a:pt x="4652963" y="5086349"/>
                    <a:pt x="4673601" y="5100637"/>
                    <a:pt x="4687888" y="5113337"/>
                  </a:cubicBezTo>
                  <a:cubicBezTo>
                    <a:pt x="4702176" y="5126037"/>
                    <a:pt x="4711701" y="5140325"/>
                    <a:pt x="4725988" y="5151437"/>
                  </a:cubicBezTo>
                  <a:cubicBezTo>
                    <a:pt x="4740276" y="5162550"/>
                    <a:pt x="4759326" y="5180012"/>
                    <a:pt x="4773613" y="5180012"/>
                  </a:cubicBezTo>
                  <a:cubicBezTo>
                    <a:pt x="4787900" y="5180012"/>
                    <a:pt x="4802188" y="5157787"/>
                    <a:pt x="4811713" y="5151437"/>
                  </a:cubicBezTo>
                  <a:cubicBezTo>
                    <a:pt x="4821238" y="5145087"/>
                    <a:pt x="4830763" y="5141912"/>
                    <a:pt x="4830763" y="5141912"/>
                  </a:cubicBezTo>
                  <a:cubicBezTo>
                    <a:pt x="4840288" y="5137149"/>
                    <a:pt x="4862513" y="5132387"/>
                    <a:pt x="4868863" y="5122862"/>
                  </a:cubicBezTo>
                  <a:cubicBezTo>
                    <a:pt x="4875213" y="5113337"/>
                    <a:pt x="4872038" y="5097462"/>
                    <a:pt x="4868863" y="5084762"/>
                  </a:cubicBezTo>
                  <a:cubicBezTo>
                    <a:pt x="4865688" y="5072062"/>
                    <a:pt x="4856163" y="5056187"/>
                    <a:pt x="4849813" y="5046662"/>
                  </a:cubicBezTo>
                  <a:cubicBezTo>
                    <a:pt x="4843463" y="5037137"/>
                    <a:pt x="4837113" y="5037137"/>
                    <a:pt x="4830763" y="5027612"/>
                  </a:cubicBezTo>
                  <a:cubicBezTo>
                    <a:pt x="4824413" y="5018087"/>
                    <a:pt x="4816476" y="5002212"/>
                    <a:pt x="4811713" y="4989512"/>
                  </a:cubicBezTo>
                  <a:cubicBezTo>
                    <a:pt x="4806950" y="4976812"/>
                    <a:pt x="4802188" y="4960937"/>
                    <a:pt x="4802188" y="4951412"/>
                  </a:cubicBezTo>
                  <a:cubicBezTo>
                    <a:pt x="4802188" y="4941887"/>
                    <a:pt x="4808538" y="4935537"/>
                    <a:pt x="4811713" y="4932362"/>
                  </a:cubicBezTo>
                  <a:cubicBezTo>
                    <a:pt x="4814888" y="4929187"/>
                    <a:pt x="4819651" y="4937124"/>
                    <a:pt x="4821238" y="4932362"/>
                  </a:cubicBezTo>
                  <a:cubicBezTo>
                    <a:pt x="4822825" y="4927600"/>
                    <a:pt x="4821238" y="4903787"/>
                    <a:pt x="4821238" y="4903787"/>
                  </a:cubicBezTo>
                  <a:cubicBezTo>
                    <a:pt x="4821238" y="4895850"/>
                    <a:pt x="4824413" y="4891087"/>
                    <a:pt x="4821238" y="4884737"/>
                  </a:cubicBezTo>
                  <a:cubicBezTo>
                    <a:pt x="4818063" y="4878387"/>
                    <a:pt x="4802188" y="4865687"/>
                    <a:pt x="4802188" y="4865687"/>
                  </a:cubicBezTo>
                  <a:cubicBezTo>
                    <a:pt x="4795838" y="4859337"/>
                    <a:pt x="4787900" y="4849812"/>
                    <a:pt x="4783138" y="4846637"/>
                  </a:cubicBezTo>
                  <a:cubicBezTo>
                    <a:pt x="4778376" y="4843462"/>
                    <a:pt x="4781551" y="4845049"/>
                    <a:pt x="4773613" y="4846637"/>
                  </a:cubicBezTo>
                  <a:cubicBezTo>
                    <a:pt x="4765675" y="4848225"/>
                    <a:pt x="4733925" y="4864100"/>
                    <a:pt x="4735513" y="4856162"/>
                  </a:cubicBezTo>
                  <a:cubicBezTo>
                    <a:pt x="4737101" y="4848224"/>
                    <a:pt x="4768851" y="4816474"/>
                    <a:pt x="4783138" y="4799012"/>
                  </a:cubicBezTo>
                  <a:cubicBezTo>
                    <a:pt x="4797425" y="4781550"/>
                    <a:pt x="4810126" y="4762499"/>
                    <a:pt x="4821238" y="4751387"/>
                  </a:cubicBezTo>
                  <a:cubicBezTo>
                    <a:pt x="4832350" y="4740275"/>
                    <a:pt x="4837113" y="4740274"/>
                    <a:pt x="4849813" y="4732337"/>
                  </a:cubicBezTo>
                  <a:cubicBezTo>
                    <a:pt x="4862513" y="4724400"/>
                    <a:pt x="4884738" y="4705349"/>
                    <a:pt x="4897438" y="4703762"/>
                  </a:cubicBezTo>
                  <a:cubicBezTo>
                    <a:pt x="4910138" y="4702175"/>
                    <a:pt x="4911726" y="4724399"/>
                    <a:pt x="4926013" y="4722812"/>
                  </a:cubicBezTo>
                  <a:cubicBezTo>
                    <a:pt x="4940300" y="4721225"/>
                    <a:pt x="4967288" y="4703762"/>
                    <a:pt x="4983163" y="4694237"/>
                  </a:cubicBezTo>
                  <a:cubicBezTo>
                    <a:pt x="4999038" y="4684712"/>
                    <a:pt x="5006976" y="4675187"/>
                    <a:pt x="5021263" y="4665662"/>
                  </a:cubicBezTo>
                  <a:cubicBezTo>
                    <a:pt x="5035550" y="4656137"/>
                    <a:pt x="5057776" y="4645025"/>
                    <a:pt x="5068888" y="4637087"/>
                  </a:cubicBezTo>
                  <a:cubicBezTo>
                    <a:pt x="5080001" y="4629150"/>
                    <a:pt x="5083176" y="4624387"/>
                    <a:pt x="5087938" y="4618037"/>
                  </a:cubicBezTo>
                  <a:cubicBezTo>
                    <a:pt x="5092700" y="4611687"/>
                    <a:pt x="5095876" y="4605337"/>
                    <a:pt x="5097463" y="4598987"/>
                  </a:cubicBezTo>
                  <a:cubicBezTo>
                    <a:pt x="5099051" y="4592637"/>
                    <a:pt x="5095876" y="4589462"/>
                    <a:pt x="5097463" y="4579937"/>
                  </a:cubicBezTo>
                  <a:cubicBezTo>
                    <a:pt x="5099051" y="4570412"/>
                    <a:pt x="5105401" y="4552949"/>
                    <a:pt x="5106988" y="4541837"/>
                  </a:cubicBezTo>
                  <a:cubicBezTo>
                    <a:pt x="5108575" y="4530725"/>
                    <a:pt x="5103813" y="4521200"/>
                    <a:pt x="5106988" y="4513262"/>
                  </a:cubicBezTo>
                  <a:cubicBezTo>
                    <a:pt x="5110163" y="4505324"/>
                    <a:pt x="5118101" y="4498975"/>
                    <a:pt x="5126038" y="4494212"/>
                  </a:cubicBezTo>
                  <a:cubicBezTo>
                    <a:pt x="5133976" y="4489450"/>
                    <a:pt x="5156200" y="4487862"/>
                    <a:pt x="5154613" y="4484687"/>
                  </a:cubicBezTo>
                  <a:cubicBezTo>
                    <a:pt x="5153026" y="4481512"/>
                    <a:pt x="5122863" y="4483099"/>
                    <a:pt x="5116513" y="4475162"/>
                  </a:cubicBezTo>
                  <a:cubicBezTo>
                    <a:pt x="5110163" y="4467225"/>
                    <a:pt x="5118101" y="4452937"/>
                    <a:pt x="5116513" y="4437062"/>
                  </a:cubicBezTo>
                  <a:cubicBezTo>
                    <a:pt x="5114926" y="4421187"/>
                    <a:pt x="5108575" y="4394199"/>
                    <a:pt x="5106988" y="4379912"/>
                  </a:cubicBezTo>
                  <a:cubicBezTo>
                    <a:pt x="5105401" y="4365625"/>
                    <a:pt x="5105401" y="4360862"/>
                    <a:pt x="5106988" y="4351337"/>
                  </a:cubicBezTo>
                  <a:cubicBezTo>
                    <a:pt x="5108576" y="4341812"/>
                    <a:pt x="5111751" y="4330700"/>
                    <a:pt x="5116513" y="4322762"/>
                  </a:cubicBezTo>
                  <a:cubicBezTo>
                    <a:pt x="5121276" y="4314825"/>
                    <a:pt x="5130800" y="4313237"/>
                    <a:pt x="5135563" y="4303712"/>
                  </a:cubicBezTo>
                  <a:cubicBezTo>
                    <a:pt x="5140326" y="4294187"/>
                    <a:pt x="5143501" y="4279899"/>
                    <a:pt x="5145088" y="4265612"/>
                  </a:cubicBezTo>
                  <a:cubicBezTo>
                    <a:pt x="5146675" y="4251325"/>
                    <a:pt x="5151438" y="4225924"/>
                    <a:pt x="5145088" y="4217987"/>
                  </a:cubicBezTo>
                  <a:cubicBezTo>
                    <a:pt x="5138738" y="4210050"/>
                    <a:pt x="5118100" y="4222749"/>
                    <a:pt x="5106988" y="4217987"/>
                  </a:cubicBezTo>
                  <a:cubicBezTo>
                    <a:pt x="5095876" y="4213225"/>
                    <a:pt x="5083176" y="4198937"/>
                    <a:pt x="5078413" y="4189412"/>
                  </a:cubicBezTo>
                  <a:cubicBezTo>
                    <a:pt x="5073650" y="4179887"/>
                    <a:pt x="5080001" y="4168775"/>
                    <a:pt x="5078413" y="4160837"/>
                  </a:cubicBezTo>
                  <a:cubicBezTo>
                    <a:pt x="5076825" y="4152899"/>
                    <a:pt x="5076825" y="4149724"/>
                    <a:pt x="5068888" y="4141787"/>
                  </a:cubicBezTo>
                  <a:cubicBezTo>
                    <a:pt x="5060951" y="4133850"/>
                    <a:pt x="5041901" y="4121150"/>
                    <a:pt x="5030788" y="4113212"/>
                  </a:cubicBezTo>
                  <a:cubicBezTo>
                    <a:pt x="5019676" y="4105275"/>
                    <a:pt x="5011738" y="4097337"/>
                    <a:pt x="5002213" y="4094162"/>
                  </a:cubicBezTo>
                  <a:cubicBezTo>
                    <a:pt x="4992688" y="4090987"/>
                    <a:pt x="4973638" y="4094162"/>
                    <a:pt x="4973638" y="4094162"/>
                  </a:cubicBezTo>
                  <a:cubicBezTo>
                    <a:pt x="4967288" y="4094162"/>
                    <a:pt x="4965700" y="4097337"/>
                    <a:pt x="4964113" y="4094162"/>
                  </a:cubicBezTo>
                  <a:cubicBezTo>
                    <a:pt x="4962526" y="4090987"/>
                    <a:pt x="4967288" y="4081462"/>
                    <a:pt x="4964113" y="4075112"/>
                  </a:cubicBezTo>
                  <a:cubicBezTo>
                    <a:pt x="4960938" y="4068762"/>
                    <a:pt x="4948238" y="4067175"/>
                    <a:pt x="4945063" y="4056062"/>
                  </a:cubicBezTo>
                  <a:cubicBezTo>
                    <a:pt x="4941888" y="4044949"/>
                    <a:pt x="4945063" y="4008437"/>
                    <a:pt x="4945063" y="4008437"/>
                  </a:cubicBezTo>
                  <a:cubicBezTo>
                    <a:pt x="4945063" y="3995737"/>
                    <a:pt x="4949825" y="3984624"/>
                    <a:pt x="4945063" y="3979862"/>
                  </a:cubicBezTo>
                  <a:cubicBezTo>
                    <a:pt x="4940301" y="3975100"/>
                    <a:pt x="4922838" y="3983037"/>
                    <a:pt x="4916488" y="3979862"/>
                  </a:cubicBezTo>
                  <a:cubicBezTo>
                    <a:pt x="4910138" y="3976687"/>
                    <a:pt x="4910138" y="3971925"/>
                    <a:pt x="4906963" y="3960812"/>
                  </a:cubicBezTo>
                  <a:cubicBezTo>
                    <a:pt x="4903788" y="3949699"/>
                    <a:pt x="4899025" y="3932237"/>
                    <a:pt x="4897438" y="3913187"/>
                  </a:cubicBezTo>
                  <a:cubicBezTo>
                    <a:pt x="4895851" y="3894137"/>
                    <a:pt x="4894263" y="3860799"/>
                    <a:pt x="4897438" y="3846512"/>
                  </a:cubicBezTo>
                  <a:cubicBezTo>
                    <a:pt x="4900613" y="3832225"/>
                    <a:pt x="4916488" y="3827462"/>
                    <a:pt x="4916488" y="3827462"/>
                  </a:cubicBezTo>
                  <a:lnTo>
                    <a:pt x="4935538" y="3808412"/>
                  </a:lnTo>
                  <a:lnTo>
                    <a:pt x="4964113" y="3779837"/>
                  </a:lnTo>
                  <a:cubicBezTo>
                    <a:pt x="4972050" y="3771900"/>
                    <a:pt x="4975226" y="3767137"/>
                    <a:pt x="4983163" y="3760787"/>
                  </a:cubicBezTo>
                  <a:cubicBezTo>
                    <a:pt x="4991100" y="3754437"/>
                    <a:pt x="5006976" y="3746499"/>
                    <a:pt x="5011738" y="3741737"/>
                  </a:cubicBezTo>
                  <a:cubicBezTo>
                    <a:pt x="5016500" y="3736975"/>
                    <a:pt x="5003800" y="3735387"/>
                    <a:pt x="5011738" y="3732212"/>
                  </a:cubicBezTo>
                  <a:cubicBezTo>
                    <a:pt x="5019676" y="3729037"/>
                    <a:pt x="5045075" y="3727450"/>
                    <a:pt x="5059363" y="3722687"/>
                  </a:cubicBezTo>
                  <a:cubicBezTo>
                    <a:pt x="5073651" y="3717924"/>
                    <a:pt x="5078413" y="3709987"/>
                    <a:pt x="5097463" y="3703637"/>
                  </a:cubicBezTo>
                  <a:cubicBezTo>
                    <a:pt x="5116513" y="3697287"/>
                    <a:pt x="5151438" y="3689350"/>
                    <a:pt x="5173663" y="3684587"/>
                  </a:cubicBezTo>
                  <a:cubicBezTo>
                    <a:pt x="5195888" y="3679825"/>
                    <a:pt x="5216525" y="3679825"/>
                    <a:pt x="5230813" y="3675062"/>
                  </a:cubicBezTo>
                  <a:cubicBezTo>
                    <a:pt x="5245101" y="3670299"/>
                    <a:pt x="5251450" y="3657600"/>
                    <a:pt x="5259388" y="3656012"/>
                  </a:cubicBezTo>
                  <a:cubicBezTo>
                    <a:pt x="5267326" y="3654424"/>
                    <a:pt x="5270501" y="3670300"/>
                    <a:pt x="5278438" y="3665537"/>
                  </a:cubicBezTo>
                  <a:cubicBezTo>
                    <a:pt x="5286376" y="3660775"/>
                    <a:pt x="5300663" y="3636962"/>
                    <a:pt x="5307013" y="3627437"/>
                  </a:cubicBezTo>
                  <a:cubicBezTo>
                    <a:pt x="5313363" y="3617912"/>
                    <a:pt x="5311776" y="3609974"/>
                    <a:pt x="5316538" y="3608387"/>
                  </a:cubicBezTo>
                  <a:cubicBezTo>
                    <a:pt x="5321300" y="3606800"/>
                    <a:pt x="5322888" y="3613149"/>
                    <a:pt x="5335588" y="3617912"/>
                  </a:cubicBezTo>
                  <a:cubicBezTo>
                    <a:pt x="5348288" y="3622675"/>
                    <a:pt x="5380038" y="3632199"/>
                    <a:pt x="5392738" y="3636962"/>
                  </a:cubicBezTo>
                  <a:cubicBezTo>
                    <a:pt x="5405438" y="3641725"/>
                    <a:pt x="5405438" y="3651249"/>
                    <a:pt x="5411788" y="3646487"/>
                  </a:cubicBezTo>
                  <a:cubicBezTo>
                    <a:pt x="5418138" y="3641725"/>
                    <a:pt x="5426076" y="3619499"/>
                    <a:pt x="5430838" y="3608387"/>
                  </a:cubicBezTo>
                  <a:cubicBezTo>
                    <a:pt x="5435600" y="3597275"/>
                    <a:pt x="5438776" y="3589337"/>
                    <a:pt x="5440363" y="3579812"/>
                  </a:cubicBezTo>
                  <a:cubicBezTo>
                    <a:pt x="5441951" y="3570287"/>
                    <a:pt x="5440363" y="3551237"/>
                    <a:pt x="5440363" y="3551237"/>
                  </a:cubicBezTo>
                  <a:cubicBezTo>
                    <a:pt x="5440363" y="3543300"/>
                    <a:pt x="5437188" y="3535362"/>
                    <a:pt x="5440363" y="3532187"/>
                  </a:cubicBezTo>
                  <a:cubicBezTo>
                    <a:pt x="5443538" y="3529012"/>
                    <a:pt x="5451475" y="3530599"/>
                    <a:pt x="5459413" y="3532187"/>
                  </a:cubicBezTo>
                  <a:cubicBezTo>
                    <a:pt x="5467351" y="3533775"/>
                    <a:pt x="5480051" y="3535362"/>
                    <a:pt x="5487988" y="3541712"/>
                  </a:cubicBezTo>
                  <a:cubicBezTo>
                    <a:pt x="5495925" y="3548062"/>
                    <a:pt x="5495926" y="3563937"/>
                    <a:pt x="5507038" y="3570287"/>
                  </a:cubicBezTo>
                  <a:cubicBezTo>
                    <a:pt x="5518150" y="3576637"/>
                    <a:pt x="5541963" y="3578225"/>
                    <a:pt x="5554663" y="3579812"/>
                  </a:cubicBezTo>
                  <a:cubicBezTo>
                    <a:pt x="5567363" y="3581399"/>
                    <a:pt x="5573713" y="3576637"/>
                    <a:pt x="5583238" y="3579812"/>
                  </a:cubicBezTo>
                  <a:cubicBezTo>
                    <a:pt x="5592763" y="3582987"/>
                    <a:pt x="5600701" y="3598862"/>
                    <a:pt x="5611813" y="3598862"/>
                  </a:cubicBezTo>
                  <a:cubicBezTo>
                    <a:pt x="5622925" y="3598862"/>
                    <a:pt x="5638800" y="3582987"/>
                    <a:pt x="5649913" y="3579812"/>
                  </a:cubicBezTo>
                  <a:cubicBezTo>
                    <a:pt x="5661026" y="3576637"/>
                    <a:pt x="5670551" y="3575050"/>
                    <a:pt x="5678488" y="3579812"/>
                  </a:cubicBezTo>
                  <a:cubicBezTo>
                    <a:pt x="5686426" y="3584575"/>
                    <a:pt x="5691188" y="3608387"/>
                    <a:pt x="5697538" y="3608387"/>
                  </a:cubicBezTo>
                  <a:cubicBezTo>
                    <a:pt x="5703888" y="3608387"/>
                    <a:pt x="5707063" y="3584575"/>
                    <a:pt x="5716588" y="3579812"/>
                  </a:cubicBezTo>
                  <a:cubicBezTo>
                    <a:pt x="5726113" y="3575049"/>
                    <a:pt x="5741988" y="3576637"/>
                    <a:pt x="5754688" y="3579812"/>
                  </a:cubicBezTo>
                  <a:cubicBezTo>
                    <a:pt x="5767388" y="3582987"/>
                    <a:pt x="5783263" y="3598862"/>
                    <a:pt x="5792788" y="3598862"/>
                  </a:cubicBezTo>
                  <a:cubicBezTo>
                    <a:pt x="5802313" y="3598862"/>
                    <a:pt x="5811838" y="3579812"/>
                    <a:pt x="5811838" y="3579812"/>
                  </a:cubicBezTo>
                  <a:cubicBezTo>
                    <a:pt x="5819775" y="3571875"/>
                    <a:pt x="5830888" y="3556000"/>
                    <a:pt x="5840413" y="3551237"/>
                  </a:cubicBezTo>
                  <a:cubicBezTo>
                    <a:pt x="5849938" y="3546474"/>
                    <a:pt x="5859463" y="3556000"/>
                    <a:pt x="5868988" y="3551237"/>
                  </a:cubicBezTo>
                  <a:cubicBezTo>
                    <a:pt x="5878513" y="3546474"/>
                    <a:pt x="5894388" y="3532187"/>
                    <a:pt x="5897563" y="3522662"/>
                  </a:cubicBezTo>
                  <a:cubicBezTo>
                    <a:pt x="5900738" y="3513137"/>
                    <a:pt x="5889626" y="3502025"/>
                    <a:pt x="5888038" y="3494087"/>
                  </a:cubicBezTo>
                  <a:cubicBezTo>
                    <a:pt x="5886450" y="3486149"/>
                    <a:pt x="5889626" y="3481387"/>
                    <a:pt x="5888038" y="3475037"/>
                  </a:cubicBezTo>
                  <a:cubicBezTo>
                    <a:pt x="5886451" y="3468687"/>
                    <a:pt x="5881688" y="3463925"/>
                    <a:pt x="5878513" y="3455987"/>
                  </a:cubicBezTo>
                  <a:cubicBezTo>
                    <a:pt x="5875338" y="3448049"/>
                    <a:pt x="5868988" y="3436937"/>
                    <a:pt x="5868988" y="3427412"/>
                  </a:cubicBezTo>
                  <a:cubicBezTo>
                    <a:pt x="5868988" y="3417887"/>
                    <a:pt x="5870576" y="3406774"/>
                    <a:pt x="5878513" y="3398837"/>
                  </a:cubicBezTo>
                  <a:cubicBezTo>
                    <a:pt x="5886450" y="3390900"/>
                    <a:pt x="5905501" y="3386137"/>
                    <a:pt x="5916613" y="3379787"/>
                  </a:cubicBezTo>
                  <a:cubicBezTo>
                    <a:pt x="5927725" y="3373437"/>
                    <a:pt x="5940426" y="3368675"/>
                    <a:pt x="5945188" y="3360737"/>
                  </a:cubicBezTo>
                  <a:cubicBezTo>
                    <a:pt x="5949951" y="3352800"/>
                    <a:pt x="5938838" y="3338512"/>
                    <a:pt x="5945188" y="3332162"/>
                  </a:cubicBezTo>
                  <a:cubicBezTo>
                    <a:pt x="5951538" y="3325812"/>
                    <a:pt x="5967413" y="3327399"/>
                    <a:pt x="5983288" y="3322637"/>
                  </a:cubicBezTo>
                  <a:cubicBezTo>
                    <a:pt x="5999163" y="3317875"/>
                    <a:pt x="6026151" y="3311524"/>
                    <a:pt x="6040438" y="3303587"/>
                  </a:cubicBezTo>
                  <a:cubicBezTo>
                    <a:pt x="6054725" y="3295650"/>
                    <a:pt x="6064250" y="3284537"/>
                    <a:pt x="6069013" y="3275012"/>
                  </a:cubicBezTo>
                  <a:cubicBezTo>
                    <a:pt x="6073776" y="3265487"/>
                    <a:pt x="6070601" y="3255962"/>
                    <a:pt x="6069013" y="3246437"/>
                  </a:cubicBezTo>
                  <a:cubicBezTo>
                    <a:pt x="6067426" y="3236912"/>
                    <a:pt x="6062663" y="3225800"/>
                    <a:pt x="6059488" y="3217862"/>
                  </a:cubicBezTo>
                  <a:cubicBezTo>
                    <a:pt x="6056313" y="3209924"/>
                    <a:pt x="6051551" y="3206750"/>
                    <a:pt x="6049963" y="3198812"/>
                  </a:cubicBezTo>
                  <a:cubicBezTo>
                    <a:pt x="6048375" y="3190874"/>
                    <a:pt x="6049963" y="3170237"/>
                    <a:pt x="6049963" y="3170237"/>
                  </a:cubicBezTo>
                  <a:cubicBezTo>
                    <a:pt x="6049963" y="3160712"/>
                    <a:pt x="6046788" y="3148012"/>
                    <a:pt x="6049963" y="3141662"/>
                  </a:cubicBezTo>
                  <a:cubicBezTo>
                    <a:pt x="6053138" y="3135312"/>
                    <a:pt x="6061075" y="3135312"/>
                    <a:pt x="6069013" y="3132137"/>
                  </a:cubicBezTo>
                  <a:cubicBezTo>
                    <a:pt x="6076951" y="3128962"/>
                    <a:pt x="6084888" y="3124199"/>
                    <a:pt x="6097588" y="3122612"/>
                  </a:cubicBezTo>
                  <a:cubicBezTo>
                    <a:pt x="6110288" y="3121025"/>
                    <a:pt x="6137276" y="3127375"/>
                    <a:pt x="6145213" y="3122612"/>
                  </a:cubicBezTo>
                  <a:cubicBezTo>
                    <a:pt x="6153151" y="3117850"/>
                    <a:pt x="6146801" y="3103562"/>
                    <a:pt x="6145213" y="3094037"/>
                  </a:cubicBezTo>
                  <a:cubicBezTo>
                    <a:pt x="6143626" y="3084512"/>
                    <a:pt x="6137276" y="3073400"/>
                    <a:pt x="6135688" y="3065462"/>
                  </a:cubicBezTo>
                  <a:cubicBezTo>
                    <a:pt x="6134100" y="3057524"/>
                    <a:pt x="6134101" y="3051174"/>
                    <a:pt x="6135688" y="3046412"/>
                  </a:cubicBezTo>
                  <a:cubicBezTo>
                    <a:pt x="6137275" y="3041650"/>
                    <a:pt x="6143626" y="3041649"/>
                    <a:pt x="6145213" y="3036887"/>
                  </a:cubicBezTo>
                  <a:cubicBezTo>
                    <a:pt x="6146800" y="3032125"/>
                    <a:pt x="6148388" y="3024187"/>
                    <a:pt x="6145213" y="3017837"/>
                  </a:cubicBezTo>
                  <a:cubicBezTo>
                    <a:pt x="6142038" y="3011487"/>
                    <a:pt x="6135688" y="3003550"/>
                    <a:pt x="6126163" y="2998787"/>
                  </a:cubicBezTo>
                  <a:cubicBezTo>
                    <a:pt x="6116638" y="2994024"/>
                    <a:pt x="6088063" y="2989262"/>
                    <a:pt x="6088063" y="2989262"/>
                  </a:cubicBezTo>
                  <a:cubicBezTo>
                    <a:pt x="6075363" y="2986087"/>
                    <a:pt x="6053138" y="2984499"/>
                    <a:pt x="6049963" y="2979737"/>
                  </a:cubicBezTo>
                  <a:cubicBezTo>
                    <a:pt x="6046788" y="2974975"/>
                    <a:pt x="6061076" y="2967037"/>
                    <a:pt x="6069013" y="2960687"/>
                  </a:cubicBezTo>
                  <a:cubicBezTo>
                    <a:pt x="6076950" y="2954337"/>
                    <a:pt x="6096001" y="2954337"/>
                    <a:pt x="6097588" y="2941637"/>
                  </a:cubicBezTo>
                  <a:cubicBezTo>
                    <a:pt x="6099175" y="2928937"/>
                    <a:pt x="6084888" y="2898775"/>
                    <a:pt x="6078538" y="2884487"/>
                  </a:cubicBezTo>
                  <a:cubicBezTo>
                    <a:pt x="6072188" y="2870199"/>
                    <a:pt x="6062663" y="2868612"/>
                    <a:pt x="6059488" y="2855912"/>
                  </a:cubicBezTo>
                  <a:cubicBezTo>
                    <a:pt x="6056313" y="2843212"/>
                    <a:pt x="6059488" y="2808287"/>
                    <a:pt x="6059488" y="2808287"/>
                  </a:cubicBezTo>
                  <a:cubicBezTo>
                    <a:pt x="6059488" y="2795587"/>
                    <a:pt x="6053138" y="2784474"/>
                    <a:pt x="6059488" y="2779712"/>
                  </a:cubicBezTo>
                  <a:cubicBezTo>
                    <a:pt x="6065838" y="2774950"/>
                    <a:pt x="6097588" y="2779712"/>
                    <a:pt x="6097588" y="2779712"/>
                  </a:cubicBezTo>
                  <a:cubicBezTo>
                    <a:pt x="6111875" y="2779712"/>
                    <a:pt x="6137276" y="2784475"/>
                    <a:pt x="6145213" y="2779712"/>
                  </a:cubicBezTo>
                  <a:cubicBezTo>
                    <a:pt x="6153151" y="2774950"/>
                    <a:pt x="6138863" y="2755899"/>
                    <a:pt x="6145213" y="2751137"/>
                  </a:cubicBezTo>
                  <a:cubicBezTo>
                    <a:pt x="6151563" y="2746375"/>
                    <a:pt x="6169026" y="2754312"/>
                    <a:pt x="6183313" y="2751137"/>
                  </a:cubicBezTo>
                  <a:cubicBezTo>
                    <a:pt x="6197600" y="2747962"/>
                    <a:pt x="6216650" y="2736850"/>
                    <a:pt x="6230938" y="2732087"/>
                  </a:cubicBezTo>
                  <a:cubicBezTo>
                    <a:pt x="6245226" y="2727324"/>
                    <a:pt x="6253163" y="2724150"/>
                    <a:pt x="6269038" y="2722562"/>
                  </a:cubicBezTo>
                  <a:cubicBezTo>
                    <a:pt x="6284913" y="2720975"/>
                    <a:pt x="6326188" y="2722562"/>
                    <a:pt x="6326188" y="2722562"/>
                  </a:cubicBezTo>
                  <a:cubicBezTo>
                    <a:pt x="6340475" y="2722562"/>
                    <a:pt x="6345238" y="2730499"/>
                    <a:pt x="6354763" y="2722562"/>
                  </a:cubicBezTo>
                  <a:cubicBezTo>
                    <a:pt x="6364288" y="2714625"/>
                    <a:pt x="6375401" y="2687637"/>
                    <a:pt x="6383338" y="2674937"/>
                  </a:cubicBezTo>
                  <a:cubicBezTo>
                    <a:pt x="6391275" y="2662237"/>
                    <a:pt x="6394451" y="2659062"/>
                    <a:pt x="6402388" y="2646362"/>
                  </a:cubicBezTo>
                  <a:cubicBezTo>
                    <a:pt x="6410325" y="2633662"/>
                    <a:pt x="6426201" y="2622549"/>
                    <a:pt x="6430963" y="2598737"/>
                  </a:cubicBezTo>
                  <a:cubicBezTo>
                    <a:pt x="6435725" y="2574925"/>
                    <a:pt x="6430963" y="2503487"/>
                    <a:pt x="6430963" y="2503487"/>
                  </a:cubicBezTo>
                  <a:cubicBezTo>
                    <a:pt x="6430963" y="2479675"/>
                    <a:pt x="6426200" y="2470150"/>
                    <a:pt x="6430963" y="2455862"/>
                  </a:cubicBezTo>
                  <a:cubicBezTo>
                    <a:pt x="6435726" y="2441574"/>
                    <a:pt x="6451601" y="2430462"/>
                    <a:pt x="6459538" y="2417762"/>
                  </a:cubicBezTo>
                  <a:cubicBezTo>
                    <a:pt x="6467475" y="2405062"/>
                    <a:pt x="6472238" y="2387599"/>
                    <a:pt x="6478588" y="2379662"/>
                  </a:cubicBezTo>
                  <a:cubicBezTo>
                    <a:pt x="6484938" y="2371725"/>
                    <a:pt x="6494463" y="2376487"/>
                    <a:pt x="6497638" y="2370137"/>
                  </a:cubicBezTo>
                  <a:cubicBezTo>
                    <a:pt x="6500813" y="2363787"/>
                    <a:pt x="6496051" y="2352674"/>
                    <a:pt x="6497638" y="2341562"/>
                  </a:cubicBezTo>
                  <a:cubicBezTo>
                    <a:pt x="6499225" y="2330450"/>
                    <a:pt x="6505576" y="2316162"/>
                    <a:pt x="6507163" y="2303462"/>
                  </a:cubicBezTo>
                  <a:cubicBezTo>
                    <a:pt x="6508750" y="2290762"/>
                    <a:pt x="6507163" y="2265362"/>
                    <a:pt x="6507163" y="2265362"/>
                  </a:cubicBezTo>
                  <a:lnTo>
                    <a:pt x="6507163" y="2246312"/>
                  </a:lnTo>
                  <a:cubicBezTo>
                    <a:pt x="6507163" y="2241550"/>
                    <a:pt x="6505576" y="2241549"/>
                    <a:pt x="6507163" y="2236787"/>
                  </a:cubicBezTo>
                  <a:cubicBezTo>
                    <a:pt x="6508750" y="2232025"/>
                    <a:pt x="6508750" y="2220912"/>
                    <a:pt x="6516688" y="2217737"/>
                  </a:cubicBezTo>
                  <a:cubicBezTo>
                    <a:pt x="6524626" y="2214562"/>
                    <a:pt x="6554788" y="2217737"/>
                    <a:pt x="6554788" y="2217737"/>
                  </a:cubicBezTo>
                  <a:lnTo>
                    <a:pt x="6573838" y="2217737"/>
                  </a:lnTo>
                  <a:cubicBezTo>
                    <a:pt x="6580188" y="2217737"/>
                    <a:pt x="6586538" y="2214562"/>
                    <a:pt x="6592888" y="2217737"/>
                  </a:cubicBezTo>
                  <a:cubicBezTo>
                    <a:pt x="6599238" y="2220912"/>
                    <a:pt x="6607176" y="2230437"/>
                    <a:pt x="6611938" y="2236787"/>
                  </a:cubicBezTo>
                  <a:cubicBezTo>
                    <a:pt x="6616700" y="2243137"/>
                    <a:pt x="6616701" y="2251075"/>
                    <a:pt x="6621463" y="2255837"/>
                  </a:cubicBezTo>
                  <a:cubicBezTo>
                    <a:pt x="6626225" y="2260599"/>
                    <a:pt x="6634163" y="2263775"/>
                    <a:pt x="6640513" y="2265362"/>
                  </a:cubicBezTo>
                  <a:cubicBezTo>
                    <a:pt x="6646863" y="2266950"/>
                    <a:pt x="6654801" y="2270124"/>
                    <a:pt x="6659563" y="2265362"/>
                  </a:cubicBezTo>
                  <a:cubicBezTo>
                    <a:pt x="6664325" y="2260600"/>
                    <a:pt x="6664326" y="2244725"/>
                    <a:pt x="6669088" y="2236787"/>
                  </a:cubicBezTo>
                  <a:cubicBezTo>
                    <a:pt x="6673851" y="2228850"/>
                    <a:pt x="6688138" y="2225674"/>
                    <a:pt x="6688138" y="2217737"/>
                  </a:cubicBezTo>
                  <a:cubicBezTo>
                    <a:pt x="6688138" y="2209800"/>
                    <a:pt x="6677025" y="2197099"/>
                    <a:pt x="6669088" y="2189162"/>
                  </a:cubicBezTo>
                  <a:cubicBezTo>
                    <a:pt x="6661151" y="2181225"/>
                    <a:pt x="6645275" y="2176462"/>
                    <a:pt x="6640513" y="2170112"/>
                  </a:cubicBezTo>
                  <a:cubicBezTo>
                    <a:pt x="6635751" y="2163762"/>
                    <a:pt x="6645276" y="2165350"/>
                    <a:pt x="6640513" y="2151062"/>
                  </a:cubicBezTo>
                  <a:cubicBezTo>
                    <a:pt x="6635750" y="2136774"/>
                    <a:pt x="6616700" y="2103437"/>
                    <a:pt x="6611938" y="2084387"/>
                  </a:cubicBezTo>
                  <a:cubicBezTo>
                    <a:pt x="6607176" y="2065337"/>
                    <a:pt x="6611938" y="2036762"/>
                    <a:pt x="6611938" y="2036762"/>
                  </a:cubicBezTo>
                  <a:cubicBezTo>
                    <a:pt x="6611938" y="2020887"/>
                    <a:pt x="6615113" y="2003424"/>
                    <a:pt x="6611938" y="1989137"/>
                  </a:cubicBezTo>
                  <a:cubicBezTo>
                    <a:pt x="6608763" y="1974850"/>
                    <a:pt x="6596063" y="1963737"/>
                    <a:pt x="6592888" y="1951037"/>
                  </a:cubicBezTo>
                  <a:cubicBezTo>
                    <a:pt x="6589713" y="1938337"/>
                    <a:pt x="6600826" y="1924050"/>
                    <a:pt x="6592888" y="1912937"/>
                  </a:cubicBezTo>
                  <a:cubicBezTo>
                    <a:pt x="6584951" y="1901825"/>
                    <a:pt x="6553201" y="1895475"/>
                    <a:pt x="6545263" y="1884362"/>
                  </a:cubicBezTo>
                  <a:cubicBezTo>
                    <a:pt x="6537326" y="1873250"/>
                    <a:pt x="6545263" y="1846262"/>
                    <a:pt x="6545263" y="1846262"/>
                  </a:cubicBezTo>
                  <a:cubicBezTo>
                    <a:pt x="6545263" y="1833562"/>
                    <a:pt x="6542088" y="1819275"/>
                    <a:pt x="6545263" y="1808162"/>
                  </a:cubicBezTo>
                  <a:cubicBezTo>
                    <a:pt x="6548438" y="1797049"/>
                    <a:pt x="6557963" y="1792287"/>
                    <a:pt x="6564313" y="1779587"/>
                  </a:cubicBezTo>
                  <a:cubicBezTo>
                    <a:pt x="6570663" y="1766887"/>
                    <a:pt x="6570663" y="1754187"/>
                    <a:pt x="6583363" y="1731962"/>
                  </a:cubicBezTo>
                  <a:cubicBezTo>
                    <a:pt x="6596063" y="1709737"/>
                    <a:pt x="6627813" y="1668462"/>
                    <a:pt x="6640513" y="1646237"/>
                  </a:cubicBezTo>
                  <a:cubicBezTo>
                    <a:pt x="6653213" y="1624012"/>
                    <a:pt x="6656388" y="1609725"/>
                    <a:pt x="6659563" y="1598612"/>
                  </a:cubicBezTo>
                  <a:cubicBezTo>
                    <a:pt x="6662738" y="1587499"/>
                    <a:pt x="6662738" y="1587500"/>
                    <a:pt x="6659563" y="1579562"/>
                  </a:cubicBezTo>
                  <a:cubicBezTo>
                    <a:pt x="6656388" y="1571624"/>
                    <a:pt x="6651625" y="1555749"/>
                    <a:pt x="6640513" y="1550987"/>
                  </a:cubicBezTo>
                  <a:cubicBezTo>
                    <a:pt x="6629401" y="1546225"/>
                    <a:pt x="6605588" y="1549400"/>
                    <a:pt x="6592888" y="1550987"/>
                  </a:cubicBezTo>
                  <a:cubicBezTo>
                    <a:pt x="6580188" y="1552574"/>
                    <a:pt x="6570663" y="1563687"/>
                    <a:pt x="6564313" y="1560512"/>
                  </a:cubicBezTo>
                  <a:cubicBezTo>
                    <a:pt x="6557963" y="1557337"/>
                    <a:pt x="6551613" y="1543050"/>
                    <a:pt x="6554788" y="1531937"/>
                  </a:cubicBezTo>
                  <a:cubicBezTo>
                    <a:pt x="6557963" y="1520824"/>
                    <a:pt x="6578600" y="1503362"/>
                    <a:pt x="6583363" y="1493837"/>
                  </a:cubicBezTo>
                  <a:cubicBezTo>
                    <a:pt x="6588126" y="1484312"/>
                    <a:pt x="6586538" y="1482725"/>
                    <a:pt x="6583363" y="1474787"/>
                  </a:cubicBezTo>
                  <a:cubicBezTo>
                    <a:pt x="6580188" y="1466849"/>
                    <a:pt x="6570663" y="1457324"/>
                    <a:pt x="6564313" y="1446212"/>
                  </a:cubicBezTo>
                  <a:cubicBezTo>
                    <a:pt x="6557963" y="1435100"/>
                    <a:pt x="6553200" y="1417637"/>
                    <a:pt x="6545263" y="1408112"/>
                  </a:cubicBezTo>
                  <a:cubicBezTo>
                    <a:pt x="6537326" y="1398587"/>
                    <a:pt x="6521450" y="1393824"/>
                    <a:pt x="6516688" y="1389062"/>
                  </a:cubicBezTo>
                  <a:lnTo>
                    <a:pt x="6516688" y="1379537"/>
                  </a:lnTo>
                  <a:cubicBezTo>
                    <a:pt x="6516688" y="1366837"/>
                    <a:pt x="6519863" y="1328737"/>
                    <a:pt x="6516688" y="1312862"/>
                  </a:cubicBezTo>
                  <a:cubicBezTo>
                    <a:pt x="6513513" y="1296987"/>
                    <a:pt x="6492875" y="1296987"/>
                    <a:pt x="6497638" y="1284287"/>
                  </a:cubicBezTo>
                  <a:cubicBezTo>
                    <a:pt x="6502401" y="1271587"/>
                    <a:pt x="6537326" y="1250949"/>
                    <a:pt x="6545263" y="1236662"/>
                  </a:cubicBezTo>
                  <a:cubicBezTo>
                    <a:pt x="6553200" y="1222375"/>
                    <a:pt x="6550025" y="1209674"/>
                    <a:pt x="6545263" y="1198562"/>
                  </a:cubicBezTo>
                  <a:cubicBezTo>
                    <a:pt x="6540501" y="1187450"/>
                    <a:pt x="6518275" y="1184274"/>
                    <a:pt x="6516688" y="1169987"/>
                  </a:cubicBezTo>
                  <a:cubicBezTo>
                    <a:pt x="6515101" y="1155700"/>
                    <a:pt x="6526213" y="1127124"/>
                    <a:pt x="6535738" y="1112837"/>
                  </a:cubicBezTo>
                  <a:cubicBezTo>
                    <a:pt x="6545263" y="1098550"/>
                    <a:pt x="6561138" y="1089025"/>
                    <a:pt x="6573838" y="1084262"/>
                  </a:cubicBezTo>
                  <a:cubicBezTo>
                    <a:pt x="6586538" y="1079499"/>
                    <a:pt x="6605588" y="1089024"/>
                    <a:pt x="6611938" y="1084262"/>
                  </a:cubicBezTo>
                  <a:cubicBezTo>
                    <a:pt x="6618288" y="1079500"/>
                    <a:pt x="6615113" y="1063625"/>
                    <a:pt x="6611938" y="1055687"/>
                  </a:cubicBezTo>
                  <a:cubicBezTo>
                    <a:pt x="6608763" y="1047749"/>
                    <a:pt x="6610351" y="1039812"/>
                    <a:pt x="6592888" y="1036637"/>
                  </a:cubicBezTo>
                  <a:cubicBezTo>
                    <a:pt x="6575426" y="1033462"/>
                    <a:pt x="6516688" y="1041400"/>
                    <a:pt x="6507163" y="1036637"/>
                  </a:cubicBezTo>
                  <a:cubicBezTo>
                    <a:pt x="6497638" y="1031874"/>
                    <a:pt x="6529388" y="1019174"/>
                    <a:pt x="6535738" y="1008062"/>
                  </a:cubicBezTo>
                  <a:cubicBezTo>
                    <a:pt x="6542088" y="996950"/>
                    <a:pt x="6540500" y="979487"/>
                    <a:pt x="6545263" y="969962"/>
                  </a:cubicBezTo>
                  <a:cubicBezTo>
                    <a:pt x="6550026" y="960437"/>
                    <a:pt x="6564313" y="950912"/>
                    <a:pt x="6564313" y="950912"/>
                  </a:cubicBezTo>
                  <a:cubicBezTo>
                    <a:pt x="6570663" y="944562"/>
                    <a:pt x="6577013" y="939799"/>
                    <a:pt x="6583363" y="931862"/>
                  </a:cubicBezTo>
                  <a:cubicBezTo>
                    <a:pt x="6589713" y="923925"/>
                    <a:pt x="6597650" y="912812"/>
                    <a:pt x="6602413" y="903287"/>
                  </a:cubicBezTo>
                  <a:cubicBezTo>
                    <a:pt x="6607176" y="893762"/>
                    <a:pt x="6604001" y="879475"/>
                    <a:pt x="6611938" y="874712"/>
                  </a:cubicBezTo>
                  <a:cubicBezTo>
                    <a:pt x="6619876" y="869950"/>
                    <a:pt x="6650038" y="874712"/>
                    <a:pt x="6650038" y="874712"/>
                  </a:cubicBezTo>
                  <a:cubicBezTo>
                    <a:pt x="6661150" y="874712"/>
                    <a:pt x="6677025" y="882650"/>
                    <a:pt x="6678613" y="874712"/>
                  </a:cubicBezTo>
                  <a:cubicBezTo>
                    <a:pt x="6680201" y="866774"/>
                    <a:pt x="6673851" y="846137"/>
                    <a:pt x="6659563" y="827087"/>
                  </a:cubicBezTo>
                  <a:cubicBezTo>
                    <a:pt x="6645276" y="808037"/>
                    <a:pt x="6607175" y="785812"/>
                    <a:pt x="6592888" y="760412"/>
                  </a:cubicBezTo>
                  <a:cubicBezTo>
                    <a:pt x="6578601" y="735012"/>
                    <a:pt x="6581775" y="701674"/>
                    <a:pt x="6573838" y="674687"/>
                  </a:cubicBezTo>
                  <a:cubicBezTo>
                    <a:pt x="6565901" y="647700"/>
                    <a:pt x="6550025" y="619124"/>
                    <a:pt x="6545263" y="598487"/>
                  </a:cubicBezTo>
                  <a:cubicBezTo>
                    <a:pt x="6540501" y="577850"/>
                    <a:pt x="6550025" y="569912"/>
                    <a:pt x="6545263" y="550862"/>
                  </a:cubicBezTo>
                  <a:cubicBezTo>
                    <a:pt x="6540501" y="531812"/>
                    <a:pt x="6527800" y="503237"/>
                    <a:pt x="6516688" y="484187"/>
                  </a:cubicBezTo>
                  <a:cubicBezTo>
                    <a:pt x="6505576" y="465137"/>
                    <a:pt x="6492876" y="452437"/>
                    <a:pt x="6478588" y="436562"/>
                  </a:cubicBezTo>
                  <a:cubicBezTo>
                    <a:pt x="6464301" y="420687"/>
                    <a:pt x="6445251" y="400050"/>
                    <a:pt x="6430963" y="388937"/>
                  </a:cubicBezTo>
                  <a:cubicBezTo>
                    <a:pt x="6416676" y="377825"/>
                    <a:pt x="6408738" y="381000"/>
                    <a:pt x="6392863" y="369887"/>
                  </a:cubicBezTo>
                  <a:cubicBezTo>
                    <a:pt x="6376988" y="358775"/>
                    <a:pt x="6356350" y="339724"/>
                    <a:pt x="6335713" y="322262"/>
                  </a:cubicBezTo>
                  <a:cubicBezTo>
                    <a:pt x="6315076" y="304800"/>
                    <a:pt x="6286500" y="284162"/>
                    <a:pt x="6269038" y="265112"/>
                  </a:cubicBezTo>
                  <a:cubicBezTo>
                    <a:pt x="6251576" y="246062"/>
                    <a:pt x="6242050" y="225424"/>
                    <a:pt x="6230938" y="207962"/>
                  </a:cubicBezTo>
                  <a:cubicBezTo>
                    <a:pt x="6219826" y="190500"/>
                    <a:pt x="6215063" y="176212"/>
                    <a:pt x="6202363" y="160337"/>
                  </a:cubicBezTo>
                  <a:cubicBezTo>
                    <a:pt x="6189663" y="144462"/>
                    <a:pt x="6170613" y="125412"/>
                    <a:pt x="6154738" y="112712"/>
                  </a:cubicBezTo>
                  <a:cubicBezTo>
                    <a:pt x="6138863" y="100012"/>
                    <a:pt x="6119813" y="92074"/>
                    <a:pt x="6107113" y="84137"/>
                  </a:cubicBezTo>
                  <a:cubicBezTo>
                    <a:pt x="6094413" y="76200"/>
                    <a:pt x="6083301" y="74612"/>
                    <a:pt x="6078538" y="65087"/>
                  </a:cubicBezTo>
                  <a:cubicBezTo>
                    <a:pt x="6073775" y="55562"/>
                    <a:pt x="6081713" y="36512"/>
                    <a:pt x="6078538" y="26987"/>
                  </a:cubicBezTo>
                  <a:cubicBezTo>
                    <a:pt x="6075363" y="17462"/>
                    <a:pt x="6075363" y="11112"/>
                    <a:pt x="6059488" y="7937"/>
                  </a:cubicBezTo>
                  <a:cubicBezTo>
                    <a:pt x="6043613" y="4762"/>
                    <a:pt x="6016625" y="0"/>
                    <a:pt x="5983288" y="7937"/>
                  </a:cubicBezTo>
                  <a:cubicBezTo>
                    <a:pt x="5949951" y="15874"/>
                    <a:pt x="5899151" y="28575"/>
                    <a:pt x="5859463" y="55562"/>
                  </a:cubicBezTo>
                  <a:cubicBezTo>
                    <a:pt x="5819776" y="82550"/>
                    <a:pt x="5783263" y="138112"/>
                    <a:pt x="5745163" y="169862"/>
                  </a:cubicBezTo>
                  <a:cubicBezTo>
                    <a:pt x="5707063" y="201612"/>
                    <a:pt x="5670551" y="215900"/>
                    <a:pt x="5630863" y="246062"/>
                  </a:cubicBezTo>
                  <a:cubicBezTo>
                    <a:pt x="5591176" y="276225"/>
                    <a:pt x="5540375" y="334962"/>
                    <a:pt x="5507038" y="350837"/>
                  </a:cubicBezTo>
                  <a:cubicBezTo>
                    <a:pt x="5473701" y="366712"/>
                    <a:pt x="5461001" y="333374"/>
                    <a:pt x="5430838" y="341312"/>
                  </a:cubicBezTo>
                  <a:cubicBezTo>
                    <a:pt x="5400675" y="349250"/>
                    <a:pt x="5356225" y="388937"/>
                    <a:pt x="5326063" y="398462"/>
                  </a:cubicBezTo>
                  <a:cubicBezTo>
                    <a:pt x="5295901" y="407987"/>
                    <a:pt x="5276851" y="395287"/>
                    <a:pt x="5249863" y="398462"/>
                  </a:cubicBezTo>
                  <a:cubicBezTo>
                    <a:pt x="5222875" y="401637"/>
                    <a:pt x="5205413" y="406400"/>
                    <a:pt x="5164138" y="417512"/>
                  </a:cubicBezTo>
                  <a:cubicBezTo>
                    <a:pt x="5122863" y="428624"/>
                    <a:pt x="5051425" y="449262"/>
                    <a:pt x="5002213" y="465137"/>
                  </a:cubicBezTo>
                  <a:cubicBezTo>
                    <a:pt x="4953001" y="481012"/>
                    <a:pt x="4918075" y="500062"/>
                    <a:pt x="4868863" y="512762"/>
                  </a:cubicBezTo>
                  <a:cubicBezTo>
                    <a:pt x="4819651" y="525462"/>
                    <a:pt x="4706938" y="541337"/>
                    <a:pt x="4706938" y="541337"/>
                  </a:cubicBezTo>
                  <a:cubicBezTo>
                    <a:pt x="4649788" y="550862"/>
                    <a:pt x="4568825" y="558800"/>
                    <a:pt x="4525963" y="569912"/>
                  </a:cubicBezTo>
                  <a:cubicBezTo>
                    <a:pt x="4483101" y="581024"/>
                    <a:pt x="4473575" y="590550"/>
                    <a:pt x="4449763" y="608012"/>
                  </a:cubicBezTo>
                  <a:cubicBezTo>
                    <a:pt x="4425951" y="625474"/>
                    <a:pt x="4410076" y="654049"/>
                    <a:pt x="4383088" y="674687"/>
                  </a:cubicBezTo>
                  <a:cubicBezTo>
                    <a:pt x="4356100" y="695325"/>
                    <a:pt x="4321175" y="715962"/>
                    <a:pt x="4287838" y="731837"/>
                  </a:cubicBezTo>
                  <a:cubicBezTo>
                    <a:pt x="4254501" y="747712"/>
                    <a:pt x="4208463" y="760412"/>
                    <a:pt x="4183063" y="769937"/>
                  </a:cubicBezTo>
                  <a:cubicBezTo>
                    <a:pt x="4157663" y="779462"/>
                    <a:pt x="4152900" y="774700"/>
                    <a:pt x="4135438" y="788987"/>
                  </a:cubicBezTo>
                  <a:cubicBezTo>
                    <a:pt x="4117976" y="803274"/>
                    <a:pt x="4103688" y="839787"/>
                    <a:pt x="4078288" y="855662"/>
                  </a:cubicBezTo>
                  <a:cubicBezTo>
                    <a:pt x="4052888" y="871537"/>
                    <a:pt x="4010025" y="874712"/>
                    <a:pt x="3983038" y="884237"/>
                  </a:cubicBezTo>
                  <a:cubicBezTo>
                    <a:pt x="3956051" y="893762"/>
                    <a:pt x="3941763" y="903287"/>
                    <a:pt x="3916363" y="912812"/>
                  </a:cubicBezTo>
                  <a:cubicBezTo>
                    <a:pt x="3890963" y="922337"/>
                    <a:pt x="3854450" y="927100"/>
                    <a:pt x="3830638" y="941387"/>
                  </a:cubicBezTo>
                  <a:cubicBezTo>
                    <a:pt x="3806826" y="955674"/>
                    <a:pt x="3786188" y="974725"/>
                    <a:pt x="3773488" y="998537"/>
                  </a:cubicBezTo>
                  <a:cubicBezTo>
                    <a:pt x="3760788" y="1022350"/>
                    <a:pt x="3763963" y="1060450"/>
                    <a:pt x="3754438" y="1084262"/>
                  </a:cubicBezTo>
                  <a:cubicBezTo>
                    <a:pt x="3744913" y="1108075"/>
                    <a:pt x="3724275" y="1122362"/>
                    <a:pt x="3716338" y="1141412"/>
                  </a:cubicBezTo>
                  <a:cubicBezTo>
                    <a:pt x="3708401" y="1160462"/>
                    <a:pt x="3717925" y="1166812"/>
                    <a:pt x="3706813" y="1198562"/>
                  </a:cubicBezTo>
                  <a:cubicBezTo>
                    <a:pt x="3695701" y="1230312"/>
                    <a:pt x="3663951" y="1300162"/>
                    <a:pt x="3649663" y="1331912"/>
                  </a:cubicBezTo>
                  <a:cubicBezTo>
                    <a:pt x="3635376" y="1363662"/>
                    <a:pt x="3633788" y="1370012"/>
                    <a:pt x="3621088" y="1389062"/>
                  </a:cubicBezTo>
                  <a:cubicBezTo>
                    <a:pt x="3608388" y="1408112"/>
                    <a:pt x="3573463" y="1423987"/>
                    <a:pt x="3573463" y="1446212"/>
                  </a:cubicBezTo>
                  <a:cubicBezTo>
                    <a:pt x="3573463" y="1468437"/>
                    <a:pt x="3613151" y="1503362"/>
                    <a:pt x="3621088" y="1522412"/>
                  </a:cubicBezTo>
                  <a:cubicBezTo>
                    <a:pt x="3629025" y="1541462"/>
                    <a:pt x="3613151" y="1547812"/>
                    <a:pt x="3621088" y="1560512"/>
                  </a:cubicBezTo>
                  <a:cubicBezTo>
                    <a:pt x="3629025" y="1573212"/>
                    <a:pt x="3640138" y="1582737"/>
                    <a:pt x="3668713" y="1598612"/>
                  </a:cubicBezTo>
                  <a:cubicBezTo>
                    <a:pt x="3697288" y="1614487"/>
                    <a:pt x="3756026" y="1643062"/>
                    <a:pt x="3792538" y="1655762"/>
                  </a:cubicBezTo>
                  <a:cubicBezTo>
                    <a:pt x="3829051" y="1668462"/>
                    <a:pt x="3857625" y="1666874"/>
                    <a:pt x="3887788" y="1674812"/>
                  </a:cubicBezTo>
                  <a:cubicBezTo>
                    <a:pt x="3917951" y="1682750"/>
                    <a:pt x="3954463" y="1695450"/>
                    <a:pt x="3973513" y="1703387"/>
                  </a:cubicBezTo>
                  <a:cubicBezTo>
                    <a:pt x="3992563" y="1711324"/>
                    <a:pt x="4022726" y="1719262"/>
                    <a:pt x="4002088" y="1722437"/>
                  </a:cubicBezTo>
                  <a:cubicBezTo>
                    <a:pt x="3981451" y="1725612"/>
                    <a:pt x="3879851" y="1717675"/>
                    <a:pt x="3849688" y="1722437"/>
                  </a:cubicBezTo>
                  <a:cubicBezTo>
                    <a:pt x="3819526" y="1727200"/>
                    <a:pt x="3843338" y="1741487"/>
                    <a:pt x="3821113" y="1751012"/>
                  </a:cubicBezTo>
                  <a:cubicBezTo>
                    <a:pt x="3798888" y="1760537"/>
                    <a:pt x="3741738" y="1771650"/>
                    <a:pt x="3716338" y="1779587"/>
                  </a:cubicBezTo>
                  <a:cubicBezTo>
                    <a:pt x="3690938" y="1787524"/>
                    <a:pt x="3687763" y="1782762"/>
                    <a:pt x="3668713" y="1798637"/>
                  </a:cubicBezTo>
                  <a:cubicBezTo>
                    <a:pt x="3649663" y="1814512"/>
                    <a:pt x="3625850" y="1851025"/>
                    <a:pt x="3602038" y="1874837"/>
                  </a:cubicBezTo>
                  <a:cubicBezTo>
                    <a:pt x="3578226" y="1898649"/>
                    <a:pt x="3562350" y="1919287"/>
                    <a:pt x="3525838" y="1941512"/>
                  </a:cubicBezTo>
                  <a:cubicBezTo>
                    <a:pt x="3489326" y="1963737"/>
                    <a:pt x="3424238" y="1987550"/>
                    <a:pt x="3382963" y="2008187"/>
                  </a:cubicBezTo>
                  <a:cubicBezTo>
                    <a:pt x="3341688" y="2028825"/>
                    <a:pt x="3313113" y="2051050"/>
                    <a:pt x="3278188" y="2065337"/>
                  </a:cubicBezTo>
                  <a:cubicBezTo>
                    <a:pt x="3243263" y="2079625"/>
                    <a:pt x="3214688" y="2087562"/>
                    <a:pt x="3173413" y="2093912"/>
                  </a:cubicBezTo>
                  <a:cubicBezTo>
                    <a:pt x="3132138" y="2100262"/>
                    <a:pt x="3068638" y="2105025"/>
                    <a:pt x="3030538" y="2103437"/>
                  </a:cubicBezTo>
                  <a:cubicBezTo>
                    <a:pt x="2992438" y="2101849"/>
                    <a:pt x="2970213" y="2093912"/>
                    <a:pt x="2944813" y="2084387"/>
                  </a:cubicBezTo>
                  <a:cubicBezTo>
                    <a:pt x="2919413" y="2074862"/>
                    <a:pt x="2898775" y="2058987"/>
                    <a:pt x="2878138" y="2046287"/>
                  </a:cubicBezTo>
                  <a:cubicBezTo>
                    <a:pt x="2857501" y="2033587"/>
                    <a:pt x="2820988" y="2008187"/>
                    <a:pt x="2820988" y="2008187"/>
                  </a:cubicBezTo>
                  <a:cubicBezTo>
                    <a:pt x="2801938" y="1995487"/>
                    <a:pt x="2787651" y="1979612"/>
                    <a:pt x="2763838" y="1970087"/>
                  </a:cubicBezTo>
                  <a:cubicBezTo>
                    <a:pt x="2740026" y="1960562"/>
                    <a:pt x="2678113" y="1951037"/>
                    <a:pt x="2678113" y="1951037"/>
                  </a:cubicBezTo>
                  <a:cubicBezTo>
                    <a:pt x="2649538" y="1944687"/>
                    <a:pt x="2617788" y="1939924"/>
                    <a:pt x="2592388" y="1931987"/>
                  </a:cubicBezTo>
                  <a:cubicBezTo>
                    <a:pt x="2566988" y="1924050"/>
                    <a:pt x="2549526" y="1906587"/>
                    <a:pt x="2525713" y="1903412"/>
                  </a:cubicBezTo>
                  <a:lnTo>
                    <a:pt x="2449513" y="1912937"/>
                  </a:lnTo>
                  <a:cubicBezTo>
                    <a:pt x="2425701" y="1916112"/>
                    <a:pt x="2398713" y="1914525"/>
                    <a:pt x="2382838" y="1922462"/>
                  </a:cubicBezTo>
                  <a:cubicBezTo>
                    <a:pt x="2366963" y="1930399"/>
                    <a:pt x="2365375" y="1962149"/>
                    <a:pt x="2354263" y="1960562"/>
                  </a:cubicBezTo>
                  <a:cubicBezTo>
                    <a:pt x="2343151" y="1958975"/>
                    <a:pt x="2333625" y="1924049"/>
                    <a:pt x="2316163" y="1912937"/>
                  </a:cubicBezTo>
                  <a:cubicBezTo>
                    <a:pt x="2298701" y="1901825"/>
                    <a:pt x="2274888" y="1897062"/>
                    <a:pt x="2249488" y="1893887"/>
                  </a:cubicBezTo>
                  <a:cubicBezTo>
                    <a:pt x="2224088" y="1890712"/>
                    <a:pt x="2193926" y="1897062"/>
                    <a:pt x="2163763" y="1893887"/>
                  </a:cubicBezTo>
                  <a:cubicBezTo>
                    <a:pt x="2133600" y="1890712"/>
                    <a:pt x="2095500" y="1879599"/>
                    <a:pt x="2068513" y="1874837"/>
                  </a:cubicBezTo>
                  <a:cubicBezTo>
                    <a:pt x="2041526" y="1870075"/>
                    <a:pt x="2032001" y="1873250"/>
                    <a:pt x="2001838" y="1865312"/>
                  </a:cubicBezTo>
                  <a:cubicBezTo>
                    <a:pt x="1971675" y="1857374"/>
                    <a:pt x="1914525" y="1836737"/>
                    <a:pt x="1887538" y="1827212"/>
                  </a:cubicBezTo>
                  <a:cubicBezTo>
                    <a:pt x="1860551" y="1817687"/>
                    <a:pt x="1858963" y="1820862"/>
                    <a:pt x="1839913" y="1808162"/>
                  </a:cubicBezTo>
                  <a:cubicBezTo>
                    <a:pt x="1820863" y="1795462"/>
                    <a:pt x="1795463" y="1760537"/>
                    <a:pt x="1773238" y="1751012"/>
                  </a:cubicBezTo>
                  <a:cubicBezTo>
                    <a:pt x="1751013" y="1741487"/>
                    <a:pt x="1706563" y="1751012"/>
                    <a:pt x="1706563" y="1751012"/>
                  </a:cubicBezTo>
                  <a:lnTo>
                    <a:pt x="1630363" y="1751012"/>
                  </a:lnTo>
                  <a:lnTo>
                    <a:pt x="1544638" y="1751012"/>
                  </a:lnTo>
                  <a:cubicBezTo>
                    <a:pt x="1527176" y="1751012"/>
                    <a:pt x="1535113" y="1746249"/>
                    <a:pt x="1525588" y="1751012"/>
                  </a:cubicBezTo>
                  <a:cubicBezTo>
                    <a:pt x="1516063" y="1755775"/>
                    <a:pt x="1498600" y="1766887"/>
                    <a:pt x="1487488" y="1779587"/>
                  </a:cubicBezTo>
                  <a:cubicBezTo>
                    <a:pt x="1476376" y="1792287"/>
                    <a:pt x="1468438" y="1816100"/>
                    <a:pt x="1458913" y="1827212"/>
                  </a:cubicBezTo>
                  <a:cubicBezTo>
                    <a:pt x="1449388" y="1838325"/>
                    <a:pt x="1444625" y="1847849"/>
                    <a:pt x="1430338" y="1846262"/>
                  </a:cubicBezTo>
                  <a:cubicBezTo>
                    <a:pt x="1416051" y="1844675"/>
                    <a:pt x="1387475" y="1827212"/>
                    <a:pt x="1373188" y="1817687"/>
                  </a:cubicBezTo>
                  <a:cubicBezTo>
                    <a:pt x="1358901" y="1808162"/>
                    <a:pt x="1347788" y="1801812"/>
                    <a:pt x="1344613" y="1789112"/>
                  </a:cubicBezTo>
                  <a:cubicBezTo>
                    <a:pt x="1341438" y="1776412"/>
                    <a:pt x="1350963" y="1754187"/>
                    <a:pt x="1354138" y="1741487"/>
                  </a:cubicBezTo>
                  <a:cubicBezTo>
                    <a:pt x="1357313" y="1728787"/>
                    <a:pt x="1373188" y="1735137"/>
                    <a:pt x="1363663" y="1712912"/>
                  </a:cubicBezTo>
                  <a:cubicBezTo>
                    <a:pt x="1354138" y="1690687"/>
                    <a:pt x="1319213" y="1639887"/>
                    <a:pt x="1296988" y="1608137"/>
                  </a:cubicBezTo>
                  <a:cubicBezTo>
                    <a:pt x="1274763" y="1576387"/>
                    <a:pt x="1252538" y="1558924"/>
                    <a:pt x="1230313" y="1522412"/>
                  </a:cubicBezTo>
                  <a:cubicBezTo>
                    <a:pt x="1208088" y="1485900"/>
                    <a:pt x="1181100" y="1422399"/>
                    <a:pt x="1163638" y="1389062"/>
                  </a:cubicBezTo>
                  <a:cubicBezTo>
                    <a:pt x="1146176" y="1355725"/>
                    <a:pt x="1131888" y="1343024"/>
                    <a:pt x="1125538" y="1322387"/>
                  </a:cubicBezTo>
                  <a:cubicBezTo>
                    <a:pt x="1119188" y="1301750"/>
                    <a:pt x="1123951" y="1282699"/>
                    <a:pt x="1125538" y="1265237"/>
                  </a:cubicBezTo>
                  <a:cubicBezTo>
                    <a:pt x="1127125" y="1247775"/>
                    <a:pt x="1130300" y="1230312"/>
                    <a:pt x="1135063" y="1217612"/>
                  </a:cubicBezTo>
                  <a:cubicBezTo>
                    <a:pt x="1139826" y="1204912"/>
                    <a:pt x="1144588" y="1192212"/>
                    <a:pt x="1154113" y="1189037"/>
                  </a:cubicBezTo>
                  <a:cubicBezTo>
                    <a:pt x="1163638" y="1185862"/>
                    <a:pt x="1182688" y="1201737"/>
                    <a:pt x="1192213" y="1198562"/>
                  </a:cubicBezTo>
                  <a:cubicBezTo>
                    <a:pt x="1201738" y="1195387"/>
                    <a:pt x="1208088" y="1179512"/>
                    <a:pt x="1211263" y="1169987"/>
                  </a:cubicBezTo>
                  <a:cubicBezTo>
                    <a:pt x="1214438" y="1160462"/>
                    <a:pt x="1209675" y="1149350"/>
                    <a:pt x="1211263" y="1141412"/>
                  </a:cubicBezTo>
                  <a:cubicBezTo>
                    <a:pt x="1212851" y="1133474"/>
                    <a:pt x="1211263" y="1127125"/>
                    <a:pt x="1220788" y="1122362"/>
                  </a:cubicBezTo>
                  <a:cubicBezTo>
                    <a:pt x="1230313" y="1117599"/>
                    <a:pt x="1266826" y="1127124"/>
                    <a:pt x="1268413" y="1112837"/>
                  </a:cubicBezTo>
                  <a:cubicBezTo>
                    <a:pt x="1270000" y="1098550"/>
                    <a:pt x="1239838" y="1057274"/>
                    <a:pt x="1230313" y="1036637"/>
                  </a:cubicBezTo>
                  <a:cubicBezTo>
                    <a:pt x="1220788" y="1016000"/>
                    <a:pt x="1214438" y="1006475"/>
                    <a:pt x="1211263" y="989012"/>
                  </a:cubicBezTo>
                  <a:cubicBezTo>
                    <a:pt x="1208088" y="971550"/>
                    <a:pt x="1216026" y="944562"/>
                    <a:pt x="1211263" y="931862"/>
                  </a:cubicBezTo>
                  <a:cubicBezTo>
                    <a:pt x="1206500" y="919162"/>
                    <a:pt x="1196975" y="920749"/>
                    <a:pt x="1182688" y="912812"/>
                  </a:cubicBezTo>
                  <a:cubicBezTo>
                    <a:pt x="1168401" y="904875"/>
                    <a:pt x="1144588" y="892174"/>
                    <a:pt x="1125538" y="884237"/>
                  </a:cubicBezTo>
                  <a:cubicBezTo>
                    <a:pt x="1106488" y="876300"/>
                    <a:pt x="1087438" y="868362"/>
                    <a:pt x="1068388" y="865187"/>
                  </a:cubicBezTo>
                  <a:cubicBezTo>
                    <a:pt x="1049338" y="862012"/>
                    <a:pt x="1011238" y="865187"/>
                    <a:pt x="1011238" y="865187"/>
                  </a:cubicBezTo>
                  <a:cubicBezTo>
                    <a:pt x="989013" y="865187"/>
                    <a:pt x="955675" y="860425"/>
                    <a:pt x="935038" y="865187"/>
                  </a:cubicBezTo>
                  <a:cubicBezTo>
                    <a:pt x="914401" y="869949"/>
                    <a:pt x="900113" y="888999"/>
                    <a:pt x="887413" y="893762"/>
                  </a:cubicBezTo>
                  <a:cubicBezTo>
                    <a:pt x="874713" y="898525"/>
                    <a:pt x="871538" y="882650"/>
                    <a:pt x="858838" y="893762"/>
                  </a:cubicBezTo>
                  <a:cubicBezTo>
                    <a:pt x="846138" y="904874"/>
                    <a:pt x="838201" y="946150"/>
                    <a:pt x="811213" y="960437"/>
                  </a:cubicBezTo>
                  <a:cubicBezTo>
                    <a:pt x="784226" y="974725"/>
                    <a:pt x="727076" y="976312"/>
                    <a:pt x="696913" y="979487"/>
                  </a:cubicBezTo>
                  <a:cubicBezTo>
                    <a:pt x="666750" y="982662"/>
                    <a:pt x="655638" y="981075"/>
                    <a:pt x="630238" y="979487"/>
                  </a:cubicBezTo>
                  <a:cubicBezTo>
                    <a:pt x="604838" y="977900"/>
                    <a:pt x="565150" y="976312"/>
                    <a:pt x="544513" y="969962"/>
                  </a:cubicBezTo>
                  <a:cubicBezTo>
                    <a:pt x="523876" y="963612"/>
                    <a:pt x="519113" y="949324"/>
                    <a:pt x="506413" y="941387"/>
                  </a:cubicBezTo>
                  <a:cubicBezTo>
                    <a:pt x="493713" y="933450"/>
                    <a:pt x="481013" y="927100"/>
                    <a:pt x="468313" y="922337"/>
                  </a:cubicBezTo>
                  <a:cubicBezTo>
                    <a:pt x="455613" y="917574"/>
                    <a:pt x="439738" y="917575"/>
                    <a:pt x="430213" y="912812"/>
                  </a:cubicBezTo>
                  <a:cubicBezTo>
                    <a:pt x="420688" y="908049"/>
                    <a:pt x="427038" y="896937"/>
                    <a:pt x="411163" y="893762"/>
                  </a:cubicBezTo>
                  <a:cubicBezTo>
                    <a:pt x="395288" y="890587"/>
                    <a:pt x="358776" y="896937"/>
                    <a:pt x="334963" y="893762"/>
                  </a:cubicBezTo>
                  <a:cubicBezTo>
                    <a:pt x="311151" y="890587"/>
                    <a:pt x="285750" y="881062"/>
                    <a:pt x="268288" y="874712"/>
                  </a:cubicBezTo>
                  <a:cubicBezTo>
                    <a:pt x="250826" y="868362"/>
                    <a:pt x="239713" y="862012"/>
                    <a:pt x="230188" y="855662"/>
                  </a:cubicBezTo>
                  <a:cubicBezTo>
                    <a:pt x="220663" y="849312"/>
                    <a:pt x="211138" y="836612"/>
                    <a:pt x="211138" y="836612"/>
                  </a:cubicBezTo>
                  <a:cubicBezTo>
                    <a:pt x="204788" y="830262"/>
                    <a:pt x="196850" y="823912"/>
                    <a:pt x="192088" y="817562"/>
                  </a:cubicBezTo>
                  <a:cubicBezTo>
                    <a:pt x="187326" y="811212"/>
                    <a:pt x="187325" y="804862"/>
                    <a:pt x="182563" y="798512"/>
                  </a:cubicBezTo>
                  <a:cubicBezTo>
                    <a:pt x="177801" y="792162"/>
                    <a:pt x="176213" y="779462"/>
                    <a:pt x="163513" y="779462"/>
                  </a:cubicBezTo>
                  <a:cubicBezTo>
                    <a:pt x="150813" y="779462"/>
                    <a:pt x="115888" y="798512"/>
                    <a:pt x="106363" y="798512"/>
                  </a:cubicBezTo>
                  <a:cubicBezTo>
                    <a:pt x="96838" y="798512"/>
                    <a:pt x="111125" y="784224"/>
                    <a:pt x="106363" y="779462"/>
                  </a:cubicBezTo>
                  <a:cubicBezTo>
                    <a:pt x="101601" y="774700"/>
                    <a:pt x="77788" y="769937"/>
                    <a:pt x="77788" y="769937"/>
                  </a:cubicBezTo>
                  <a:cubicBezTo>
                    <a:pt x="68263" y="766762"/>
                    <a:pt x="57151" y="762000"/>
                    <a:pt x="49213" y="760412"/>
                  </a:cubicBezTo>
                  <a:cubicBezTo>
                    <a:pt x="41275" y="758824"/>
                    <a:pt x="38101" y="758824"/>
                    <a:pt x="30163" y="760412"/>
                  </a:cubicBezTo>
                  <a:cubicBezTo>
                    <a:pt x="22225" y="762000"/>
                    <a:pt x="3176" y="761999"/>
                    <a:pt x="1588" y="769937"/>
                  </a:cubicBezTo>
                  <a:cubicBezTo>
                    <a:pt x="0" y="777875"/>
                    <a:pt x="17463" y="798512"/>
                    <a:pt x="20638" y="808037"/>
                  </a:cubicBezTo>
                  <a:cubicBezTo>
                    <a:pt x="23813" y="817562"/>
                    <a:pt x="22225" y="815975"/>
                    <a:pt x="20638" y="827087"/>
                  </a:cubicBezTo>
                  <a:cubicBezTo>
                    <a:pt x="19051" y="838199"/>
                    <a:pt x="1588" y="862012"/>
                    <a:pt x="11113" y="874712"/>
                  </a:cubicBezTo>
                  <a:cubicBezTo>
                    <a:pt x="20638" y="887412"/>
                    <a:pt x="57151" y="885825"/>
                    <a:pt x="77788" y="903287"/>
                  </a:cubicBezTo>
                  <a:cubicBezTo>
                    <a:pt x="98425" y="920749"/>
                    <a:pt x="119063" y="960437"/>
                    <a:pt x="134938" y="979487"/>
                  </a:cubicBezTo>
                  <a:cubicBezTo>
                    <a:pt x="150813" y="998537"/>
                    <a:pt x="166688" y="998537"/>
                    <a:pt x="173038" y="1017587"/>
                  </a:cubicBezTo>
                  <a:cubicBezTo>
                    <a:pt x="179388" y="1036637"/>
                    <a:pt x="173038" y="1093787"/>
                    <a:pt x="173038" y="1093787"/>
                  </a:cubicBezTo>
                  <a:cubicBezTo>
                    <a:pt x="173038" y="1114424"/>
                    <a:pt x="176213" y="1123950"/>
                    <a:pt x="173038" y="1141412"/>
                  </a:cubicBezTo>
                  <a:cubicBezTo>
                    <a:pt x="169863" y="1158875"/>
                    <a:pt x="161925" y="1182687"/>
                    <a:pt x="153988" y="1198562"/>
                  </a:cubicBezTo>
                  <a:cubicBezTo>
                    <a:pt x="146051" y="1214437"/>
                    <a:pt x="133351" y="1225550"/>
                    <a:pt x="125413" y="1236662"/>
                  </a:cubicBezTo>
                  <a:cubicBezTo>
                    <a:pt x="117476" y="1247775"/>
                    <a:pt x="111126" y="1255712"/>
                    <a:pt x="106363" y="1265237"/>
                  </a:cubicBezTo>
                  <a:cubicBezTo>
                    <a:pt x="101600" y="1274762"/>
                    <a:pt x="88901" y="1276350"/>
                    <a:pt x="96838" y="1293812"/>
                  </a:cubicBezTo>
                  <a:cubicBezTo>
                    <a:pt x="104775" y="1311274"/>
                    <a:pt x="141288" y="1341437"/>
                    <a:pt x="153988" y="1370012"/>
                  </a:cubicBezTo>
                  <a:cubicBezTo>
                    <a:pt x="166688" y="1398587"/>
                    <a:pt x="168276" y="1433512"/>
                    <a:pt x="173038" y="1465262"/>
                  </a:cubicBezTo>
                  <a:cubicBezTo>
                    <a:pt x="177800" y="1497012"/>
                    <a:pt x="180976" y="1535112"/>
                    <a:pt x="182563" y="1560512"/>
                  </a:cubicBezTo>
                  <a:cubicBezTo>
                    <a:pt x="184151" y="1585912"/>
                    <a:pt x="182563" y="1617662"/>
                    <a:pt x="182563" y="1617662"/>
                  </a:cubicBezTo>
                  <a:cubicBezTo>
                    <a:pt x="182563" y="1639887"/>
                    <a:pt x="173038" y="1674812"/>
                    <a:pt x="182563" y="1693862"/>
                  </a:cubicBezTo>
                  <a:cubicBezTo>
                    <a:pt x="192088" y="1712912"/>
                    <a:pt x="223838" y="1722437"/>
                    <a:pt x="239713" y="1731962"/>
                  </a:cubicBezTo>
                  <a:cubicBezTo>
                    <a:pt x="255588" y="1741487"/>
                    <a:pt x="268288" y="1747837"/>
                    <a:pt x="277813" y="1751012"/>
                  </a:cubicBezTo>
                  <a:cubicBezTo>
                    <a:pt x="287338" y="1754187"/>
                    <a:pt x="285751" y="1733550"/>
                    <a:pt x="296863" y="1751012"/>
                  </a:cubicBezTo>
                  <a:cubicBezTo>
                    <a:pt x="307975" y="1768474"/>
                    <a:pt x="327026" y="1838325"/>
                    <a:pt x="344488" y="1855787"/>
                  </a:cubicBezTo>
                  <a:cubicBezTo>
                    <a:pt x="361950" y="1873249"/>
                    <a:pt x="395288" y="1852612"/>
                    <a:pt x="401638" y="1855787"/>
                  </a:cubicBezTo>
                  <a:cubicBezTo>
                    <a:pt x="407988" y="1858962"/>
                    <a:pt x="377825" y="1860549"/>
                    <a:pt x="382588" y="1874837"/>
                  </a:cubicBezTo>
                  <a:cubicBezTo>
                    <a:pt x="387351" y="1889125"/>
                    <a:pt x="419101" y="1909762"/>
                    <a:pt x="430213" y="1941512"/>
                  </a:cubicBezTo>
                  <a:cubicBezTo>
                    <a:pt x="441325" y="1973262"/>
                    <a:pt x="446088" y="2036762"/>
                    <a:pt x="449263" y="2065337"/>
                  </a:cubicBezTo>
                  <a:cubicBezTo>
                    <a:pt x="452438" y="2093912"/>
                    <a:pt x="444500" y="2100262"/>
                    <a:pt x="449263" y="2112962"/>
                  </a:cubicBezTo>
                  <a:cubicBezTo>
                    <a:pt x="454026" y="2125662"/>
                    <a:pt x="469901" y="2135187"/>
                    <a:pt x="477838" y="2141537"/>
                  </a:cubicBezTo>
                  <a:cubicBezTo>
                    <a:pt x="485775" y="2147887"/>
                    <a:pt x="485776" y="2152649"/>
                    <a:pt x="496888" y="2151062"/>
                  </a:cubicBezTo>
                  <a:cubicBezTo>
                    <a:pt x="508000" y="2149475"/>
                    <a:pt x="527051" y="2130425"/>
                    <a:pt x="544513" y="2132012"/>
                  </a:cubicBezTo>
                  <a:cubicBezTo>
                    <a:pt x="561975" y="2133599"/>
                    <a:pt x="596901" y="2155825"/>
                    <a:pt x="601663" y="2160587"/>
                  </a:cubicBezTo>
                  <a:cubicBezTo>
                    <a:pt x="606425" y="2165349"/>
                    <a:pt x="584200" y="2155825"/>
                    <a:pt x="573088" y="2160587"/>
                  </a:cubicBezTo>
                  <a:cubicBezTo>
                    <a:pt x="561976" y="2165349"/>
                    <a:pt x="541338" y="2165350"/>
                    <a:pt x="534988" y="2189162"/>
                  </a:cubicBezTo>
                  <a:cubicBezTo>
                    <a:pt x="528638" y="2212974"/>
                    <a:pt x="534988" y="2303462"/>
                    <a:pt x="534988" y="2303462"/>
                  </a:cubicBezTo>
                  <a:cubicBezTo>
                    <a:pt x="534988" y="2336799"/>
                    <a:pt x="536576" y="2363787"/>
                    <a:pt x="534988" y="2389187"/>
                  </a:cubicBezTo>
                  <a:cubicBezTo>
                    <a:pt x="533401" y="2414587"/>
                    <a:pt x="528638" y="2438400"/>
                    <a:pt x="525463" y="2455862"/>
                  </a:cubicBezTo>
                  <a:cubicBezTo>
                    <a:pt x="522288" y="2473325"/>
                    <a:pt x="517525" y="2479675"/>
                    <a:pt x="515938" y="2493962"/>
                  </a:cubicBezTo>
                  <a:cubicBezTo>
                    <a:pt x="514351" y="2508249"/>
                    <a:pt x="512763" y="2516187"/>
                    <a:pt x="515938" y="2541587"/>
                  </a:cubicBezTo>
                  <a:cubicBezTo>
                    <a:pt x="519113" y="2566987"/>
                    <a:pt x="527050" y="2617787"/>
                    <a:pt x="534988" y="2646362"/>
                  </a:cubicBezTo>
                  <a:cubicBezTo>
                    <a:pt x="542926" y="2674937"/>
                    <a:pt x="554038" y="2706687"/>
                    <a:pt x="563563" y="2713037"/>
                  </a:cubicBezTo>
                  <a:cubicBezTo>
                    <a:pt x="573088" y="2719387"/>
                    <a:pt x="584201" y="2693987"/>
                    <a:pt x="592138" y="2684462"/>
                  </a:cubicBezTo>
                  <a:cubicBezTo>
                    <a:pt x="600075" y="2674937"/>
                    <a:pt x="596901" y="2655887"/>
                    <a:pt x="611188" y="2655887"/>
                  </a:cubicBezTo>
                  <a:cubicBezTo>
                    <a:pt x="625475" y="2655887"/>
                    <a:pt x="665163" y="2673350"/>
                    <a:pt x="677863" y="2684462"/>
                  </a:cubicBezTo>
                  <a:cubicBezTo>
                    <a:pt x="690563" y="2695574"/>
                    <a:pt x="693738" y="2720975"/>
                    <a:pt x="687388" y="2722562"/>
                  </a:cubicBezTo>
                  <a:cubicBezTo>
                    <a:pt x="681038" y="2724150"/>
                    <a:pt x="655638" y="2693987"/>
                    <a:pt x="639763" y="2693987"/>
                  </a:cubicBezTo>
                  <a:cubicBezTo>
                    <a:pt x="623888" y="2693987"/>
                    <a:pt x="601663" y="2706687"/>
                    <a:pt x="592138" y="2722562"/>
                  </a:cubicBezTo>
                  <a:cubicBezTo>
                    <a:pt x="582613" y="2738437"/>
                    <a:pt x="584200" y="2768600"/>
                    <a:pt x="582613" y="2789237"/>
                  </a:cubicBezTo>
                  <a:cubicBezTo>
                    <a:pt x="581026" y="2809874"/>
                    <a:pt x="577851" y="2822575"/>
                    <a:pt x="582613" y="2846387"/>
                  </a:cubicBezTo>
                  <a:cubicBezTo>
                    <a:pt x="587375" y="2870199"/>
                    <a:pt x="611188" y="2905125"/>
                    <a:pt x="611188" y="2932112"/>
                  </a:cubicBezTo>
                  <a:cubicBezTo>
                    <a:pt x="611188" y="2959099"/>
                    <a:pt x="592138" y="2984500"/>
                    <a:pt x="582613" y="3008312"/>
                  </a:cubicBezTo>
                  <a:cubicBezTo>
                    <a:pt x="573088" y="3032125"/>
                    <a:pt x="563563" y="3049587"/>
                    <a:pt x="554038" y="3074987"/>
                  </a:cubicBezTo>
                  <a:cubicBezTo>
                    <a:pt x="544513" y="3100387"/>
                    <a:pt x="534988" y="3136900"/>
                    <a:pt x="525463" y="3160712"/>
                  </a:cubicBezTo>
                  <a:cubicBezTo>
                    <a:pt x="515938" y="3184525"/>
                    <a:pt x="496888" y="3201987"/>
                    <a:pt x="496888" y="3217862"/>
                  </a:cubicBezTo>
                  <a:cubicBezTo>
                    <a:pt x="496888" y="3233737"/>
                    <a:pt x="525463" y="3255962"/>
                    <a:pt x="525463" y="3255962"/>
                  </a:cubicBezTo>
                  <a:cubicBezTo>
                    <a:pt x="534988" y="3268662"/>
                    <a:pt x="554038" y="3263900"/>
                    <a:pt x="554038" y="3294062"/>
                  </a:cubicBezTo>
                  <a:cubicBezTo>
                    <a:pt x="554038" y="3324224"/>
                    <a:pt x="525463" y="3402012"/>
                    <a:pt x="525463" y="3436937"/>
                  </a:cubicBezTo>
                  <a:cubicBezTo>
                    <a:pt x="525463" y="3471862"/>
                    <a:pt x="541338" y="3489325"/>
                    <a:pt x="554038" y="3503612"/>
                  </a:cubicBezTo>
                  <a:cubicBezTo>
                    <a:pt x="566738" y="3517900"/>
                    <a:pt x="588963" y="3516312"/>
                    <a:pt x="601663" y="3522662"/>
                  </a:cubicBezTo>
                  <a:cubicBezTo>
                    <a:pt x="614363" y="3529012"/>
                    <a:pt x="623888" y="3533775"/>
                    <a:pt x="630238" y="3541712"/>
                  </a:cubicBezTo>
                  <a:cubicBezTo>
                    <a:pt x="636588" y="3549649"/>
                    <a:pt x="639763" y="3570287"/>
                    <a:pt x="639763" y="3570287"/>
                  </a:cubicBezTo>
                  <a:cubicBezTo>
                    <a:pt x="642938" y="3579812"/>
                    <a:pt x="644526" y="3587750"/>
                    <a:pt x="649288" y="3598862"/>
                  </a:cubicBezTo>
                  <a:cubicBezTo>
                    <a:pt x="654050" y="3609974"/>
                    <a:pt x="658813" y="3627437"/>
                    <a:pt x="668338" y="3636962"/>
                  </a:cubicBezTo>
                  <a:cubicBezTo>
                    <a:pt x="677863" y="3646487"/>
                    <a:pt x="692150" y="3651249"/>
                    <a:pt x="706438" y="3656012"/>
                  </a:cubicBezTo>
                  <a:cubicBezTo>
                    <a:pt x="720726" y="3660775"/>
                    <a:pt x="746126" y="3654425"/>
                    <a:pt x="754063" y="3665537"/>
                  </a:cubicBezTo>
                  <a:cubicBezTo>
                    <a:pt x="762001" y="3676650"/>
                    <a:pt x="744538" y="3717924"/>
                    <a:pt x="754063" y="3722687"/>
                  </a:cubicBezTo>
                  <a:cubicBezTo>
                    <a:pt x="763588" y="3727450"/>
                    <a:pt x="796926" y="3702049"/>
                    <a:pt x="811213" y="3694112"/>
                  </a:cubicBezTo>
                  <a:cubicBezTo>
                    <a:pt x="825500" y="3686175"/>
                    <a:pt x="827088" y="3679825"/>
                    <a:pt x="839788" y="3675062"/>
                  </a:cubicBezTo>
                  <a:cubicBezTo>
                    <a:pt x="852488" y="3670299"/>
                    <a:pt x="879475" y="3668712"/>
                    <a:pt x="887413" y="3665537"/>
                  </a:cubicBezTo>
                  <a:cubicBezTo>
                    <a:pt x="895351" y="3662362"/>
                    <a:pt x="890588" y="3649662"/>
                    <a:pt x="887413" y="3656012"/>
                  </a:cubicBezTo>
                  <a:cubicBezTo>
                    <a:pt x="884238" y="3662362"/>
                    <a:pt x="874713" y="3692525"/>
                    <a:pt x="868363" y="3703637"/>
                  </a:cubicBezTo>
                  <a:cubicBezTo>
                    <a:pt x="862013" y="3714749"/>
                    <a:pt x="839788" y="3708400"/>
                    <a:pt x="849313" y="3722687"/>
                  </a:cubicBezTo>
                  <a:cubicBezTo>
                    <a:pt x="858838" y="3736974"/>
                    <a:pt x="923926" y="3779837"/>
                    <a:pt x="925513" y="3789362"/>
                  </a:cubicBezTo>
                  <a:cubicBezTo>
                    <a:pt x="927101" y="3798887"/>
                    <a:pt x="876300" y="3781424"/>
                    <a:pt x="858838" y="3779837"/>
                  </a:cubicBezTo>
                  <a:cubicBezTo>
                    <a:pt x="841376" y="3778250"/>
                    <a:pt x="835026" y="3775074"/>
                    <a:pt x="820738" y="3779837"/>
                  </a:cubicBezTo>
                  <a:cubicBezTo>
                    <a:pt x="806450" y="3784600"/>
                    <a:pt x="782638" y="3800475"/>
                    <a:pt x="773113" y="3808412"/>
                  </a:cubicBezTo>
                  <a:cubicBezTo>
                    <a:pt x="763588" y="3816349"/>
                    <a:pt x="774700" y="3822700"/>
                    <a:pt x="763588" y="3827462"/>
                  </a:cubicBezTo>
                  <a:cubicBezTo>
                    <a:pt x="752476" y="3832224"/>
                    <a:pt x="723901" y="3833812"/>
                    <a:pt x="706438" y="3836987"/>
                  </a:cubicBezTo>
                  <a:cubicBezTo>
                    <a:pt x="688976" y="3840162"/>
                    <a:pt x="671513" y="3848099"/>
                    <a:pt x="658813" y="3846512"/>
                  </a:cubicBezTo>
                  <a:cubicBezTo>
                    <a:pt x="646113" y="3844925"/>
                    <a:pt x="641350" y="3833812"/>
                    <a:pt x="630238" y="3827462"/>
                  </a:cubicBezTo>
                  <a:cubicBezTo>
                    <a:pt x="619126" y="3821112"/>
                    <a:pt x="604838" y="3811587"/>
                    <a:pt x="592138" y="3808412"/>
                  </a:cubicBezTo>
                  <a:cubicBezTo>
                    <a:pt x="579438" y="3805237"/>
                    <a:pt x="563563" y="3805237"/>
                    <a:pt x="554038" y="3808412"/>
                  </a:cubicBezTo>
                  <a:cubicBezTo>
                    <a:pt x="544513" y="3811587"/>
                    <a:pt x="538163" y="3821112"/>
                    <a:pt x="534988" y="3827462"/>
                  </a:cubicBezTo>
                  <a:cubicBezTo>
                    <a:pt x="531813" y="3833812"/>
                    <a:pt x="527051" y="3833812"/>
                    <a:pt x="534988" y="3846512"/>
                  </a:cubicBezTo>
                  <a:cubicBezTo>
                    <a:pt x="542925" y="3859212"/>
                    <a:pt x="574676" y="3889375"/>
                    <a:pt x="582613" y="3903662"/>
                  </a:cubicBezTo>
                  <a:cubicBezTo>
                    <a:pt x="590550" y="3917949"/>
                    <a:pt x="582613" y="3932237"/>
                    <a:pt x="582613" y="3932237"/>
                  </a:cubicBezTo>
                  <a:cubicBezTo>
                    <a:pt x="582613" y="3944937"/>
                    <a:pt x="581026" y="3960812"/>
                    <a:pt x="582613" y="3979862"/>
                  </a:cubicBezTo>
                  <a:cubicBezTo>
                    <a:pt x="584200" y="3998912"/>
                    <a:pt x="584201" y="4027487"/>
                    <a:pt x="592138" y="4046537"/>
                  </a:cubicBezTo>
                  <a:cubicBezTo>
                    <a:pt x="600075" y="4065587"/>
                    <a:pt x="623888" y="4079874"/>
                    <a:pt x="630238" y="4094162"/>
                  </a:cubicBezTo>
                  <a:cubicBezTo>
                    <a:pt x="636588" y="4108450"/>
                    <a:pt x="630238" y="4132262"/>
                    <a:pt x="630238" y="4132262"/>
                  </a:cubicBezTo>
                  <a:cubicBezTo>
                    <a:pt x="630238" y="4143374"/>
                    <a:pt x="627063" y="4149724"/>
                    <a:pt x="630238" y="4160837"/>
                  </a:cubicBezTo>
                  <a:cubicBezTo>
                    <a:pt x="633413" y="4171950"/>
                    <a:pt x="649288" y="4198937"/>
                    <a:pt x="649288" y="4198937"/>
                  </a:cubicBezTo>
                  <a:cubicBezTo>
                    <a:pt x="654051" y="4208462"/>
                    <a:pt x="649288" y="4216400"/>
                    <a:pt x="658813" y="4217987"/>
                  </a:cubicBezTo>
                  <a:cubicBezTo>
                    <a:pt x="668338" y="4219575"/>
                    <a:pt x="693738" y="4205287"/>
                    <a:pt x="706438" y="4208462"/>
                  </a:cubicBezTo>
                  <a:cubicBezTo>
                    <a:pt x="719138" y="4211637"/>
                    <a:pt x="722313" y="4227512"/>
                    <a:pt x="735013" y="4237037"/>
                  </a:cubicBezTo>
                  <a:cubicBezTo>
                    <a:pt x="747713" y="4246562"/>
                    <a:pt x="771526" y="4260850"/>
                    <a:pt x="782638" y="4265612"/>
                  </a:cubicBezTo>
                  <a:cubicBezTo>
                    <a:pt x="793750" y="4270374"/>
                    <a:pt x="801688" y="4265612"/>
                    <a:pt x="801688" y="4265612"/>
                  </a:cubicBezTo>
                  <a:lnTo>
                    <a:pt x="820738" y="4265612"/>
                  </a:lnTo>
                  <a:cubicBezTo>
                    <a:pt x="828675" y="4265612"/>
                    <a:pt x="831851" y="4271962"/>
                    <a:pt x="849313" y="4265612"/>
                  </a:cubicBezTo>
                  <a:cubicBezTo>
                    <a:pt x="866775" y="4259262"/>
                    <a:pt x="909638" y="4240212"/>
                    <a:pt x="925513" y="4227512"/>
                  </a:cubicBezTo>
                  <a:cubicBezTo>
                    <a:pt x="941388" y="4214812"/>
                    <a:pt x="938213" y="4198937"/>
                    <a:pt x="944563" y="4189412"/>
                  </a:cubicBezTo>
                  <a:cubicBezTo>
                    <a:pt x="950913" y="4179887"/>
                    <a:pt x="955675" y="4173537"/>
                    <a:pt x="963613" y="4170362"/>
                  </a:cubicBezTo>
                  <a:cubicBezTo>
                    <a:pt x="971551" y="4167187"/>
                    <a:pt x="984251" y="4176712"/>
                    <a:pt x="992188" y="4170362"/>
                  </a:cubicBezTo>
                  <a:cubicBezTo>
                    <a:pt x="1000125" y="4164012"/>
                    <a:pt x="1004888" y="4141787"/>
                    <a:pt x="1011238" y="4132262"/>
                  </a:cubicBezTo>
                  <a:cubicBezTo>
                    <a:pt x="1017588" y="4122737"/>
                    <a:pt x="1020763" y="4121149"/>
                    <a:pt x="1030288" y="4113212"/>
                  </a:cubicBezTo>
                  <a:cubicBezTo>
                    <a:pt x="1039813" y="4105275"/>
                    <a:pt x="1057276" y="4089399"/>
                    <a:pt x="1068388" y="4084637"/>
                  </a:cubicBezTo>
                  <a:cubicBezTo>
                    <a:pt x="1079500" y="4079875"/>
                    <a:pt x="1096963" y="4084637"/>
                    <a:pt x="1096963" y="4084637"/>
                  </a:cubicBezTo>
                  <a:cubicBezTo>
                    <a:pt x="1108075" y="4084637"/>
                    <a:pt x="1122363" y="4083050"/>
                    <a:pt x="1135063" y="4084637"/>
                  </a:cubicBezTo>
                  <a:cubicBezTo>
                    <a:pt x="1147763" y="4086224"/>
                    <a:pt x="1162050" y="4090987"/>
                    <a:pt x="1173163" y="4094162"/>
                  </a:cubicBezTo>
                  <a:cubicBezTo>
                    <a:pt x="1184276" y="4097337"/>
                    <a:pt x="1192213" y="4098924"/>
                    <a:pt x="1201738" y="4103687"/>
                  </a:cubicBezTo>
                  <a:cubicBezTo>
                    <a:pt x="1211263" y="4108450"/>
                    <a:pt x="1222375" y="4119562"/>
                    <a:pt x="1230313" y="4122737"/>
                  </a:cubicBezTo>
                  <a:cubicBezTo>
                    <a:pt x="1238251" y="4125912"/>
                    <a:pt x="1243013" y="4121150"/>
                    <a:pt x="1249363" y="4122737"/>
                  </a:cubicBezTo>
                  <a:cubicBezTo>
                    <a:pt x="1255713" y="4124325"/>
                    <a:pt x="1262063" y="4127500"/>
                    <a:pt x="1268413" y="4132262"/>
                  </a:cubicBezTo>
                  <a:cubicBezTo>
                    <a:pt x="1274763" y="4137024"/>
                    <a:pt x="1276350" y="4148137"/>
                    <a:pt x="1287463" y="4151312"/>
                  </a:cubicBezTo>
                  <a:cubicBezTo>
                    <a:pt x="1298576" y="4154487"/>
                    <a:pt x="1317626" y="4149725"/>
                    <a:pt x="1335088" y="4151312"/>
                  </a:cubicBezTo>
                  <a:cubicBezTo>
                    <a:pt x="1352550" y="4152899"/>
                    <a:pt x="1379538" y="4159250"/>
                    <a:pt x="1392238" y="4160837"/>
                  </a:cubicBezTo>
                  <a:cubicBezTo>
                    <a:pt x="1404938" y="4162424"/>
                    <a:pt x="1411288" y="4160837"/>
                    <a:pt x="1411288" y="4160837"/>
                  </a:cubicBezTo>
                  <a:cubicBezTo>
                    <a:pt x="1419225" y="4160837"/>
                    <a:pt x="1431926" y="4156075"/>
                    <a:pt x="1439863" y="4160837"/>
                  </a:cubicBezTo>
                  <a:cubicBezTo>
                    <a:pt x="1447801" y="4165600"/>
                    <a:pt x="1450976" y="4181475"/>
                    <a:pt x="1458913" y="4189412"/>
                  </a:cubicBezTo>
                  <a:cubicBezTo>
                    <a:pt x="1466850" y="4197349"/>
                    <a:pt x="1474788" y="4205287"/>
                    <a:pt x="1487488" y="4208462"/>
                  </a:cubicBezTo>
                  <a:cubicBezTo>
                    <a:pt x="1500188" y="4211637"/>
                    <a:pt x="1535113" y="4208462"/>
                    <a:pt x="1535113" y="4208462"/>
                  </a:cubicBezTo>
                  <a:lnTo>
                    <a:pt x="1563688" y="4208462"/>
                  </a:lnTo>
                  <a:cubicBezTo>
                    <a:pt x="1571625" y="4208462"/>
                    <a:pt x="1574800" y="4210050"/>
                    <a:pt x="1582738" y="4208462"/>
                  </a:cubicBezTo>
                  <a:cubicBezTo>
                    <a:pt x="1590676" y="4206874"/>
                    <a:pt x="1603376" y="4206874"/>
                    <a:pt x="1611313" y="4198937"/>
                  </a:cubicBezTo>
                  <a:cubicBezTo>
                    <a:pt x="1619250" y="4191000"/>
                    <a:pt x="1619251" y="4165599"/>
                    <a:pt x="1630363" y="4160837"/>
                  </a:cubicBezTo>
                  <a:cubicBezTo>
                    <a:pt x="1641475" y="4156075"/>
                    <a:pt x="1668463" y="4165599"/>
                    <a:pt x="1677988" y="4170362"/>
                  </a:cubicBezTo>
                  <a:cubicBezTo>
                    <a:pt x="1687513" y="4175125"/>
                    <a:pt x="1679576" y="4183062"/>
                    <a:pt x="1687513" y="4189412"/>
                  </a:cubicBezTo>
                  <a:cubicBezTo>
                    <a:pt x="1695450" y="4195762"/>
                    <a:pt x="1716088" y="4205287"/>
                    <a:pt x="1725613" y="4208462"/>
                  </a:cubicBezTo>
                  <a:cubicBezTo>
                    <a:pt x="1735138" y="4211637"/>
                    <a:pt x="1744663" y="4208462"/>
                    <a:pt x="1744663" y="4208462"/>
                  </a:cubicBezTo>
                  <a:cubicBezTo>
                    <a:pt x="1754188" y="4208462"/>
                    <a:pt x="1771650" y="4205287"/>
                    <a:pt x="1782763" y="4208462"/>
                  </a:cubicBezTo>
                  <a:cubicBezTo>
                    <a:pt x="1793876" y="4211637"/>
                    <a:pt x="1804988" y="4222750"/>
                    <a:pt x="1811338" y="4227512"/>
                  </a:cubicBezTo>
                  <a:cubicBezTo>
                    <a:pt x="1817688" y="4232274"/>
                    <a:pt x="1816101" y="4230687"/>
                    <a:pt x="1820863" y="4237037"/>
                  </a:cubicBezTo>
                  <a:cubicBezTo>
                    <a:pt x="1825625" y="4243387"/>
                    <a:pt x="1833563" y="4257675"/>
                    <a:pt x="1839913" y="4265612"/>
                  </a:cubicBezTo>
                  <a:cubicBezTo>
                    <a:pt x="1846263" y="4273549"/>
                    <a:pt x="1854201" y="4276725"/>
                    <a:pt x="1858963" y="4284662"/>
                  </a:cubicBezTo>
                  <a:cubicBezTo>
                    <a:pt x="1863726" y="4292600"/>
                    <a:pt x="1865313" y="4305299"/>
                    <a:pt x="1868488" y="4313237"/>
                  </a:cubicBezTo>
                  <a:cubicBezTo>
                    <a:pt x="1871663" y="4321175"/>
                    <a:pt x="1873251" y="4330700"/>
                    <a:pt x="1878013" y="4332287"/>
                  </a:cubicBezTo>
                  <a:cubicBezTo>
                    <a:pt x="1882775" y="4333874"/>
                    <a:pt x="1890713" y="4327524"/>
                    <a:pt x="1897063" y="4322762"/>
                  </a:cubicBezTo>
                  <a:cubicBezTo>
                    <a:pt x="1903413" y="4318000"/>
                    <a:pt x="1909763" y="4305300"/>
                    <a:pt x="1916113" y="4303712"/>
                  </a:cubicBezTo>
                  <a:cubicBezTo>
                    <a:pt x="1922463" y="4302125"/>
                    <a:pt x="1931988" y="4305299"/>
                    <a:pt x="1935163" y="4313237"/>
                  </a:cubicBezTo>
                  <a:cubicBezTo>
                    <a:pt x="1938338" y="4321175"/>
                    <a:pt x="1933576" y="4338637"/>
                    <a:pt x="1935163" y="4351337"/>
                  </a:cubicBezTo>
                  <a:cubicBezTo>
                    <a:pt x="1936750" y="4364037"/>
                    <a:pt x="1936751" y="4384675"/>
                    <a:pt x="1944688" y="4389437"/>
                  </a:cubicBezTo>
                  <a:cubicBezTo>
                    <a:pt x="1952626" y="4394200"/>
                    <a:pt x="1974850" y="4383087"/>
                    <a:pt x="1982788" y="4379912"/>
                  </a:cubicBezTo>
                  <a:cubicBezTo>
                    <a:pt x="1990726" y="4376737"/>
                    <a:pt x="1982788" y="4371975"/>
                    <a:pt x="1992313" y="4370387"/>
                  </a:cubicBezTo>
                  <a:cubicBezTo>
                    <a:pt x="2001838" y="4368800"/>
                    <a:pt x="2025651" y="4371974"/>
                    <a:pt x="2039938" y="4370387"/>
                  </a:cubicBezTo>
                  <a:cubicBezTo>
                    <a:pt x="2054225" y="4368800"/>
                    <a:pt x="2076451" y="4367212"/>
                    <a:pt x="2078038" y="4360862"/>
                  </a:cubicBezTo>
                  <a:cubicBezTo>
                    <a:pt x="2079626" y="4354512"/>
                    <a:pt x="2055813" y="4340224"/>
                    <a:pt x="2049463" y="4332287"/>
                  </a:cubicBezTo>
                  <a:cubicBezTo>
                    <a:pt x="2043113" y="4324350"/>
                    <a:pt x="2041525" y="4317999"/>
                    <a:pt x="2039938" y="4313237"/>
                  </a:cubicBezTo>
                  <a:cubicBezTo>
                    <a:pt x="2038351" y="4308475"/>
                    <a:pt x="2030413" y="4303712"/>
                    <a:pt x="2039938" y="4303712"/>
                  </a:cubicBezTo>
                  <a:cubicBezTo>
                    <a:pt x="2049463" y="4303712"/>
                    <a:pt x="2085976" y="4314824"/>
                    <a:pt x="2097088" y="4313237"/>
                  </a:cubicBezTo>
                  <a:cubicBezTo>
                    <a:pt x="2108200" y="4311650"/>
                    <a:pt x="2101851" y="4300537"/>
                    <a:pt x="2106613" y="4294187"/>
                  </a:cubicBezTo>
                  <a:cubicBezTo>
                    <a:pt x="2111375" y="4287837"/>
                    <a:pt x="2116138" y="4273550"/>
                    <a:pt x="2125663" y="4275137"/>
                  </a:cubicBezTo>
                  <a:cubicBezTo>
                    <a:pt x="2135188" y="4276725"/>
                    <a:pt x="2157413" y="4291012"/>
                    <a:pt x="2163763" y="4303712"/>
                  </a:cubicBezTo>
                  <a:cubicBezTo>
                    <a:pt x="2170113" y="4316412"/>
                    <a:pt x="2159001" y="4340225"/>
                    <a:pt x="2163763" y="4351337"/>
                  </a:cubicBezTo>
                  <a:cubicBezTo>
                    <a:pt x="2168525" y="4362449"/>
                    <a:pt x="2179638" y="4373562"/>
                    <a:pt x="2192338" y="4370387"/>
                  </a:cubicBezTo>
                  <a:cubicBezTo>
                    <a:pt x="2205038" y="4367212"/>
                    <a:pt x="2228851" y="4340225"/>
                    <a:pt x="2239963" y="4332287"/>
                  </a:cubicBezTo>
                  <a:cubicBezTo>
                    <a:pt x="2251076" y="4324350"/>
                    <a:pt x="2259013" y="4322762"/>
                    <a:pt x="2259013" y="4322762"/>
                  </a:cubicBezTo>
                  <a:cubicBezTo>
                    <a:pt x="2265363" y="4319587"/>
                    <a:pt x="2270125" y="4314825"/>
                    <a:pt x="2278063" y="4313237"/>
                  </a:cubicBezTo>
                  <a:cubicBezTo>
                    <a:pt x="2286001" y="4311649"/>
                    <a:pt x="2293938" y="4314824"/>
                    <a:pt x="2306638" y="4313237"/>
                  </a:cubicBezTo>
                  <a:cubicBezTo>
                    <a:pt x="2319338" y="4311650"/>
                    <a:pt x="2339975" y="4310062"/>
                    <a:pt x="2354263" y="4303712"/>
                  </a:cubicBezTo>
                  <a:cubicBezTo>
                    <a:pt x="2368551" y="4297362"/>
                    <a:pt x="2379663" y="4281487"/>
                    <a:pt x="2392363" y="4275137"/>
                  </a:cubicBezTo>
                  <a:cubicBezTo>
                    <a:pt x="2405063" y="4268787"/>
                    <a:pt x="2420938" y="4275137"/>
                    <a:pt x="2430463" y="4265612"/>
                  </a:cubicBezTo>
                  <a:cubicBezTo>
                    <a:pt x="2439988" y="4256087"/>
                    <a:pt x="2438401" y="4224337"/>
                    <a:pt x="2449513" y="4217987"/>
                  </a:cubicBezTo>
                  <a:cubicBezTo>
                    <a:pt x="2460625" y="4211637"/>
                    <a:pt x="2474913" y="4225925"/>
                    <a:pt x="2497138" y="4227512"/>
                  </a:cubicBezTo>
                  <a:cubicBezTo>
                    <a:pt x="2519363" y="4229099"/>
                    <a:pt x="2562226" y="4225925"/>
                    <a:pt x="2582863" y="4227512"/>
                  </a:cubicBezTo>
                  <a:cubicBezTo>
                    <a:pt x="2603500" y="4229099"/>
                    <a:pt x="2606675" y="4232274"/>
                    <a:pt x="2620963" y="4237037"/>
                  </a:cubicBezTo>
                  <a:cubicBezTo>
                    <a:pt x="2635251" y="4241800"/>
                    <a:pt x="2647951" y="4254500"/>
                    <a:pt x="2668588" y="4256087"/>
                  </a:cubicBezTo>
                  <a:cubicBezTo>
                    <a:pt x="2689225" y="4257674"/>
                    <a:pt x="2724151" y="4251324"/>
                    <a:pt x="2744788" y="4246562"/>
                  </a:cubicBezTo>
                  <a:cubicBezTo>
                    <a:pt x="2765425" y="4241800"/>
                    <a:pt x="2781301" y="4237037"/>
                    <a:pt x="2792413" y="4227512"/>
                  </a:cubicBezTo>
                  <a:cubicBezTo>
                    <a:pt x="2803526" y="4217987"/>
                    <a:pt x="2797176" y="4190999"/>
                    <a:pt x="2811463" y="4189412"/>
                  </a:cubicBezTo>
                  <a:cubicBezTo>
                    <a:pt x="2825750" y="4187825"/>
                    <a:pt x="2863851" y="4219574"/>
                    <a:pt x="2878138" y="4217987"/>
                  </a:cubicBezTo>
                  <a:cubicBezTo>
                    <a:pt x="2892425" y="4216400"/>
                    <a:pt x="2890838" y="4187824"/>
                    <a:pt x="2897188" y="4179887"/>
                  </a:cubicBezTo>
                  <a:cubicBezTo>
                    <a:pt x="2903538" y="4171950"/>
                    <a:pt x="2913063" y="4176712"/>
                    <a:pt x="2916238" y="4170362"/>
                  </a:cubicBezTo>
                  <a:cubicBezTo>
                    <a:pt x="2919413" y="4164012"/>
                    <a:pt x="2916238" y="4141787"/>
                    <a:pt x="2916238" y="4141787"/>
                  </a:cubicBezTo>
                  <a:cubicBezTo>
                    <a:pt x="2916238" y="4133850"/>
                    <a:pt x="2914650" y="4130675"/>
                    <a:pt x="2916238" y="4122737"/>
                  </a:cubicBezTo>
                  <a:cubicBezTo>
                    <a:pt x="2917826" y="4114799"/>
                    <a:pt x="2914651" y="4098924"/>
                    <a:pt x="2925763" y="4094162"/>
                  </a:cubicBezTo>
                  <a:cubicBezTo>
                    <a:pt x="2936875" y="4089400"/>
                    <a:pt x="2970213" y="4090987"/>
                    <a:pt x="2982913" y="4094162"/>
                  </a:cubicBezTo>
                  <a:cubicBezTo>
                    <a:pt x="2995613" y="4097337"/>
                    <a:pt x="2992438" y="4106862"/>
                    <a:pt x="3001963" y="4113212"/>
                  </a:cubicBezTo>
                  <a:cubicBezTo>
                    <a:pt x="3011488" y="4119562"/>
                    <a:pt x="3030538" y="4124325"/>
                    <a:pt x="3040063" y="4132262"/>
                  </a:cubicBezTo>
                  <a:cubicBezTo>
                    <a:pt x="3049588" y="4140199"/>
                    <a:pt x="3059113" y="4160837"/>
                    <a:pt x="3059113" y="4160837"/>
                  </a:cubicBezTo>
                  <a:cubicBezTo>
                    <a:pt x="3065463" y="4170362"/>
                    <a:pt x="3074988" y="4179887"/>
                    <a:pt x="3078163" y="4189412"/>
                  </a:cubicBezTo>
                  <a:cubicBezTo>
                    <a:pt x="3081338" y="4198937"/>
                    <a:pt x="3078163" y="4217987"/>
                    <a:pt x="3078163" y="4217987"/>
                  </a:cubicBezTo>
                  <a:cubicBezTo>
                    <a:pt x="3078163" y="4225924"/>
                    <a:pt x="3074988" y="4222750"/>
                    <a:pt x="3078163" y="4237037"/>
                  </a:cubicBezTo>
                  <a:cubicBezTo>
                    <a:pt x="3081338" y="4251324"/>
                    <a:pt x="3090863" y="4284662"/>
                    <a:pt x="3097213" y="4303712"/>
                  </a:cubicBezTo>
                  <a:cubicBezTo>
                    <a:pt x="3103563" y="4322762"/>
                    <a:pt x="3109913" y="4341812"/>
                    <a:pt x="3116263" y="4351337"/>
                  </a:cubicBezTo>
                  <a:cubicBezTo>
                    <a:pt x="3122613" y="4360862"/>
                    <a:pt x="3128963" y="4354512"/>
                    <a:pt x="3135313" y="4360862"/>
                  </a:cubicBezTo>
                  <a:cubicBezTo>
                    <a:pt x="3141663" y="4367212"/>
                    <a:pt x="3143251" y="4383087"/>
                    <a:pt x="3154363" y="4389437"/>
                  </a:cubicBezTo>
                  <a:cubicBezTo>
                    <a:pt x="3165475" y="4395787"/>
                    <a:pt x="3189288" y="4398962"/>
                    <a:pt x="3201988" y="4398962"/>
                  </a:cubicBezTo>
                  <a:cubicBezTo>
                    <a:pt x="3214688" y="4398962"/>
                    <a:pt x="3219451" y="4387850"/>
                    <a:pt x="3230563" y="4389437"/>
                  </a:cubicBezTo>
                  <a:cubicBezTo>
                    <a:pt x="3241675" y="4391024"/>
                    <a:pt x="3263901" y="4386262"/>
                    <a:pt x="3268663" y="4408487"/>
                  </a:cubicBezTo>
                  <a:cubicBezTo>
                    <a:pt x="3273426" y="4430712"/>
                    <a:pt x="3260726" y="4494212"/>
                    <a:pt x="3259138" y="4522787"/>
                  </a:cubicBezTo>
                  <a:cubicBezTo>
                    <a:pt x="3257551" y="4551362"/>
                    <a:pt x="3259138" y="4579937"/>
                    <a:pt x="3259138" y="4579937"/>
                  </a:cubicBezTo>
                  <a:cubicBezTo>
                    <a:pt x="3259138" y="4592637"/>
                    <a:pt x="3252788" y="4594225"/>
                    <a:pt x="3259138" y="4598987"/>
                  </a:cubicBezTo>
                  <a:cubicBezTo>
                    <a:pt x="3265488" y="4603749"/>
                    <a:pt x="3287713" y="4611687"/>
                    <a:pt x="3297238" y="4608512"/>
                  </a:cubicBezTo>
                  <a:cubicBezTo>
                    <a:pt x="3306763" y="4605337"/>
                    <a:pt x="3306763" y="4586287"/>
                    <a:pt x="3316288" y="4579937"/>
                  </a:cubicBezTo>
                  <a:cubicBezTo>
                    <a:pt x="3325813" y="4573587"/>
                    <a:pt x="3344863" y="4570412"/>
                    <a:pt x="3354388" y="4570412"/>
                  </a:cubicBezTo>
                  <a:cubicBezTo>
                    <a:pt x="3363913" y="4570412"/>
                    <a:pt x="3365500" y="4578349"/>
                    <a:pt x="3373438" y="4579937"/>
                  </a:cubicBezTo>
                  <a:cubicBezTo>
                    <a:pt x="3381376" y="4581525"/>
                    <a:pt x="3394076" y="4575175"/>
                    <a:pt x="3402013" y="4579937"/>
                  </a:cubicBezTo>
                  <a:cubicBezTo>
                    <a:pt x="3409951" y="4584700"/>
                    <a:pt x="3413126" y="4603750"/>
                    <a:pt x="3421063" y="4608512"/>
                  </a:cubicBezTo>
                  <a:cubicBezTo>
                    <a:pt x="3429001" y="4613275"/>
                    <a:pt x="3440113" y="4611687"/>
                    <a:pt x="3449638" y="4608512"/>
                  </a:cubicBezTo>
                  <a:cubicBezTo>
                    <a:pt x="3459163" y="4605337"/>
                    <a:pt x="3473451" y="4595812"/>
                    <a:pt x="3478213" y="4589462"/>
                  </a:cubicBezTo>
                  <a:cubicBezTo>
                    <a:pt x="3482975" y="4583112"/>
                    <a:pt x="3476626" y="4576762"/>
                    <a:pt x="3478213" y="4570412"/>
                  </a:cubicBezTo>
                  <a:cubicBezTo>
                    <a:pt x="3479801" y="4564062"/>
                    <a:pt x="3481388" y="4533900"/>
                    <a:pt x="3497263" y="4522787"/>
                  </a:cubicBezTo>
                  <a:close/>
                </a:path>
              </a:pathLst>
            </a:custGeom>
            <a:solidFill>
              <a:schemeClr val="bg1">
                <a:lumMod val="75000"/>
              </a:schemeClr>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dirty="0">
                <a:solidFill>
                  <a:schemeClr val="bg1">
                    <a:lumMod val="95000"/>
                  </a:schemeClr>
                </a:solidFill>
              </a:endParaRPr>
            </a:p>
          </p:txBody>
        </p:sp>
        <p:grpSp>
          <p:nvGrpSpPr>
            <p:cNvPr id="13" name="Groupe 26"/>
            <p:cNvGrpSpPr/>
            <p:nvPr/>
          </p:nvGrpSpPr>
          <p:grpSpPr>
            <a:xfrm>
              <a:off x="3858769" y="2234368"/>
              <a:ext cx="4538500" cy="2952503"/>
              <a:chOff x="3241896" y="1822862"/>
              <a:chExt cx="6050546" cy="3936670"/>
            </a:xfrm>
          </p:grpSpPr>
          <p:sp>
            <p:nvSpPr>
              <p:cNvPr id="69" name="Forme libre 68"/>
              <p:cNvSpPr/>
              <p:nvPr/>
            </p:nvSpPr>
            <p:spPr>
              <a:xfrm>
                <a:off x="8835242" y="2190997"/>
                <a:ext cx="457200" cy="114274"/>
              </a:xfrm>
              <a:custGeom>
                <a:avLst/>
                <a:gdLst>
                  <a:gd name="connsiteX0" fmla="*/ 0 w 457200"/>
                  <a:gd name="connsiteY0" fmla="*/ 65315 h 114274"/>
                  <a:gd name="connsiteX1" fmla="*/ 130628 w 457200"/>
                  <a:gd name="connsiteY1" fmla="*/ 112816 h 114274"/>
                  <a:gd name="connsiteX2" fmla="*/ 184067 w 457200"/>
                  <a:gd name="connsiteY2" fmla="*/ 100941 h 114274"/>
                  <a:gd name="connsiteX3" fmla="*/ 249381 w 457200"/>
                  <a:gd name="connsiteY3" fmla="*/ 89065 h 114274"/>
                  <a:gd name="connsiteX4" fmla="*/ 338446 w 457200"/>
                  <a:gd name="connsiteY4" fmla="*/ 83128 h 114274"/>
                  <a:gd name="connsiteX5" fmla="*/ 397823 w 457200"/>
                  <a:gd name="connsiteY5" fmla="*/ 41564 h 114274"/>
                  <a:gd name="connsiteX6" fmla="*/ 403761 w 457200"/>
                  <a:gd name="connsiteY6" fmla="*/ 23751 h 114274"/>
                  <a:gd name="connsiteX7" fmla="*/ 457200 w 457200"/>
                  <a:gd name="connsiteY7" fmla="*/ 0 h 11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114274">
                    <a:moveTo>
                      <a:pt x="0" y="65315"/>
                    </a:moveTo>
                    <a:cubicBezTo>
                      <a:pt x="49975" y="86096"/>
                      <a:pt x="99950" y="106878"/>
                      <a:pt x="130628" y="112816"/>
                    </a:cubicBezTo>
                    <a:cubicBezTo>
                      <a:pt x="161306" y="118754"/>
                      <a:pt x="164275" y="104899"/>
                      <a:pt x="184067" y="100941"/>
                    </a:cubicBezTo>
                    <a:cubicBezTo>
                      <a:pt x="203859" y="96983"/>
                      <a:pt x="223651" y="92034"/>
                      <a:pt x="249381" y="89065"/>
                    </a:cubicBezTo>
                    <a:cubicBezTo>
                      <a:pt x="275111" y="86096"/>
                      <a:pt x="313706" y="91045"/>
                      <a:pt x="338446" y="83128"/>
                    </a:cubicBezTo>
                    <a:cubicBezTo>
                      <a:pt x="363186" y="75211"/>
                      <a:pt x="386937" y="51460"/>
                      <a:pt x="397823" y="41564"/>
                    </a:cubicBezTo>
                    <a:cubicBezTo>
                      <a:pt x="408709" y="31668"/>
                      <a:pt x="393865" y="30678"/>
                      <a:pt x="403761" y="23751"/>
                    </a:cubicBezTo>
                    <a:cubicBezTo>
                      <a:pt x="413657" y="16824"/>
                      <a:pt x="435428" y="8412"/>
                      <a:pt x="457200" y="0"/>
                    </a:cubicBezTo>
                  </a:path>
                </a:pathLst>
              </a:cu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solidFill>
                    <a:sysClr val="windowText" lastClr="000000"/>
                  </a:solidFill>
                </a:endParaRPr>
              </a:p>
            </p:txBody>
          </p:sp>
          <p:grpSp>
            <p:nvGrpSpPr>
              <p:cNvPr id="70" name="Groupe 25"/>
              <p:cNvGrpSpPr/>
              <p:nvPr/>
            </p:nvGrpSpPr>
            <p:grpSpPr>
              <a:xfrm>
                <a:off x="3241896" y="1822862"/>
                <a:ext cx="5848665" cy="3936670"/>
                <a:chOff x="3241896" y="1822862"/>
                <a:chExt cx="5848665" cy="3936670"/>
              </a:xfrm>
            </p:grpSpPr>
            <p:sp>
              <p:nvSpPr>
                <p:cNvPr id="71" name="Forme libre 70"/>
                <p:cNvSpPr/>
                <p:nvPr/>
              </p:nvSpPr>
              <p:spPr>
                <a:xfrm>
                  <a:off x="3502708" y="3740727"/>
                  <a:ext cx="1859001" cy="1769424"/>
                </a:xfrm>
                <a:custGeom>
                  <a:avLst/>
                  <a:gdLst>
                    <a:gd name="connsiteX0" fmla="*/ 1859001 w 1859001"/>
                    <a:gd name="connsiteY0" fmla="*/ 0 h 1769424"/>
                    <a:gd name="connsiteX1" fmla="*/ 1698684 w 1859001"/>
                    <a:gd name="connsiteY1" fmla="*/ 35626 h 1769424"/>
                    <a:gd name="connsiteX2" fmla="*/ 1591806 w 1859001"/>
                    <a:gd name="connsiteY2" fmla="*/ 95003 h 1769424"/>
                    <a:gd name="connsiteX3" fmla="*/ 1556180 w 1859001"/>
                    <a:gd name="connsiteY3" fmla="*/ 106878 h 1769424"/>
                    <a:gd name="connsiteX4" fmla="*/ 1366175 w 1859001"/>
                    <a:gd name="connsiteY4" fmla="*/ 237507 h 1769424"/>
                    <a:gd name="connsiteX5" fmla="*/ 1265235 w 1859001"/>
                    <a:gd name="connsiteY5" fmla="*/ 302821 h 1769424"/>
                    <a:gd name="connsiteX6" fmla="*/ 1128669 w 1859001"/>
                    <a:gd name="connsiteY6" fmla="*/ 308759 h 1769424"/>
                    <a:gd name="connsiteX7" fmla="*/ 802097 w 1859001"/>
                    <a:gd name="connsiteY7" fmla="*/ 492826 h 1769424"/>
                    <a:gd name="connsiteX8" fmla="*/ 600217 w 1859001"/>
                    <a:gd name="connsiteY8" fmla="*/ 605642 h 1769424"/>
                    <a:gd name="connsiteX9" fmla="*/ 273645 w 1859001"/>
                    <a:gd name="connsiteY9" fmla="*/ 801585 h 1769424"/>
                    <a:gd name="connsiteX10" fmla="*/ 261770 w 1859001"/>
                    <a:gd name="connsiteY10" fmla="*/ 849086 h 1769424"/>
                    <a:gd name="connsiteX11" fmla="*/ 184580 w 1859001"/>
                    <a:gd name="connsiteY11" fmla="*/ 1039091 h 1769424"/>
                    <a:gd name="connsiteX12" fmla="*/ 154892 w 1859001"/>
                    <a:gd name="connsiteY12" fmla="*/ 1122218 h 1769424"/>
                    <a:gd name="connsiteX13" fmla="*/ 18326 w 1859001"/>
                    <a:gd name="connsiteY13" fmla="*/ 1246909 h 1769424"/>
                    <a:gd name="connsiteX14" fmla="*/ 6450 w 1859001"/>
                    <a:gd name="connsiteY14" fmla="*/ 1276598 h 1769424"/>
                    <a:gd name="connsiteX15" fmla="*/ 65827 w 1859001"/>
                    <a:gd name="connsiteY15" fmla="*/ 1383476 h 1769424"/>
                    <a:gd name="connsiteX16" fmla="*/ 71765 w 1859001"/>
                    <a:gd name="connsiteY16" fmla="*/ 1454728 h 1769424"/>
                    <a:gd name="connsiteX17" fmla="*/ 53952 w 1859001"/>
                    <a:gd name="connsiteY17" fmla="*/ 1573481 h 1769424"/>
                    <a:gd name="connsiteX18" fmla="*/ 36139 w 1859001"/>
                    <a:gd name="connsiteY18" fmla="*/ 1656608 h 1769424"/>
                    <a:gd name="connsiteX19" fmla="*/ 36139 w 1859001"/>
                    <a:gd name="connsiteY19" fmla="*/ 1769424 h 17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9001" h="1769424">
                      <a:moveTo>
                        <a:pt x="1859001" y="0"/>
                      </a:moveTo>
                      <a:cubicBezTo>
                        <a:pt x="1801108" y="9896"/>
                        <a:pt x="1743216" y="19792"/>
                        <a:pt x="1698684" y="35626"/>
                      </a:cubicBezTo>
                      <a:cubicBezTo>
                        <a:pt x="1654152" y="51460"/>
                        <a:pt x="1615557" y="83128"/>
                        <a:pt x="1591806" y="95003"/>
                      </a:cubicBezTo>
                      <a:cubicBezTo>
                        <a:pt x="1568055" y="106878"/>
                        <a:pt x="1593785" y="83127"/>
                        <a:pt x="1556180" y="106878"/>
                      </a:cubicBezTo>
                      <a:cubicBezTo>
                        <a:pt x="1518575" y="130629"/>
                        <a:pt x="1414666" y="204850"/>
                        <a:pt x="1366175" y="237507"/>
                      </a:cubicBezTo>
                      <a:cubicBezTo>
                        <a:pt x="1317684" y="270164"/>
                        <a:pt x="1304819" y="290946"/>
                        <a:pt x="1265235" y="302821"/>
                      </a:cubicBezTo>
                      <a:cubicBezTo>
                        <a:pt x="1225651" y="314696"/>
                        <a:pt x="1205859" y="277092"/>
                        <a:pt x="1128669" y="308759"/>
                      </a:cubicBezTo>
                      <a:cubicBezTo>
                        <a:pt x="1051479" y="340426"/>
                        <a:pt x="802097" y="492826"/>
                        <a:pt x="802097" y="492826"/>
                      </a:cubicBezTo>
                      <a:cubicBezTo>
                        <a:pt x="714022" y="542306"/>
                        <a:pt x="688292" y="554182"/>
                        <a:pt x="600217" y="605642"/>
                      </a:cubicBezTo>
                      <a:cubicBezTo>
                        <a:pt x="512142" y="657102"/>
                        <a:pt x="330053" y="761011"/>
                        <a:pt x="273645" y="801585"/>
                      </a:cubicBezTo>
                      <a:cubicBezTo>
                        <a:pt x="217237" y="842159"/>
                        <a:pt x="276614" y="809502"/>
                        <a:pt x="261770" y="849086"/>
                      </a:cubicBezTo>
                      <a:cubicBezTo>
                        <a:pt x="246926" y="888670"/>
                        <a:pt x="202393" y="993569"/>
                        <a:pt x="184580" y="1039091"/>
                      </a:cubicBezTo>
                      <a:cubicBezTo>
                        <a:pt x="166767" y="1084613"/>
                        <a:pt x="182601" y="1087582"/>
                        <a:pt x="154892" y="1122218"/>
                      </a:cubicBezTo>
                      <a:cubicBezTo>
                        <a:pt x="127183" y="1156854"/>
                        <a:pt x="43066" y="1221179"/>
                        <a:pt x="18326" y="1246909"/>
                      </a:cubicBezTo>
                      <a:cubicBezTo>
                        <a:pt x="-6414" y="1272639"/>
                        <a:pt x="-1467" y="1253837"/>
                        <a:pt x="6450" y="1276598"/>
                      </a:cubicBezTo>
                      <a:cubicBezTo>
                        <a:pt x="14367" y="1299359"/>
                        <a:pt x="54941" y="1353788"/>
                        <a:pt x="65827" y="1383476"/>
                      </a:cubicBezTo>
                      <a:cubicBezTo>
                        <a:pt x="76713" y="1413164"/>
                        <a:pt x="73744" y="1423061"/>
                        <a:pt x="71765" y="1454728"/>
                      </a:cubicBezTo>
                      <a:cubicBezTo>
                        <a:pt x="69786" y="1486396"/>
                        <a:pt x="59890" y="1539834"/>
                        <a:pt x="53952" y="1573481"/>
                      </a:cubicBezTo>
                      <a:cubicBezTo>
                        <a:pt x="48014" y="1607128"/>
                        <a:pt x="39108" y="1623951"/>
                        <a:pt x="36139" y="1656608"/>
                      </a:cubicBezTo>
                      <a:cubicBezTo>
                        <a:pt x="33170" y="1689265"/>
                        <a:pt x="34654" y="1729344"/>
                        <a:pt x="36139" y="1769424"/>
                      </a:cubicBezTo>
                    </a:path>
                  </a:pathLst>
                </a:cu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solidFill>
                      <a:sysClr val="windowText" lastClr="000000"/>
                    </a:solidFill>
                  </a:endParaRPr>
                </a:p>
              </p:txBody>
            </p:sp>
            <p:sp>
              <p:nvSpPr>
                <p:cNvPr id="72" name="Forme libre 71"/>
                <p:cNvSpPr/>
                <p:nvPr/>
              </p:nvSpPr>
              <p:spPr>
                <a:xfrm>
                  <a:off x="5415148" y="3740727"/>
                  <a:ext cx="973777" cy="1508167"/>
                </a:xfrm>
                <a:custGeom>
                  <a:avLst/>
                  <a:gdLst>
                    <a:gd name="connsiteX0" fmla="*/ 0 w 973777"/>
                    <a:gd name="connsiteY0" fmla="*/ 0 h 1508167"/>
                    <a:gd name="connsiteX1" fmla="*/ 89065 w 973777"/>
                    <a:gd name="connsiteY1" fmla="*/ 166255 h 1508167"/>
                    <a:gd name="connsiteX2" fmla="*/ 178130 w 973777"/>
                    <a:gd name="connsiteY2" fmla="*/ 421574 h 1508167"/>
                    <a:gd name="connsiteX3" fmla="*/ 213756 w 973777"/>
                    <a:gd name="connsiteY3" fmla="*/ 564078 h 1508167"/>
                    <a:gd name="connsiteX4" fmla="*/ 273133 w 973777"/>
                    <a:gd name="connsiteY4" fmla="*/ 647205 h 1508167"/>
                    <a:gd name="connsiteX5" fmla="*/ 261257 w 973777"/>
                    <a:gd name="connsiteY5" fmla="*/ 706582 h 1508167"/>
                    <a:gd name="connsiteX6" fmla="*/ 243444 w 973777"/>
                    <a:gd name="connsiteY6" fmla="*/ 783772 h 1508167"/>
                    <a:gd name="connsiteX7" fmla="*/ 249382 w 973777"/>
                    <a:gd name="connsiteY7" fmla="*/ 837211 h 1508167"/>
                    <a:gd name="connsiteX8" fmla="*/ 308758 w 973777"/>
                    <a:gd name="connsiteY8" fmla="*/ 890650 h 1508167"/>
                    <a:gd name="connsiteX9" fmla="*/ 391886 w 973777"/>
                    <a:gd name="connsiteY9" fmla="*/ 991590 h 1508167"/>
                    <a:gd name="connsiteX10" fmla="*/ 415636 w 973777"/>
                    <a:gd name="connsiteY10" fmla="*/ 1098468 h 1508167"/>
                    <a:gd name="connsiteX11" fmla="*/ 528452 w 973777"/>
                    <a:gd name="connsiteY11" fmla="*/ 1258785 h 1508167"/>
                    <a:gd name="connsiteX12" fmla="*/ 564078 w 973777"/>
                    <a:gd name="connsiteY12" fmla="*/ 1318161 h 1508167"/>
                    <a:gd name="connsiteX13" fmla="*/ 730333 w 973777"/>
                    <a:gd name="connsiteY13" fmla="*/ 1383476 h 1508167"/>
                    <a:gd name="connsiteX14" fmla="*/ 748146 w 973777"/>
                    <a:gd name="connsiteY14" fmla="*/ 1436915 h 1508167"/>
                    <a:gd name="connsiteX15" fmla="*/ 973777 w 973777"/>
                    <a:gd name="connsiteY15" fmla="*/ 1508167 h 150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777" h="1508167">
                      <a:moveTo>
                        <a:pt x="0" y="0"/>
                      </a:moveTo>
                      <a:cubicBezTo>
                        <a:pt x="29688" y="47996"/>
                        <a:pt x="59377" y="95993"/>
                        <a:pt x="89065" y="166255"/>
                      </a:cubicBezTo>
                      <a:cubicBezTo>
                        <a:pt x="118753" y="236517"/>
                        <a:pt x="157348" y="355270"/>
                        <a:pt x="178130" y="421574"/>
                      </a:cubicBezTo>
                      <a:cubicBezTo>
                        <a:pt x="198912" y="487878"/>
                        <a:pt x="197922" y="526473"/>
                        <a:pt x="213756" y="564078"/>
                      </a:cubicBezTo>
                      <a:cubicBezTo>
                        <a:pt x="229590" y="601683"/>
                        <a:pt x="265216" y="623454"/>
                        <a:pt x="273133" y="647205"/>
                      </a:cubicBezTo>
                      <a:cubicBezTo>
                        <a:pt x="281050" y="670956"/>
                        <a:pt x="266205" y="683821"/>
                        <a:pt x="261257" y="706582"/>
                      </a:cubicBezTo>
                      <a:cubicBezTo>
                        <a:pt x="256309" y="729343"/>
                        <a:pt x="245423" y="762001"/>
                        <a:pt x="243444" y="783772"/>
                      </a:cubicBezTo>
                      <a:cubicBezTo>
                        <a:pt x="241465" y="805544"/>
                        <a:pt x="238496" y="819398"/>
                        <a:pt x="249382" y="837211"/>
                      </a:cubicBezTo>
                      <a:cubicBezTo>
                        <a:pt x="260268" y="855024"/>
                        <a:pt x="285007" y="864920"/>
                        <a:pt x="308758" y="890650"/>
                      </a:cubicBezTo>
                      <a:cubicBezTo>
                        <a:pt x="332509" y="916380"/>
                        <a:pt x="374073" y="956954"/>
                        <a:pt x="391886" y="991590"/>
                      </a:cubicBezTo>
                      <a:cubicBezTo>
                        <a:pt x="409699" y="1026226"/>
                        <a:pt x="392875" y="1053936"/>
                        <a:pt x="415636" y="1098468"/>
                      </a:cubicBezTo>
                      <a:cubicBezTo>
                        <a:pt x="438397" y="1143001"/>
                        <a:pt x="503712" y="1222170"/>
                        <a:pt x="528452" y="1258785"/>
                      </a:cubicBezTo>
                      <a:cubicBezTo>
                        <a:pt x="553192" y="1295400"/>
                        <a:pt x="530431" y="1297379"/>
                        <a:pt x="564078" y="1318161"/>
                      </a:cubicBezTo>
                      <a:cubicBezTo>
                        <a:pt x="597725" y="1338943"/>
                        <a:pt x="699655" y="1363684"/>
                        <a:pt x="730333" y="1383476"/>
                      </a:cubicBezTo>
                      <a:cubicBezTo>
                        <a:pt x="761011" y="1403268"/>
                        <a:pt x="707572" y="1416133"/>
                        <a:pt x="748146" y="1436915"/>
                      </a:cubicBezTo>
                      <a:cubicBezTo>
                        <a:pt x="788720" y="1457697"/>
                        <a:pt x="881248" y="1482932"/>
                        <a:pt x="973777" y="1508167"/>
                      </a:cubicBezTo>
                    </a:path>
                  </a:pathLst>
                </a:cu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solidFill>
                      <a:sysClr val="windowText" lastClr="000000"/>
                    </a:solidFill>
                  </a:endParaRPr>
                </a:p>
              </p:txBody>
            </p:sp>
            <p:sp>
              <p:nvSpPr>
                <p:cNvPr id="73" name="Forme libre 72"/>
                <p:cNvSpPr/>
                <p:nvPr/>
              </p:nvSpPr>
              <p:spPr>
                <a:xfrm>
                  <a:off x="6495277" y="1822862"/>
                  <a:ext cx="2595284" cy="1561606"/>
                </a:xfrm>
                <a:custGeom>
                  <a:avLst/>
                  <a:gdLst>
                    <a:gd name="connsiteX0" fmla="*/ 184593 w 2595284"/>
                    <a:gd name="connsiteY0" fmla="*/ 1561606 h 1561606"/>
                    <a:gd name="connsiteX1" fmla="*/ 89591 w 2595284"/>
                    <a:gd name="connsiteY1" fmla="*/ 1520042 h 1561606"/>
                    <a:gd name="connsiteX2" fmla="*/ 24276 w 2595284"/>
                    <a:gd name="connsiteY2" fmla="*/ 1496291 h 1561606"/>
                    <a:gd name="connsiteX3" fmla="*/ 6463 w 2595284"/>
                    <a:gd name="connsiteY3" fmla="*/ 1484416 h 1561606"/>
                    <a:gd name="connsiteX4" fmla="*/ 526 w 2595284"/>
                    <a:gd name="connsiteY4" fmla="*/ 1454728 h 1561606"/>
                    <a:gd name="connsiteX5" fmla="*/ 18339 w 2595284"/>
                    <a:gd name="connsiteY5" fmla="*/ 1425039 h 1561606"/>
                    <a:gd name="connsiteX6" fmla="*/ 65840 w 2595284"/>
                    <a:gd name="connsiteY6" fmla="*/ 1377538 h 1561606"/>
                    <a:gd name="connsiteX7" fmla="*/ 113341 w 2595284"/>
                    <a:gd name="connsiteY7" fmla="*/ 1312224 h 1561606"/>
                    <a:gd name="connsiteX8" fmla="*/ 119279 w 2595284"/>
                    <a:gd name="connsiteY8" fmla="*/ 1235034 h 1561606"/>
                    <a:gd name="connsiteX9" fmla="*/ 119279 w 2595284"/>
                    <a:gd name="connsiteY9" fmla="*/ 1175657 h 1561606"/>
                    <a:gd name="connsiteX10" fmla="*/ 107404 w 2595284"/>
                    <a:gd name="connsiteY10" fmla="*/ 1122219 h 1561606"/>
                    <a:gd name="connsiteX11" fmla="*/ 113341 w 2595284"/>
                    <a:gd name="connsiteY11" fmla="*/ 1098468 h 1561606"/>
                    <a:gd name="connsiteX12" fmla="*/ 166780 w 2595284"/>
                    <a:gd name="connsiteY12" fmla="*/ 1033154 h 1561606"/>
                    <a:gd name="connsiteX13" fmla="*/ 232094 w 2595284"/>
                    <a:gd name="connsiteY13" fmla="*/ 944089 h 1561606"/>
                    <a:gd name="connsiteX14" fmla="*/ 267720 w 2595284"/>
                    <a:gd name="connsiteY14" fmla="*/ 884712 h 1561606"/>
                    <a:gd name="connsiteX15" fmla="*/ 374598 w 2595284"/>
                    <a:gd name="connsiteY15" fmla="*/ 878774 h 1561606"/>
                    <a:gd name="connsiteX16" fmla="*/ 487414 w 2595284"/>
                    <a:gd name="connsiteY16" fmla="*/ 801585 h 1561606"/>
                    <a:gd name="connsiteX17" fmla="*/ 677419 w 2595284"/>
                    <a:gd name="connsiteY17" fmla="*/ 765959 h 1561606"/>
                    <a:gd name="connsiteX18" fmla="*/ 908988 w 2595284"/>
                    <a:gd name="connsiteY18" fmla="*/ 712520 h 1561606"/>
                    <a:gd name="connsiteX19" fmla="*/ 1057429 w 2595284"/>
                    <a:gd name="connsiteY19" fmla="*/ 700644 h 1561606"/>
                    <a:gd name="connsiteX20" fmla="*/ 1110868 w 2595284"/>
                    <a:gd name="connsiteY20" fmla="*/ 670956 h 1561606"/>
                    <a:gd name="connsiteX21" fmla="*/ 1199933 w 2595284"/>
                    <a:gd name="connsiteY21" fmla="*/ 682832 h 1561606"/>
                    <a:gd name="connsiteX22" fmla="*/ 1336500 w 2595284"/>
                    <a:gd name="connsiteY22" fmla="*/ 659081 h 1561606"/>
                    <a:gd name="connsiteX23" fmla="*/ 1401814 w 2595284"/>
                    <a:gd name="connsiteY23" fmla="*/ 718457 h 1561606"/>
                    <a:gd name="connsiteX24" fmla="*/ 1455253 w 2595284"/>
                    <a:gd name="connsiteY24" fmla="*/ 718457 h 1561606"/>
                    <a:gd name="connsiteX25" fmla="*/ 1538380 w 2595284"/>
                    <a:gd name="connsiteY25" fmla="*/ 742208 h 1561606"/>
                    <a:gd name="connsiteX26" fmla="*/ 1680884 w 2595284"/>
                    <a:gd name="connsiteY26" fmla="*/ 760021 h 1561606"/>
                    <a:gd name="connsiteX27" fmla="*/ 1918391 w 2595284"/>
                    <a:gd name="connsiteY27" fmla="*/ 724395 h 1561606"/>
                    <a:gd name="connsiteX28" fmla="*/ 1959954 w 2595284"/>
                    <a:gd name="connsiteY28" fmla="*/ 694707 h 1561606"/>
                    <a:gd name="connsiteX29" fmla="*/ 2001518 w 2595284"/>
                    <a:gd name="connsiteY29" fmla="*/ 670956 h 1561606"/>
                    <a:gd name="connsiteX30" fmla="*/ 2066832 w 2595284"/>
                    <a:gd name="connsiteY30" fmla="*/ 641268 h 1561606"/>
                    <a:gd name="connsiteX31" fmla="*/ 2108396 w 2595284"/>
                    <a:gd name="connsiteY31" fmla="*/ 593767 h 1561606"/>
                    <a:gd name="connsiteX32" fmla="*/ 2161835 w 2595284"/>
                    <a:gd name="connsiteY32" fmla="*/ 552203 h 1561606"/>
                    <a:gd name="connsiteX33" fmla="*/ 2233087 w 2595284"/>
                    <a:gd name="connsiteY33" fmla="*/ 528452 h 1561606"/>
                    <a:gd name="connsiteX34" fmla="*/ 2322152 w 2595284"/>
                    <a:gd name="connsiteY34" fmla="*/ 457200 h 1561606"/>
                    <a:gd name="connsiteX35" fmla="*/ 2334027 w 2595284"/>
                    <a:gd name="connsiteY35" fmla="*/ 433450 h 1561606"/>
                    <a:gd name="connsiteX36" fmla="*/ 2316214 w 2595284"/>
                    <a:gd name="connsiteY36" fmla="*/ 391886 h 1561606"/>
                    <a:gd name="connsiteX37" fmla="*/ 2316214 w 2595284"/>
                    <a:gd name="connsiteY37" fmla="*/ 374073 h 1561606"/>
                    <a:gd name="connsiteX38" fmla="*/ 2375591 w 2595284"/>
                    <a:gd name="connsiteY38" fmla="*/ 326572 h 1561606"/>
                    <a:gd name="connsiteX39" fmla="*/ 2393404 w 2595284"/>
                    <a:gd name="connsiteY39" fmla="*/ 261257 h 1561606"/>
                    <a:gd name="connsiteX40" fmla="*/ 2417154 w 2595284"/>
                    <a:gd name="connsiteY40" fmla="*/ 219694 h 1561606"/>
                    <a:gd name="connsiteX41" fmla="*/ 2452780 w 2595284"/>
                    <a:gd name="connsiteY41" fmla="*/ 190006 h 1561606"/>
                    <a:gd name="connsiteX42" fmla="*/ 2476531 w 2595284"/>
                    <a:gd name="connsiteY42" fmla="*/ 112816 h 1561606"/>
                    <a:gd name="connsiteX43" fmla="*/ 2541845 w 2595284"/>
                    <a:gd name="connsiteY43" fmla="*/ 83128 h 1561606"/>
                    <a:gd name="connsiteX44" fmla="*/ 2565596 w 2595284"/>
                    <a:gd name="connsiteY44" fmla="*/ 35626 h 1561606"/>
                    <a:gd name="connsiteX45" fmla="*/ 2595284 w 2595284"/>
                    <a:gd name="connsiteY45" fmla="*/ 0 h 156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95284" h="1561606">
                      <a:moveTo>
                        <a:pt x="184593" y="1561606"/>
                      </a:moveTo>
                      <a:cubicBezTo>
                        <a:pt x="150451" y="1546267"/>
                        <a:pt x="116310" y="1530928"/>
                        <a:pt x="89591" y="1520042"/>
                      </a:cubicBezTo>
                      <a:cubicBezTo>
                        <a:pt x="62872" y="1509156"/>
                        <a:pt x="38131" y="1502229"/>
                        <a:pt x="24276" y="1496291"/>
                      </a:cubicBezTo>
                      <a:cubicBezTo>
                        <a:pt x="10421" y="1490353"/>
                        <a:pt x="10421" y="1491343"/>
                        <a:pt x="6463" y="1484416"/>
                      </a:cubicBezTo>
                      <a:cubicBezTo>
                        <a:pt x="2505" y="1477489"/>
                        <a:pt x="-1453" y="1464624"/>
                        <a:pt x="526" y="1454728"/>
                      </a:cubicBezTo>
                      <a:cubicBezTo>
                        <a:pt x="2505" y="1444832"/>
                        <a:pt x="7453" y="1437904"/>
                        <a:pt x="18339" y="1425039"/>
                      </a:cubicBezTo>
                      <a:cubicBezTo>
                        <a:pt x="29225" y="1412174"/>
                        <a:pt x="50006" y="1396340"/>
                        <a:pt x="65840" y="1377538"/>
                      </a:cubicBezTo>
                      <a:cubicBezTo>
                        <a:pt x="81674" y="1358736"/>
                        <a:pt x="104434" y="1335975"/>
                        <a:pt x="113341" y="1312224"/>
                      </a:cubicBezTo>
                      <a:cubicBezTo>
                        <a:pt x="122247" y="1288473"/>
                        <a:pt x="118289" y="1257795"/>
                        <a:pt x="119279" y="1235034"/>
                      </a:cubicBezTo>
                      <a:cubicBezTo>
                        <a:pt x="120269" y="1212273"/>
                        <a:pt x="121258" y="1194459"/>
                        <a:pt x="119279" y="1175657"/>
                      </a:cubicBezTo>
                      <a:cubicBezTo>
                        <a:pt x="117300" y="1156855"/>
                        <a:pt x="108394" y="1135084"/>
                        <a:pt x="107404" y="1122219"/>
                      </a:cubicBezTo>
                      <a:cubicBezTo>
                        <a:pt x="106414" y="1109354"/>
                        <a:pt x="103445" y="1113312"/>
                        <a:pt x="113341" y="1098468"/>
                      </a:cubicBezTo>
                      <a:cubicBezTo>
                        <a:pt x="123237" y="1083624"/>
                        <a:pt x="146988" y="1058884"/>
                        <a:pt x="166780" y="1033154"/>
                      </a:cubicBezTo>
                      <a:cubicBezTo>
                        <a:pt x="186572" y="1007424"/>
                        <a:pt x="215271" y="968829"/>
                        <a:pt x="232094" y="944089"/>
                      </a:cubicBezTo>
                      <a:cubicBezTo>
                        <a:pt x="248917" y="919349"/>
                        <a:pt x="243969" y="895598"/>
                        <a:pt x="267720" y="884712"/>
                      </a:cubicBezTo>
                      <a:cubicBezTo>
                        <a:pt x="291471" y="873826"/>
                        <a:pt x="337982" y="892628"/>
                        <a:pt x="374598" y="878774"/>
                      </a:cubicBezTo>
                      <a:cubicBezTo>
                        <a:pt x="411214" y="864919"/>
                        <a:pt x="436944" y="820387"/>
                        <a:pt x="487414" y="801585"/>
                      </a:cubicBezTo>
                      <a:cubicBezTo>
                        <a:pt x="537884" y="782782"/>
                        <a:pt x="607157" y="780803"/>
                        <a:pt x="677419" y="765959"/>
                      </a:cubicBezTo>
                      <a:cubicBezTo>
                        <a:pt x="747681" y="751115"/>
                        <a:pt x="845653" y="723406"/>
                        <a:pt x="908988" y="712520"/>
                      </a:cubicBezTo>
                      <a:cubicBezTo>
                        <a:pt x="972323" y="701634"/>
                        <a:pt x="1023782" y="707571"/>
                        <a:pt x="1057429" y="700644"/>
                      </a:cubicBezTo>
                      <a:cubicBezTo>
                        <a:pt x="1091076" y="693717"/>
                        <a:pt x="1087117" y="673925"/>
                        <a:pt x="1110868" y="670956"/>
                      </a:cubicBezTo>
                      <a:cubicBezTo>
                        <a:pt x="1134619" y="667987"/>
                        <a:pt x="1162328" y="684811"/>
                        <a:pt x="1199933" y="682832"/>
                      </a:cubicBezTo>
                      <a:cubicBezTo>
                        <a:pt x="1237538" y="680853"/>
                        <a:pt x="1302853" y="653144"/>
                        <a:pt x="1336500" y="659081"/>
                      </a:cubicBezTo>
                      <a:cubicBezTo>
                        <a:pt x="1370147" y="665018"/>
                        <a:pt x="1382022" y="708561"/>
                        <a:pt x="1401814" y="718457"/>
                      </a:cubicBezTo>
                      <a:cubicBezTo>
                        <a:pt x="1421606" y="728353"/>
                        <a:pt x="1432492" y="714499"/>
                        <a:pt x="1455253" y="718457"/>
                      </a:cubicBezTo>
                      <a:cubicBezTo>
                        <a:pt x="1478014" y="722415"/>
                        <a:pt x="1500775" y="735281"/>
                        <a:pt x="1538380" y="742208"/>
                      </a:cubicBezTo>
                      <a:cubicBezTo>
                        <a:pt x="1575985" y="749135"/>
                        <a:pt x="1617549" y="762990"/>
                        <a:pt x="1680884" y="760021"/>
                      </a:cubicBezTo>
                      <a:cubicBezTo>
                        <a:pt x="1744219" y="757052"/>
                        <a:pt x="1871879" y="735281"/>
                        <a:pt x="1918391" y="724395"/>
                      </a:cubicBezTo>
                      <a:cubicBezTo>
                        <a:pt x="1964903" y="713509"/>
                        <a:pt x="1946100" y="703613"/>
                        <a:pt x="1959954" y="694707"/>
                      </a:cubicBezTo>
                      <a:cubicBezTo>
                        <a:pt x="1973808" y="685801"/>
                        <a:pt x="1983705" y="679862"/>
                        <a:pt x="2001518" y="670956"/>
                      </a:cubicBezTo>
                      <a:cubicBezTo>
                        <a:pt x="2019331" y="662049"/>
                        <a:pt x="2049019" y="654133"/>
                        <a:pt x="2066832" y="641268"/>
                      </a:cubicBezTo>
                      <a:cubicBezTo>
                        <a:pt x="2084645" y="628403"/>
                        <a:pt x="2092562" y="608611"/>
                        <a:pt x="2108396" y="593767"/>
                      </a:cubicBezTo>
                      <a:cubicBezTo>
                        <a:pt x="2124230" y="578923"/>
                        <a:pt x="2141053" y="563089"/>
                        <a:pt x="2161835" y="552203"/>
                      </a:cubicBezTo>
                      <a:cubicBezTo>
                        <a:pt x="2182617" y="541317"/>
                        <a:pt x="2206368" y="544286"/>
                        <a:pt x="2233087" y="528452"/>
                      </a:cubicBezTo>
                      <a:cubicBezTo>
                        <a:pt x="2259806" y="512618"/>
                        <a:pt x="2305329" y="473034"/>
                        <a:pt x="2322152" y="457200"/>
                      </a:cubicBezTo>
                      <a:cubicBezTo>
                        <a:pt x="2338975" y="441366"/>
                        <a:pt x="2335017" y="444336"/>
                        <a:pt x="2334027" y="433450"/>
                      </a:cubicBezTo>
                      <a:cubicBezTo>
                        <a:pt x="2333037" y="422564"/>
                        <a:pt x="2319183" y="401782"/>
                        <a:pt x="2316214" y="391886"/>
                      </a:cubicBezTo>
                      <a:cubicBezTo>
                        <a:pt x="2313245" y="381990"/>
                        <a:pt x="2306318" y="384959"/>
                        <a:pt x="2316214" y="374073"/>
                      </a:cubicBezTo>
                      <a:cubicBezTo>
                        <a:pt x="2326110" y="363187"/>
                        <a:pt x="2362726" y="345375"/>
                        <a:pt x="2375591" y="326572"/>
                      </a:cubicBezTo>
                      <a:cubicBezTo>
                        <a:pt x="2388456" y="307769"/>
                        <a:pt x="2386477" y="279070"/>
                        <a:pt x="2393404" y="261257"/>
                      </a:cubicBezTo>
                      <a:cubicBezTo>
                        <a:pt x="2400331" y="243444"/>
                        <a:pt x="2407258" y="231569"/>
                        <a:pt x="2417154" y="219694"/>
                      </a:cubicBezTo>
                      <a:cubicBezTo>
                        <a:pt x="2427050" y="207819"/>
                        <a:pt x="2442884" y="207819"/>
                        <a:pt x="2452780" y="190006"/>
                      </a:cubicBezTo>
                      <a:cubicBezTo>
                        <a:pt x="2462676" y="172193"/>
                        <a:pt x="2461687" y="130629"/>
                        <a:pt x="2476531" y="112816"/>
                      </a:cubicBezTo>
                      <a:cubicBezTo>
                        <a:pt x="2491375" y="95003"/>
                        <a:pt x="2527001" y="95993"/>
                        <a:pt x="2541845" y="83128"/>
                      </a:cubicBezTo>
                      <a:cubicBezTo>
                        <a:pt x="2556689" y="70263"/>
                        <a:pt x="2556690" y="49481"/>
                        <a:pt x="2565596" y="35626"/>
                      </a:cubicBezTo>
                      <a:cubicBezTo>
                        <a:pt x="2574502" y="21771"/>
                        <a:pt x="2584893" y="10885"/>
                        <a:pt x="2595284" y="0"/>
                      </a:cubicBezTo>
                    </a:path>
                  </a:pathLst>
                </a:cu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solidFill>
                      <a:sysClr val="windowText" lastClr="000000"/>
                    </a:solidFill>
                  </a:endParaRPr>
                </a:p>
              </p:txBody>
            </p:sp>
            <p:sp>
              <p:nvSpPr>
                <p:cNvPr id="74" name="Forme libre 73"/>
                <p:cNvSpPr/>
                <p:nvPr/>
              </p:nvSpPr>
              <p:spPr>
                <a:xfrm>
                  <a:off x="7552706" y="2511631"/>
                  <a:ext cx="481717" cy="599704"/>
                </a:xfrm>
                <a:custGeom>
                  <a:avLst/>
                  <a:gdLst>
                    <a:gd name="connsiteX0" fmla="*/ 0 w 481717"/>
                    <a:gd name="connsiteY0" fmla="*/ 0 h 599704"/>
                    <a:gd name="connsiteX1" fmla="*/ 106878 w 481717"/>
                    <a:gd name="connsiteY1" fmla="*/ 77190 h 599704"/>
                    <a:gd name="connsiteX2" fmla="*/ 148442 w 481717"/>
                    <a:gd name="connsiteY2" fmla="*/ 160317 h 599704"/>
                    <a:gd name="connsiteX3" fmla="*/ 255320 w 481717"/>
                    <a:gd name="connsiteY3" fmla="*/ 308759 h 599704"/>
                    <a:gd name="connsiteX4" fmla="*/ 356260 w 481717"/>
                    <a:gd name="connsiteY4" fmla="*/ 380011 h 599704"/>
                    <a:gd name="connsiteX5" fmla="*/ 463138 w 481717"/>
                    <a:gd name="connsiteY5" fmla="*/ 528452 h 599704"/>
                    <a:gd name="connsiteX6" fmla="*/ 480951 w 481717"/>
                    <a:gd name="connsiteY6" fmla="*/ 599704 h 5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17" h="599704">
                      <a:moveTo>
                        <a:pt x="0" y="0"/>
                      </a:moveTo>
                      <a:cubicBezTo>
                        <a:pt x="41069" y="25235"/>
                        <a:pt x="82138" y="50471"/>
                        <a:pt x="106878" y="77190"/>
                      </a:cubicBezTo>
                      <a:cubicBezTo>
                        <a:pt x="131618" y="103909"/>
                        <a:pt x="123702" y="121722"/>
                        <a:pt x="148442" y="160317"/>
                      </a:cubicBezTo>
                      <a:cubicBezTo>
                        <a:pt x="173182" y="198912"/>
                        <a:pt x="220684" y="272143"/>
                        <a:pt x="255320" y="308759"/>
                      </a:cubicBezTo>
                      <a:cubicBezTo>
                        <a:pt x="289956" y="345375"/>
                        <a:pt x="321624" y="343396"/>
                        <a:pt x="356260" y="380011"/>
                      </a:cubicBezTo>
                      <a:cubicBezTo>
                        <a:pt x="390896" y="416627"/>
                        <a:pt x="442356" y="491837"/>
                        <a:pt x="463138" y="528452"/>
                      </a:cubicBezTo>
                      <a:cubicBezTo>
                        <a:pt x="483920" y="565067"/>
                        <a:pt x="482435" y="582385"/>
                        <a:pt x="480951" y="599704"/>
                      </a:cubicBezTo>
                    </a:path>
                  </a:pathLst>
                </a:cu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solidFill>
                      <a:sysClr val="windowText" lastClr="000000"/>
                    </a:solidFill>
                  </a:endParaRPr>
                </a:p>
              </p:txBody>
            </p:sp>
            <p:grpSp>
              <p:nvGrpSpPr>
                <p:cNvPr id="75" name="Groupe 24"/>
                <p:cNvGrpSpPr/>
                <p:nvPr/>
              </p:nvGrpSpPr>
              <p:grpSpPr>
                <a:xfrm>
                  <a:off x="3241896" y="2303813"/>
                  <a:ext cx="5474592" cy="3455719"/>
                  <a:chOff x="3241896" y="2303813"/>
                  <a:chExt cx="5474592" cy="3455719"/>
                </a:xfrm>
              </p:grpSpPr>
              <p:sp>
                <p:nvSpPr>
                  <p:cNvPr id="76" name="Forme libre 75"/>
                  <p:cNvSpPr/>
                  <p:nvPr/>
                </p:nvSpPr>
                <p:spPr>
                  <a:xfrm>
                    <a:off x="6293922" y="2796639"/>
                    <a:ext cx="926275" cy="427512"/>
                  </a:xfrm>
                  <a:custGeom>
                    <a:avLst/>
                    <a:gdLst>
                      <a:gd name="connsiteX0" fmla="*/ 0 w 926275"/>
                      <a:gd name="connsiteY0" fmla="*/ 0 h 427512"/>
                      <a:gd name="connsiteX1" fmla="*/ 154379 w 926275"/>
                      <a:gd name="connsiteY1" fmla="*/ 23751 h 427512"/>
                      <a:gd name="connsiteX2" fmla="*/ 184068 w 926275"/>
                      <a:gd name="connsiteY2" fmla="*/ 59377 h 427512"/>
                      <a:gd name="connsiteX3" fmla="*/ 172192 w 926275"/>
                      <a:gd name="connsiteY3" fmla="*/ 83127 h 427512"/>
                      <a:gd name="connsiteX4" fmla="*/ 368135 w 926275"/>
                      <a:gd name="connsiteY4" fmla="*/ 130629 h 427512"/>
                      <a:gd name="connsiteX5" fmla="*/ 415636 w 926275"/>
                      <a:gd name="connsiteY5" fmla="*/ 136566 h 427512"/>
                      <a:gd name="connsiteX6" fmla="*/ 558140 w 926275"/>
                      <a:gd name="connsiteY6" fmla="*/ 124691 h 427512"/>
                      <a:gd name="connsiteX7" fmla="*/ 647205 w 926275"/>
                      <a:gd name="connsiteY7" fmla="*/ 154379 h 427512"/>
                      <a:gd name="connsiteX8" fmla="*/ 682831 w 926275"/>
                      <a:gd name="connsiteY8" fmla="*/ 207818 h 427512"/>
                      <a:gd name="connsiteX9" fmla="*/ 736270 w 926275"/>
                      <a:gd name="connsiteY9" fmla="*/ 207818 h 427512"/>
                      <a:gd name="connsiteX10" fmla="*/ 825335 w 926275"/>
                      <a:gd name="connsiteY10" fmla="*/ 249382 h 427512"/>
                      <a:gd name="connsiteX11" fmla="*/ 831273 w 926275"/>
                      <a:gd name="connsiteY11" fmla="*/ 314696 h 427512"/>
                      <a:gd name="connsiteX12" fmla="*/ 926275 w 926275"/>
                      <a:gd name="connsiteY12" fmla="*/ 427512 h 42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275" h="427512">
                        <a:moveTo>
                          <a:pt x="0" y="0"/>
                        </a:moveTo>
                        <a:cubicBezTo>
                          <a:pt x="61850" y="6927"/>
                          <a:pt x="123701" y="13855"/>
                          <a:pt x="154379" y="23751"/>
                        </a:cubicBezTo>
                        <a:cubicBezTo>
                          <a:pt x="185057" y="33647"/>
                          <a:pt x="181099" y="49481"/>
                          <a:pt x="184068" y="59377"/>
                        </a:cubicBezTo>
                        <a:cubicBezTo>
                          <a:pt x="187037" y="69273"/>
                          <a:pt x="141514" y="71252"/>
                          <a:pt x="172192" y="83127"/>
                        </a:cubicBezTo>
                        <a:cubicBezTo>
                          <a:pt x="202870" y="95002"/>
                          <a:pt x="327561" y="121723"/>
                          <a:pt x="368135" y="130629"/>
                        </a:cubicBezTo>
                        <a:cubicBezTo>
                          <a:pt x="408709" y="139535"/>
                          <a:pt x="383969" y="137556"/>
                          <a:pt x="415636" y="136566"/>
                        </a:cubicBezTo>
                        <a:cubicBezTo>
                          <a:pt x="447303" y="135576"/>
                          <a:pt x="519545" y="121722"/>
                          <a:pt x="558140" y="124691"/>
                        </a:cubicBezTo>
                        <a:cubicBezTo>
                          <a:pt x="596735" y="127660"/>
                          <a:pt x="626423" y="140525"/>
                          <a:pt x="647205" y="154379"/>
                        </a:cubicBezTo>
                        <a:cubicBezTo>
                          <a:pt x="667987" y="168233"/>
                          <a:pt x="667987" y="198912"/>
                          <a:pt x="682831" y="207818"/>
                        </a:cubicBezTo>
                        <a:cubicBezTo>
                          <a:pt x="697675" y="216724"/>
                          <a:pt x="712519" y="200891"/>
                          <a:pt x="736270" y="207818"/>
                        </a:cubicBezTo>
                        <a:cubicBezTo>
                          <a:pt x="760021" y="214745"/>
                          <a:pt x="809501" y="231569"/>
                          <a:pt x="825335" y="249382"/>
                        </a:cubicBezTo>
                        <a:cubicBezTo>
                          <a:pt x="841169" y="267195"/>
                          <a:pt x="814450" y="285008"/>
                          <a:pt x="831273" y="314696"/>
                        </a:cubicBezTo>
                        <a:cubicBezTo>
                          <a:pt x="848096" y="344384"/>
                          <a:pt x="887185" y="385948"/>
                          <a:pt x="926275" y="427512"/>
                        </a:cubicBezTo>
                      </a:path>
                    </a:pathLst>
                  </a:cu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solidFill>
                        <a:sysClr val="windowText" lastClr="000000"/>
                      </a:solidFill>
                    </a:endParaRPr>
                  </a:p>
                </p:txBody>
              </p:sp>
              <p:sp>
                <p:nvSpPr>
                  <p:cNvPr id="77" name="Forme libre 76"/>
                  <p:cNvSpPr/>
                  <p:nvPr/>
                </p:nvSpPr>
                <p:spPr>
                  <a:xfrm>
                    <a:off x="7641771" y="2517569"/>
                    <a:ext cx="807523" cy="854383"/>
                  </a:xfrm>
                  <a:custGeom>
                    <a:avLst/>
                    <a:gdLst>
                      <a:gd name="connsiteX0" fmla="*/ 807523 w 807523"/>
                      <a:gd name="connsiteY0" fmla="*/ 0 h 854383"/>
                      <a:gd name="connsiteX1" fmla="*/ 777834 w 807523"/>
                      <a:gd name="connsiteY1" fmla="*/ 100940 h 854383"/>
                      <a:gd name="connsiteX2" fmla="*/ 795647 w 807523"/>
                      <a:gd name="connsiteY2" fmla="*/ 154379 h 854383"/>
                      <a:gd name="connsiteX3" fmla="*/ 801585 w 807523"/>
                      <a:gd name="connsiteY3" fmla="*/ 207818 h 854383"/>
                      <a:gd name="connsiteX4" fmla="*/ 771897 w 807523"/>
                      <a:gd name="connsiteY4" fmla="*/ 255319 h 854383"/>
                      <a:gd name="connsiteX5" fmla="*/ 694707 w 807523"/>
                      <a:gd name="connsiteY5" fmla="*/ 326571 h 854383"/>
                      <a:gd name="connsiteX6" fmla="*/ 617517 w 807523"/>
                      <a:gd name="connsiteY6" fmla="*/ 397823 h 854383"/>
                      <a:gd name="connsiteX7" fmla="*/ 570016 w 807523"/>
                      <a:gd name="connsiteY7" fmla="*/ 445325 h 854383"/>
                      <a:gd name="connsiteX8" fmla="*/ 540328 w 807523"/>
                      <a:gd name="connsiteY8" fmla="*/ 463137 h 854383"/>
                      <a:gd name="connsiteX9" fmla="*/ 546265 w 807523"/>
                      <a:gd name="connsiteY9" fmla="*/ 510639 h 854383"/>
                      <a:gd name="connsiteX10" fmla="*/ 552203 w 807523"/>
                      <a:gd name="connsiteY10" fmla="*/ 534389 h 854383"/>
                      <a:gd name="connsiteX11" fmla="*/ 498764 w 807523"/>
                      <a:gd name="connsiteY11" fmla="*/ 593766 h 854383"/>
                      <a:gd name="connsiteX12" fmla="*/ 397824 w 807523"/>
                      <a:gd name="connsiteY12" fmla="*/ 605641 h 854383"/>
                      <a:gd name="connsiteX13" fmla="*/ 356260 w 807523"/>
                      <a:gd name="connsiteY13" fmla="*/ 659080 h 854383"/>
                      <a:gd name="connsiteX14" fmla="*/ 350323 w 807523"/>
                      <a:gd name="connsiteY14" fmla="*/ 694706 h 854383"/>
                      <a:gd name="connsiteX15" fmla="*/ 380011 w 807523"/>
                      <a:gd name="connsiteY15" fmla="*/ 736270 h 854383"/>
                      <a:gd name="connsiteX16" fmla="*/ 344385 w 807523"/>
                      <a:gd name="connsiteY16" fmla="*/ 795647 h 854383"/>
                      <a:gd name="connsiteX17" fmla="*/ 261258 w 807523"/>
                      <a:gd name="connsiteY17" fmla="*/ 849086 h 854383"/>
                      <a:gd name="connsiteX18" fmla="*/ 178130 w 807523"/>
                      <a:gd name="connsiteY18" fmla="*/ 849086 h 854383"/>
                      <a:gd name="connsiteX19" fmla="*/ 112816 w 807523"/>
                      <a:gd name="connsiteY19" fmla="*/ 819397 h 854383"/>
                      <a:gd name="connsiteX20" fmla="*/ 71252 w 807523"/>
                      <a:gd name="connsiteY20" fmla="*/ 801584 h 854383"/>
                      <a:gd name="connsiteX21" fmla="*/ 47502 w 807523"/>
                      <a:gd name="connsiteY21" fmla="*/ 789709 h 854383"/>
                      <a:gd name="connsiteX22" fmla="*/ 0 w 807523"/>
                      <a:gd name="connsiteY22" fmla="*/ 789709 h 85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7523" h="854383">
                        <a:moveTo>
                          <a:pt x="807523" y="0"/>
                        </a:moveTo>
                        <a:cubicBezTo>
                          <a:pt x="793668" y="37605"/>
                          <a:pt x="779813" y="75210"/>
                          <a:pt x="777834" y="100940"/>
                        </a:cubicBezTo>
                        <a:cubicBezTo>
                          <a:pt x="775855" y="126670"/>
                          <a:pt x="791689" y="136566"/>
                          <a:pt x="795647" y="154379"/>
                        </a:cubicBezTo>
                        <a:cubicBezTo>
                          <a:pt x="799605" y="172192"/>
                          <a:pt x="805543" y="190995"/>
                          <a:pt x="801585" y="207818"/>
                        </a:cubicBezTo>
                        <a:cubicBezTo>
                          <a:pt x="797627" y="224641"/>
                          <a:pt x="789710" y="235527"/>
                          <a:pt x="771897" y="255319"/>
                        </a:cubicBezTo>
                        <a:cubicBezTo>
                          <a:pt x="754084" y="275111"/>
                          <a:pt x="694707" y="326571"/>
                          <a:pt x="694707" y="326571"/>
                        </a:cubicBezTo>
                        <a:cubicBezTo>
                          <a:pt x="668977" y="350322"/>
                          <a:pt x="638299" y="378031"/>
                          <a:pt x="617517" y="397823"/>
                        </a:cubicBezTo>
                        <a:cubicBezTo>
                          <a:pt x="596735" y="417615"/>
                          <a:pt x="582881" y="434439"/>
                          <a:pt x="570016" y="445325"/>
                        </a:cubicBezTo>
                        <a:cubicBezTo>
                          <a:pt x="557151" y="456211"/>
                          <a:pt x="544286" y="452251"/>
                          <a:pt x="540328" y="463137"/>
                        </a:cubicBezTo>
                        <a:cubicBezTo>
                          <a:pt x="536369" y="474023"/>
                          <a:pt x="544286" y="498764"/>
                          <a:pt x="546265" y="510639"/>
                        </a:cubicBezTo>
                        <a:cubicBezTo>
                          <a:pt x="548244" y="522514"/>
                          <a:pt x="560120" y="520535"/>
                          <a:pt x="552203" y="534389"/>
                        </a:cubicBezTo>
                        <a:cubicBezTo>
                          <a:pt x="544286" y="548243"/>
                          <a:pt x="524494" y="581891"/>
                          <a:pt x="498764" y="593766"/>
                        </a:cubicBezTo>
                        <a:cubicBezTo>
                          <a:pt x="473034" y="605641"/>
                          <a:pt x="421575" y="594755"/>
                          <a:pt x="397824" y="605641"/>
                        </a:cubicBezTo>
                        <a:cubicBezTo>
                          <a:pt x="374073" y="616527"/>
                          <a:pt x="364177" y="644236"/>
                          <a:pt x="356260" y="659080"/>
                        </a:cubicBezTo>
                        <a:cubicBezTo>
                          <a:pt x="348343" y="673924"/>
                          <a:pt x="346365" y="681841"/>
                          <a:pt x="350323" y="694706"/>
                        </a:cubicBezTo>
                        <a:cubicBezTo>
                          <a:pt x="354281" y="707571"/>
                          <a:pt x="381001" y="719447"/>
                          <a:pt x="380011" y="736270"/>
                        </a:cubicBezTo>
                        <a:cubicBezTo>
                          <a:pt x="379021" y="753093"/>
                          <a:pt x="364177" y="776844"/>
                          <a:pt x="344385" y="795647"/>
                        </a:cubicBezTo>
                        <a:cubicBezTo>
                          <a:pt x="324593" y="814450"/>
                          <a:pt x="288967" y="840180"/>
                          <a:pt x="261258" y="849086"/>
                        </a:cubicBezTo>
                        <a:cubicBezTo>
                          <a:pt x="233549" y="857993"/>
                          <a:pt x="202870" y="854034"/>
                          <a:pt x="178130" y="849086"/>
                        </a:cubicBezTo>
                        <a:cubicBezTo>
                          <a:pt x="153390" y="844138"/>
                          <a:pt x="130629" y="827314"/>
                          <a:pt x="112816" y="819397"/>
                        </a:cubicBezTo>
                        <a:cubicBezTo>
                          <a:pt x="95003" y="811480"/>
                          <a:pt x="82138" y="806532"/>
                          <a:pt x="71252" y="801584"/>
                        </a:cubicBezTo>
                        <a:cubicBezTo>
                          <a:pt x="60366" y="796636"/>
                          <a:pt x="59377" y="791688"/>
                          <a:pt x="47502" y="789709"/>
                        </a:cubicBezTo>
                        <a:cubicBezTo>
                          <a:pt x="35627" y="787730"/>
                          <a:pt x="17813" y="788719"/>
                          <a:pt x="0" y="789709"/>
                        </a:cubicBezTo>
                      </a:path>
                    </a:pathLst>
                  </a:cu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solidFill>
                        <a:sysClr val="windowText" lastClr="000000"/>
                      </a:solidFill>
                    </a:endParaRPr>
                  </a:p>
                </p:txBody>
              </p:sp>
              <p:sp>
                <p:nvSpPr>
                  <p:cNvPr id="78" name="Forme libre 77"/>
                  <p:cNvSpPr/>
                  <p:nvPr/>
                </p:nvSpPr>
                <p:spPr>
                  <a:xfrm>
                    <a:off x="7968343" y="3336966"/>
                    <a:ext cx="748145" cy="825335"/>
                  </a:xfrm>
                  <a:custGeom>
                    <a:avLst/>
                    <a:gdLst>
                      <a:gd name="connsiteX0" fmla="*/ 0 w 748145"/>
                      <a:gd name="connsiteY0" fmla="*/ 0 h 825335"/>
                      <a:gd name="connsiteX1" fmla="*/ 118753 w 748145"/>
                      <a:gd name="connsiteY1" fmla="*/ 71252 h 825335"/>
                      <a:gd name="connsiteX2" fmla="*/ 172192 w 748145"/>
                      <a:gd name="connsiteY2" fmla="*/ 142504 h 825335"/>
                      <a:gd name="connsiteX3" fmla="*/ 178130 w 748145"/>
                      <a:gd name="connsiteY3" fmla="*/ 201881 h 825335"/>
                      <a:gd name="connsiteX4" fmla="*/ 213756 w 748145"/>
                      <a:gd name="connsiteY4" fmla="*/ 243444 h 825335"/>
                      <a:gd name="connsiteX5" fmla="*/ 285008 w 748145"/>
                      <a:gd name="connsiteY5" fmla="*/ 296883 h 825335"/>
                      <a:gd name="connsiteX6" fmla="*/ 314696 w 748145"/>
                      <a:gd name="connsiteY6" fmla="*/ 332509 h 825335"/>
                      <a:gd name="connsiteX7" fmla="*/ 368135 w 748145"/>
                      <a:gd name="connsiteY7" fmla="*/ 403761 h 825335"/>
                      <a:gd name="connsiteX8" fmla="*/ 391886 w 748145"/>
                      <a:gd name="connsiteY8" fmla="*/ 504702 h 825335"/>
                      <a:gd name="connsiteX9" fmla="*/ 486888 w 748145"/>
                      <a:gd name="connsiteY9" fmla="*/ 570016 h 825335"/>
                      <a:gd name="connsiteX10" fmla="*/ 564078 w 748145"/>
                      <a:gd name="connsiteY10" fmla="*/ 676894 h 825335"/>
                      <a:gd name="connsiteX11" fmla="*/ 748145 w 748145"/>
                      <a:gd name="connsiteY11" fmla="*/ 825335 h 82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145" h="825335">
                        <a:moveTo>
                          <a:pt x="0" y="0"/>
                        </a:moveTo>
                        <a:cubicBezTo>
                          <a:pt x="45027" y="23750"/>
                          <a:pt x="90054" y="47501"/>
                          <a:pt x="118753" y="71252"/>
                        </a:cubicBezTo>
                        <a:cubicBezTo>
                          <a:pt x="147452" y="95003"/>
                          <a:pt x="162296" y="120733"/>
                          <a:pt x="172192" y="142504"/>
                        </a:cubicBezTo>
                        <a:cubicBezTo>
                          <a:pt x="182088" y="164275"/>
                          <a:pt x="171203" y="185058"/>
                          <a:pt x="178130" y="201881"/>
                        </a:cubicBezTo>
                        <a:cubicBezTo>
                          <a:pt x="185057" y="218704"/>
                          <a:pt x="195943" y="227610"/>
                          <a:pt x="213756" y="243444"/>
                        </a:cubicBezTo>
                        <a:cubicBezTo>
                          <a:pt x="231569" y="259278"/>
                          <a:pt x="268185" y="282039"/>
                          <a:pt x="285008" y="296883"/>
                        </a:cubicBezTo>
                        <a:cubicBezTo>
                          <a:pt x="301831" y="311727"/>
                          <a:pt x="300842" y="314696"/>
                          <a:pt x="314696" y="332509"/>
                        </a:cubicBezTo>
                        <a:cubicBezTo>
                          <a:pt x="328551" y="350322"/>
                          <a:pt x="355270" y="375062"/>
                          <a:pt x="368135" y="403761"/>
                        </a:cubicBezTo>
                        <a:cubicBezTo>
                          <a:pt x="381000" y="432460"/>
                          <a:pt x="372094" y="476993"/>
                          <a:pt x="391886" y="504702"/>
                        </a:cubicBezTo>
                        <a:cubicBezTo>
                          <a:pt x="411678" y="532411"/>
                          <a:pt x="458189" y="541317"/>
                          <a:pt x="486888" y="570016"/>
                        </a:cubicBezTo>
                        <a:cubicBezTo>
                          <a:pt x="515587" y="598715"/>
                          <a:pt x="520535" y="634341"/>
                          <a:pt x="564078" y="676894"/>
                        </a:cubicBezTo>
                        <a:cubicBezTo>
                          <a:pt x="607621" y="719447"/>
                          <a:pt x="677883" y="772391"/>
                          <a:pt x="748145" y="825335"/>
                        </a:cubicBezTo>
                      </a:path>
                    </a:pathLst>
                  </a:cu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solidFill>
                        <a:sysClr val="windowText" lastClr="000000"/>
                      </a:solidFill>
                    </a:endParaRPr>
                  </a:p>
                </p:txBody>
              </p:sp>
              <p:sp>
                <p:nvSpPr>
                  <p:cNvPr id="79" name="Forme libre 78"/>
                  <p:cNvSpPr/>
                  <p:nvPr/>
                </p:nvSpPr>
                <p:spPr>
                  <a:xfrm>
                    <a:off x="8210671" y="3639787"/>
                    <a:ext cx="60493" cy="1246909"/>
                  </a:xfrm>
                  <a:custGeom>
                    <a:avLst/>
                    <a:gdLst>
                      <a:gd name="connsiteX0" fmla="*/ 36742 w 60493"/>
                      <a:gd name="connsiteY0" fmla="*/ 0 h 1246909"/>
                      <a:gd name="connsiteX1" fmla="*/ 24867 w 60493"/>
                      <a:gd name="connsiteY1" fmla="*/ 124691 h 1246909"/>
                      <a:gd name="connsiteX2" fmla="*/ 7054 w 60493"/>
                      <a:gd name="connsiteY2" fmla="*/ 166255 h 1246909"/>
                      <a:gd name="connsiteX3" fmla="*/ 24867 w 60493"/>
                      <a:gd name="connsiteY3" fmla="*/ 219694 h 1246909"/>
                      <a:gd name="connsiteX4" fmla="*/ 48617 w 60493"/>
                      <a:gd name="connsiteY4" fmla="*/ 326571 h 1246909"/>
                      <a:gd name="connsiteX5" fmla="*/ 48617 w 60493"/>
                      <a:gd name="connsiteY5" fmla="*/ 421574 h 1246909"/>
                      <a:gd name="connsiteX6" fmla="*/ 12991 w 60493"/>
                      <a:gd name="connsiteY6" fmla="*/ 486888 h 1246909"/>
                      <a:gd name="connsiteX7" fmla="*/ 36742 w 60493"/>
                      <a:gd name="connsiteY7" fmla="*/ 587829 h 1246909"/>
                      <a:gd name="connsiteX8" fmla="*/ 42680 w 60493"/>
                      <a:gd name="connsiteY8" fmla="*/ 665018 h 1246909"/>
                      <a:gd name="connsiteX9" fmla="*/ 60493 w 60493"/>
                      <a:gd name="connsiteY9" fmla="*/ 825335 h 1246909"/>
                      <a:gd name="connsiteX10" fmla="*/ 42680 w 60493"/>
                      <a:gd name="connsiteY10" fmla="*/ 884712 h 1246909"/>
                      <a:gd name="connsiteX11" fmla="*/ 1116 w 60493"/>
                      <a:gd name="connsiteY11" fmla="*/ 932213 h 1246909"/>
                      <a:gd name="connsiteX12" fmla="*/ 12991 w 60493"/>
                      <a:gd name="connsiteY12" fmla="*/ 1080655 h 1246909"/>
                      <a:gd name="connsiteX13" fmla="*/ 24867 w 60493"/>
                      <a:gd name="connsiteY13" fmla="*/ 1246909 h 124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93" h="1246909">
                        <a:moveTo>
                          <a:pt x="36742" y="0"/>
                        </a:moveTo>
                        <a:cubicBezTo>
                          <a:pt x="33278" y="48491"/>
                          <a:pt x="29815" y="96982"/>
                          <a:pt x="24867" y="124691"/>
                        </a:cubicBezTo>
                        <a:cubicBezTo>
                          <a:pt x="19919" y="152400"/>
                          <a:pt x="7054" y="150421"/>
                          <a:pt x="7054" y="166255"/>
                        </a:cubicBezTo>
                        <a:cubicBezTo>
                          <a:pt x="7054" y="182089"/>
                          <a:pt x="17940" y="192975"/>
                          <a:pt x="24867" y="219694"/>
                        </a:cubicBezTo>
                        <a:cubicBezTo>
                          <a:pt x="31794" y="246413"/>
                          <a:pt x="44659" y="292924"/>
                          <a:pt x="48617" y="326571"/>
                        </a:cubicBezTo>
                        <a:cubicBezTo>
                          <a:pt x="52575" y="360218"/>
                          <a:pt x="54555" y="394855"/>
                          <a:pt x="48617" y="421574"/>
                        </a:cubicBezTo>
                        <a:cubicBezTo>
                          <a:pt x="42679" y="448293"/>
                          <a:pt x="14970" y="459179"/>
                          <a:pt x="12991" y="486888"/>
                        </a:cubicBezTo>
                        <a:cubicBezTo>
                          <a:pt x="11012" y="514597"/>
                          <a:pt x="31794" y="558141"/>
                          <a:pt x="36742" y="587829"/>
                        </a:cubicBezTo>
                        <a:cubicBezTo>
                          <a:pt x="41690" y="617517"/>
                          <a:pt x="38722" y="625434"/>
                          <a:pt x="42680" y="665018"/>
                        </a:cubicBezTo>
                        <a:cubicBezTo>
                          <a:pt x="46638" y="704602"/>
                          <a:pt x="60493" y="788719"/>
                          <a:pt x="60493" y="825335"/>
                        </a:cubicBezTo>
                        <a:cubicBezTo>
                          <a:pt x="60493" y="861951"/>
                          <a:pt x="52576" y="866899"/>
                          <a:pt x="42680" y="884712"/>
                        </a:cubicBezTo>
                        <a:cubicBezTo>
                          <a:pt x="32784" y="902525"/>
                          <a:pt x="6064" y="899556"/>
                          <a:pt x="1116" y="932213"/>
                        </a:cubicBezTo>
                        <a:cubicBezTo>
                          <a:pt x="-3832" y="964870"/>
                          <a:pt x="9033" y="1028206"/>
                          <a:pt x="12991" y="1080655"/>
                        </a:cubicBezTo>
                        <a:cubicBezTo>
                          <a:pt x="16949" y="1133104"/>
                          <a:pt x="20908" y="1190006"/>
                          <a:pt x="24867" y="1246909"/>
                        </a:cubicBezTo>
                      </a:path>
                    </a:pathLst>
                  </a:cu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solidFill>
                        <a:sysClr val="windowText" lastClr="000000"/>
                      </a:solidFill>
                    </a:endParaRPr>
                  </a:p>
                </p:txBody>
              </p:sp>
              <p:sp>
                <p:nvSpPr>
                  <p:cNvPr id="80" name="Forme libre 79"/>
                  <p:cNvSpPr/>
                  <p:nvPr/>
                </p:nvSpPr>
                <p:spPr>
                  <a:xfrm>
                    <a:off x="3241896" y="2303813"/>
                    <a:ext cx="4404216" cy="3455719"/>
                  </a:xfrm>
                  <a:custGeom>
                    <a:avLst/>
                    <a:gdLst>
                      <a:gd name="connsiteX0" fmla="*/ 59444 w 4404216"/>
                      <a:gd name="connsiteY0" fmla="*/ 0 h 3455719"/>
                      <a:gd name="connsiteX1" fmla="*/ 89133 w 4404216"/>
                      <a:gd name="connsiteY1" fmla="*/ 65314 h 3455719"/>
                      <a:gd name="connsiteX2" fmla="*/ 35694 w 4404216"/>
                      <a:gd name="connsiteY2" fmla="*/ 83127 h 3455719"/>
                      <a:gd name="connsiteX3" fmla="*/ 23818 w 4404216"/>
                      <a:gd name="connsiteY3" fmla="*/ 100940 h 3455719"/>
                      <a:gd name="connsiteX4" fmla="*/ 23818 w 4404216"/>
                      <a:gd name="connsiteY4" fmla="*/ 112816 h 3455719"/>
                      <a:gd name="connsiteX5" fmla="*/ 68 w 4404216"/>
                      <a:gd name="connsiteY5" fmla="*/ 178130 h 3455719"/>
                      <a:gd name="connsiteX6" fmla="*/ 17881 w 4404216"/>
                      <a:gd name="connsiteY6" fmla="*/ 213756 h 3455719"/>
                      <a:gd name="connsiteX7" fmla="*/ 53507 w 4404216"/>
                      <a:gd name="connsiteY7" fmla="*/ 249382 h 3455719"/>
                      <a:gd name="connsiteX8" fmla="*/ 59444 w 4404216"/>
                      <a:gd name="connsiteY8" fmla="*/ 308758 h 3455719"/>
                      <a:gd name="connsiteX9" fmla="*/ 101008 w 4404216"/>
                      <a:gd name="connsiteY9" fmla="*/ 344384 h 3455719"/>
                      <a:gd name="connsiteX10" fmla="*/ 142572 w 4404216"/>
                      <a:gd name="connsiteY10" fmla="*/ 380010 h 3455719"/>
                      <a:gd name="connsiteX11" fmla="*/ 172260 w 4404216"/>
                      <a:gd name="connsiteY11" fmla="*/ 403761 h 3455719"/>
                      <a:gd name="connsiteX12" fmla="*/ 178198 w 4404216"/>
                      <a:gd name="connsiteY12" fmla="*/ 439387 h 3455719"/>
                      <a:gd name="connsiteX13" fmla="*/ 243512 w 4404216"/>
                      <a:gd name="connsiteY13" fmla="*/ 463138 h 3455719"/>
                      <a:gd name="connsiteX14" fmla="*/ 314764 w 4404216"/>
                      <a:gd name="connsiteY14" fmla="*/ 475013 h 3455719"/>
                      <a:gd name="connsiteX15" fmla="*/ 356327 w 4404216"/>
                      <a:gd name="connsiteY15" fmla="*/ 498764 h 3455719"/>
                      <a:gd name="connsiteX16" fmla="*/ 409766 w 4404216"/>
                      <a:gd name="connsiteY16" fmla="*/ 558140 h 3455719"/>
                      <a:gd name="connsiteX17" fmla="*/ 463205 w 4404216"/>
                      <a:gd name="connsiteY17" fmla="*/ 659081 h 3455719"/>
                      <a:gd name="connsiteX18" fmla="*/ 522582 w 4404216"/>
                      <a:gd name="connsiteY18" fmla="*/ 819397 h 3455719"/>
                      <a:gd name="connsiteX19" fmla="*/ 558208 w 4404216"/>
                      <a:gd name="connsiteY19" fmla="*/ 914400 h 3455719"/>
                      <a:gd name="connsiteX20" fmla="*/ 617585 w 4404216"/>
                      <a:gd name="connsiteY20" fmla="*/ 967839 h 3455719"/>
                      <a:gd name="connsiteX21" fmla="*/ 647273 w 4404216"/>
                      <a:gd name="connsiteY21" fmla="*/ 1003465 h 3455719"/>
                      <a:gd name="connsiteX22" fmla="*/ 748213 w 4404216"/>
                      <a:gd name="connsiteY22" fmla="*/ 1009403 h 3455719"/>
                      <a:gd name="connsiteX23" fmla="*/ 855091 w 4404216"/>
                      <a:gd name="connsiteY23" fmla="*/ 1003465 h 3455719"/>
                      <a:gd name="connsiteX24" fmla="*/ 878842 w 4404216"/>
                      <a:gd name="connsiteY24" fmla="*/ 961901 h 3455719"/>
                      <a:gd name="connsiteX25" fmla="*/ 950094 w 4404216"/>
                      <a:gd name="connsiteY25" fmla="*/ 926275 h 3455719"/>
                      <a:gd name="connsiteX26" fmla="*/ 1033221 w 4404216"/>
                      <a:gd name="connsiteY26" fmla="*/ 908462 h 3455719"/>
                      <a:gd name="connsiteX27" fmla="*/ 1169787 w 4404216"/>
                      <a:gd name="connsiteY27" fmla="*/ 932213 h 3455719"/>
                      <a:gd name="connsiteX28" fmla="*/ 1454795 w 4404216"/>
                      <a:gd name="connsiteY28" fmla="*/ 1086592 h 3455719"/>
                      <a:gd name="connsiteX29" fmla="*/ 1508234 w 4404216"/>
                      <a:gd name="connsiteY29" fmla="*/ 1104405 h 3455719"/>
                      <a:gd name="connsiteX30" fmla="*/ 1520109 w 4404216"/>
                      <a:gd name="connsiteY30" fmla="*/ 1145969 h 3455719"/>
                      <a:gd name="connsiteX31" fmla="*/ 1526047 w 4404216"/>
                      <a:gd name="connsiteY31" fmla="*/ 1181595 h 3455719"/>
                      <a:gd name="connsiteX32" fmla="*/ 1603236 w 4404216"/>
                      <a:gd name="connsiteY32" fmla="*/ 1199408 h 3455719"/>
                      <a:gd name="connsiteX33" fmla="*/ 1698239 w 4404216"/>
                      <a:gd name="connsiteY33" fmla="*/ 1199408 h 3455719"/>
                      <a:gd name="connsiteX34" fmla="*/ 2030748 w 4404216"/>
                      <a:gd name="connsiteY34" fmla="*/ 1401288 h 3455719"/>
                      <a:gd name="connsiteX35" fmla="*/ 2321694 w 4404216"/>
                      <a:gd name="connsiteY35" fmla="*/ 1460665 h 3455719"/>
                      <a:gd name="connsiteX36" fmla="*/ 2446385 w 4404216"/>
                      <a:gd name="connsiteY36" fmla="*/ 1442852 h 3455719"/>
                      <a:gd name="connsiteX37" fmla="*/ 2523574 w 4404216"/>
                      <a:gd name="connsiteY37" fmla="*/ 1377538 h 3455719"/>
                      <a:gd name="connsiteX38" fmla="*/ 2689829 w 4404216"/>
                      <a:gd name="connsiteY38" fmla="*/ 1306286 h 3455719"/>
                      <a:gd name="connsiteX39" fmla="*/ 2885772 w 4404216"/>
                      <a:gd name="connsiteY39" fmla="*/ 1252847 h 3455719"/>
                      <a:gd name="connsiteX40" fmla="*/ 2945148 w 4404216"/>
                      <a:gd name="connsiteY40" fmla="*/ 1264722 h 3455719"/>
                      <a:gd name="connsiteX41" fmla="*/ 3099527 w 4404216"/>
                      <a:gd name="connsiteY41" fmla="*/ 1217221 h 3455719"/>
                      <a:gd name="connsiteX42" fmla="*/ 3206405 w 4404216"/>
                      <a:gd name="connsiteY42" fmla="*/ 1199408 h 3455719"/>
                      <a:gd name="connsiteX43" fmla="*/ 3224218 w 4404216"/>
                      <a:gd name="connsiteY43" fmla="*/ 1140031 h 3455719"/>
                      <a:gd name="connsiteX44" fmla="*/ 3366722 w 4404216"/>
                      <a:gd name="connsiteY44" fmla="*/ 1128156 h 3455719"/>
                      <a:gd name="connsiteX45" fmla="*/ 3521101 w 4404216"/>
                      <a:gd name="connsiteY45" fmla="*/ 1033153 h 3455719"/>
                      <a:gd name="connsiteX46" fmla="*/ 3586416 w 4404216"/>
                      <a:gd name="connsiteY46" fmla="*/ 1050966 h 3455719"/>
                      <a:gd name="connsiteX47" fmla="*/ 3669543 w 4404216"/>
                      <a:gd name="connsiteY47" fmla="*/ 1003465 h 3455719"/>
                      <a:gd name="connsiteX48" fmla="*/ 3764546 w 4404216"/>
                      <a:gd name="connsiteY48" fmla="*/ 926275 h 3455719"/>
                      <a:gd name="connsiteX49" fmla="*/ 3812047 w 4404216"/>
                      <a:gd name="connsiteY49" fmla="*/ 890649 h 3455719"/>
                      <a:gd name="connsiteX50" fmla="*/ 3865486 w 4404216"/>
                      <a:gd name="connsiteY50" fmla="*/ 896587 h 3455719"/>
                      <a:gd name="connsiteX51" fmla="*/ 3972364 w 4404216"/>
                      <a:gd name="connsiteY51" fmla="*/ 938151 h 3455719"/>
                      <a:gd name="connsiteX52" fmla="*/ 4370187 w 4404216"/>
                      <a:gd name="connsiteY52" fmla="*/ 997527 h 3455719"/>
                      <a:gd name="connsiteX53" fmla="*/ 4382062 w 4404216"/>
                      <a:gd name="connsiteY53" fmla="*/ 1027216 h 3455719"/>
                      <a:gd name="connsiteX54" fmla="*/ 4364249 w 4404216"/>
                      <a:gd name="connsiteY54" fmla="*/ 1116281 h 3455719"/>
                      <a:gd name="connsiteX55" fmla="*/ 4275185 w 4404216"/>
                      <a:gd name="connsiteY55" fmla="*/ 1187532 h 3455719"/>
                      <a:gd name="connsiteX56" fmla="*/ 4257372 w 4404216"/>
                      <a:gd name="connsiteY56" fmla="*/ 1270660 h 3455719"/>
                      <a:gd name="connsiteX57" fmla="*/ 4281122 w 4404216"/>
                      <a:gd name="connsiteY57" fmla="*/ 1341912 h 3455719"/>
                      <a:gd name="connsiteX58" fmla="*/ 4257372 w 4404216"/>
                      <a:gd name="connsiteY58" fmla="*/ 1383475 h 3455719"/>
                      <a:gd name="connsiteX59" fmla="*/ 4239559 w 4404216"/>
                      <a:gd name="connsiteY59" fmla="*/ 1466603 h 3455719"/>
                      <a:gd name="connsiteX60" fmla="*/ 4150494 w 4404216"/>
                      <a:gd name="connsiteY60" fmla="*/ 1531917 h 3455719"/>
                      <a:gd name="connsiteX61" fmla="*/ 4055491 w 4404216"/>
                      <a:gd name="connsiteY61" fmla="*/ 1531917 h 3455719"/>
                      <a:gd name="connsiteX62" fmla="*/ 3829860 w 4404216"/>
                      <a:gd name="connsiteY62" fmla="*/ 1603169 h 3455719"/>
                      <a:gd name="connsiteX63" fmla="*/ 3705169 w 4404216"/>
                      <a:gd name="connsiteY63" fmla="*/ 1757548 h 3455719"/>
                      <a:gd name="connsiteX64" fmla="*/ 3645792 w 4404216"/>
                      <a:gd name="connsiteY64" fmla="*/ 1888177 h 3455719"/>
                      <a:gd name="connsiteX65" fmla="*/ 3544852 w 4404216"/>
                      <a:gd name="connsiteY65" fmla="*/ 2196935 h 3455719"/>
                      <a:gd name="connsiteX66" fmla="*/ 3491413 w 4404216"/>
                      <a:gd name="connsiteY66" fmla="*/ 2369127 h 3455719"/>
                      <a:gd name="connsiteX67" fmla="*/ 3426099 w 4404216"/>
                      <a:gd name="connsiteY67" fmla="*/ 2499756 h 3455719"/>
                      <a:gd name="connsiteX68" fmla="*/ 3319221 w 4404216"/>
                      <a:gd name="connsiteY68" fmla="*/ 2600696 h 3455719"/>
                      <a:gd name="connsiteX69" fmla="*/ 3242031 w 4404216"/>
                      <a:gd name="connsiteY69" fmla="*/ 2784764 h 3455719"/>
                      <a:gd name="connsiteX70" fmla="*/ 3152966 w 4404216"/>
                      <a:gd name="connsiteY70" fmla="*/ 2956956 h 3455719"/>
                      <a:gd name="connsiteX71" fmla="*/ 3147029 w 4404216"/>
                      <a:gd name="connsiteY71" fmla="*/ 3034145 h 3455719"/>
                      <a:gd name="connsiteX72" fmla="*/ 3105465 w 4404216"/>
                      <a:gd name="connsiteY72" fmla="*/ 3099460 h 3455719"/>
                      <a:gd name="connsiteX73" fmla="*/ 3105465 w 4404216"/>
                      <a:gd name="connsiteY73" fmla="*/ 3158836 h 3455719"/>
                      <a:gd name="connsiteX74" fmla="*/ 3052026 w 4404216"/>
                      <a:gd name="connsiteY74" fmla="*/ 3253839 h 3455719"/>
                      <a:gd name="connsiteX75" fmla="*/ 3004525 w 4404216"/>
                      <a:gd name="connsiteY75" fmla="*/ 3295403 h 3455719"/>
                      <a:gd name="connsiteX76" fmla="*/ 2998587 w 4404216"/>
                      <a:gd name="connsiteY76" fmla="*/ 3366655 h 3455719"/>
                      <a:gd name="connsiteX77" fmla="*/ 3016400 w 4404216"/>
                      <a:gd name="connsiteY77" fmla="*/ 3455719 h 345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404216" h="3455719">
                        <a:moveTo>
                          <a:pt x="59444" y="0"/>
                        </a:moveTo>
                        <a:cubicBezTo>
                          <a:pt x="76267" y="25729"/>
                          <a:pt x="93091" y="51459"/>
                          <a:pt x="89133" y="65314"/>
                        </a:cubicBezTo>
                        <a:cubicBezTo>
                          <a:pt x="85175" y="79169"/>
                          <a:pt x="46580" y="77189"/>
                          <a:pt x="35694" y="83127"/>
                        </a:cubicBezTo>
                        <a:cubicBezTo>
                          <a:pt x="24808" y="89065"/>
                          <a:pt x="25797" y="95992"/>
                          <a:pt x="23818" y="100940"/>
                        </a:cubicBezTo>
                        <a:cubicBezTo>
                          <a:pt x="21839" y="105888"/>
                          <a:pt x="27776" y="99951"/>
                          <a:pt x="23818" y="112816"/>
                        </a:cubicBezTo>
                        <a:cubicBezTo>
                          <a:pt x="19860" y="125681"/>
                          <a:pt x="1057" y="161307"/>
                          <a:pt x="68" y="178130"/>
                        </a:cubicBezTo>
                        <a:cubicBezTo>
                          <a:pt x="-922" y="194953"/>
                          <a:pt x="8974" y="201881"/>
                          <a:pt x="17881" y="213756"/>
                        </a:cubicBezTo>
                        <a:cubicBezTo>
                          <a:pt x="26788" y="225631"/>
                          <a:pt x="46580" y="233548"/>
                          <a:pt x="53507" y="249382"/>
                        </a:cubicBezTo>
                        <a:cubicBezTo>
                          <a:pt x="60434" y="265216"/>
                          <a:pt x="51527" y="292924"/>
                          <a:pt x="59444" y="308758"/>
                        </a:cubicBezTo>
                        <a:cubicBezTo>
                          <a:pt x="67361" y="324592"/>
                          <a:pt x="101008" y="344384"/>
                          <a:pt x="101008" y="344384"/>
                        </a:cubicBezTo>
                        <a:lnTo>
                          <a:pt x="142572" y="380010"/>
                        </a:lnTo>
                        <a:cubicBezTo>
                          <a:pt x="154447" y="389906"/>
                          <a:pt x="166322" y="393865"/>
                          <a:pt x="172260" y="403761"/>
                        </a:cubicBezTo>
                        <a:cubicBezTo>
                          <a:pt x="178198" y="413657"/>
                          <a:pt x="166323" y="429491"/>
                          <a:pt x="178198" y="439387"/>
                        </a:cubicBezTo>
                        <a:cubicBezTo>
                          <a:pt x="190073" y="449283"/>
                          <a:pt x="220751" y="457200"/>
                          <a:pt x="243512" y="463138"/>
                        </a:cubicBezTo>
                        <a:cubicBezTo>
                          <a:pt x="266273" y="469076"/>
                          <a:pt x="295962" y="469075"/>
                          <a:pt x="314764" y="475013"/>
                        </a:cubicBezTo>
                        <a:cubicBezTo>
                          <a:pt x="333566" y="480951"/>
                          <a:pt x="340493" y="484910"/>
                          <a:pt x="356327" y="498764"/>
                        </a:cubicBezTo>
                        <a:cubicBezTo>
                          <a:pt x="372161" y="512619"/>
                          <a:pt x="391953" y="531421"/>
                          <a:pt x="409766" y="558140"/>
                        </a:cubicBezTo>
                        <a:cubicBezTo>
                          <a:pt x="427579" y="584859"/>
                          <a:pt x="444402" y="615538"/>
                          <a:pt x="463205" y="659081"/>
                        </a:cubicBezTo>
                        <a:cubicBezTo>
                          <a:pt x="482008" y="702624"/>
                          <a:pt x="506748" y="776844"/>
                          <a:pt x="522582" y="819397"/>
                        </a:cubicBezTo>
                        <a:cubicBezTo>
                          <a:pt x="538416" y="861950"/>
                          <a:pt x="542374" y="889660"/>
                          <a:pt x="558208" y="914400"/>
                        </a:cubicBezTo>
                        <a:cubicBezTo>
                          <a:pt x="574042" y="939140"/>
                          <a:pt x="602741" y="952995"/>
                          <a:pt x="617585" y="967839"/>
                        </a:cubicBezTo>
                        <a:cubicBezTo>
                          <a:pt x="632429" y="982683"/>
                          <a:pt x="625502" y="996538"/>
                          <a:pt x="647273" y="1003465"/>
                        </a:cubicBezTo>
                        <a:cubicBezTo>
                          <a:pt x="669044" y="1010392"/>
                          <a:pt x="713577" y="1009403"/>
                          <a:pt x="748213" y="1009403"/>
                        </a:cubicBezTo>
                        <a:cubicBezTo>
                          <a:pt x="782849" y="1009403"/>
                          <a:pt x="833320" y="1011382"/>
                          <a:pt x="855091" y="1003465"/>
                        </a:cubicBezTo>
                        <a:cubicBezTo>
                          <a:pt x="876862" y="995548"/>
                          <a:pt x="863008" y="974766"/>
                          <a:pt x="878842" y="961901"/>
                        </a:cubicBezTo>
                        <a:cubicBezTo>
                          <a:pt x="894676" y="949036"/>
                          <a:pt x="924364" y="935181"/>
                          <a:pt x="950094" y="926275"/>
                        </a:cubicBezTo>
                        <a:cubicBezTo>
                          <a:pt x="975824" y="917369"/>
                          <a:pt x="996606" y="907472"/>
                          <a:pt x="1033221" y="908462"/>
                        </a:cubicBezTo>
                        <a:cubicBezTo>
                          <a:pt x="1069836" y="909452"/>
                          <a:pt x="1099525" y="902525"/>
                          <a:pt x="1169787" y="932213"/>
                        </a:cubicBezTo>
                        <a:cubicBezTo>
                          <a:pt x="1240049" y="961901"/>
                          <a:pt x="1398387" y="1057893"/>
                          <a:pt x="1454795" y="1086592"/>
                        </a:cubicBezTo>
                        <a:cubicBezTo>
                          <a:pt x="1511203" y="1115291"/>
                          <a:pt x="1497348" y="1094509"/>
                          <a:pt x="1508234" y="1104405"/>
                        </a:cubicBezTo>
                        <a:cubicBezTo>
                          <a:pt x="1519120" y="1114301"/>
                          <a:pt x="1517140" y="1133104"/>
                          <a:pt x="1520109" y="1145969"/>
                        </a:cubicBezTo>
                        <a:cubicBezTo>
                          <a:pt x="1523078" y="1158834"/>
                          <a:pt x="1512193" y="1172689"/>
                          <a:pt x="1526047" y="1181595"/>
                        </a:cubicBezTo>
                        <a:cubicBezTo>
                          <a:pt x="1539901" y="1190501"/>
                          <a:pt x="1574537" y="1196439"/>
                          <a:pt x="1603236" y="1199408"/>
                        </a:cubicBezTo>
                        <a:cubicBezTo>
                          <a:pt x="1631935" y="1202377"/>
                          <a:pt x="1626987" y="1165761"/>
                          <a:pt x="1698239" y="1199408"/>
                        </a:cubicBezTo>
                        <a:cubicBezTo>
                          <a:pt x="1769491" y="1233055"/>
                          <a:pt x="1926839" y="1357745"/>
                          <a:pt x="2030748" y="1401288"/>
                        </a:cubicBezTo>
                        <a:cubicBezTo>
                          <a:pt x="2134657" y="1444831"/>
                          <a:pt x="2252421" y="1453738"/>
                          <a:pt x="2321694" y="1460665"/>
                        </a:cubicBezTo>
                        <a:cubicBezTo>
                          <a:pt x="2390967" y="1467592"/>
                          <a:pt x="2412738" y="1456706"/>
                          <a:pt x="2446385" y="1442852"/>
                        </a:cubicBezTo>
                        <a:cubicBezTo>
                          <a:pt x="2480032" y="1428998"/>
                          <a:pt x="2483000" y="1400299"/>
                          <a:pt x="2523574" y="1377538"/>
                        </a:cubicBezTo>
                        <a:cubicBezTo>
                          <a:pt x="2564148" y="1354777"/>
                          <a:pt x="2629463" y="1327068"/>
                          <a:pt x="2689829" y="1306286"/>
                        </a:cubicBezTo>
                        <a:cubicBezTo>
                          <a:pt x="2750195" y="1285504"/>
                          <a:pt x="2843219" y="1259774"/>
                          <a:pt x="2885772" y="1252847"/>
                        </a:cubicBezTo>
                        <a:cubicBezTo>
                          <a:pt x="2928325" y="1245920"/>
                          <a:pt x="2909522" y="1270660"/>
                          <a:pt x="2945148" y="1264722"/>
                        </a:cubicBezTo>
                        <a:cubicBezTo>
                          <a:pt x="2980774" y="1258784"/>
                          <a:pt x="3055984" y="1228107"/>
                          <a:pt x="3099527" y="1217221"/>
                        </a:cubicBezTo>
                        <a:cubicBezTo>
                          <a:pt x="3143070" y="1206335"/>
                          <a:pt x="3185623" y="1212273"/>
                          <a:pt x="3206405" y="1199408"/>
                        </a:cubicBezTo>
                        <a:cubicBezTo>
                          <a:pt x="3227187" y="1186543"/>
                          <a:pt x="3197499" y="1151906"/>
                          <a:pt x="3224218" y="1140031"/>
                        </a:cubicBezTo>
                        <a:cubicBezTo>
                          <a:pt x="3250937" y="1128156"/>
                          <a:pt x="3317242" y="1145969"/>
                          <a:pt x="3366722" y="1128156"/>
                        </a:cubicBezTo>
                        <a:cubicBezTo>
                          <a:pt x="3416202" y="1110343"/>
                          <a:pt x="3484485" y="1046018"/>
                          <a:pt x="3521101" y="1033153"/>
                        </a:cubicBezTo>
                        <a:cubicBezTo>
                          <a:pt x="3557717" y="1020288"/>
                          <a:pt x="3561676" y="1055914"/>
                          <a:pt x="3586416" y="1050966"/>
                        </a:cubicBezTo>
                        <a:cubicBezTo>
                          <a:pt x="3611156" y="1046018"/>
                          <a:pt x="3639855" y="1024247"/>
                          <a:pt x="3669543" y="1003465"/>
                        </a:cubicBezTo>
                        <a:cubicBezTo>
                          <a:pt x="3699231" y="982683"/>
                          <a:pt x="3740795" y="945078"/>
                          <a:pt x="3764546" y="926275"/>
                        </a:cubicBezTo>
                        <a:cubicBezTo>
                          <a:pt x="3788297" y="907472"/>
                          <a:pt x="3795224" y="895597"/>
                          <a:pt x="3812047" y="890649"/>
                        </a:cubicBezTo>
                        <a:cubicBezTo>
                          <a:pt x="3828870" y="885701"/>
                          <a:pt x="3838767" y="888670"/>
                          <a:pt x="3865486" y="896587"/>
                        </a:cubicBezTo>
                        <a:cubicBezTo>
                          <a:pt x="3892205" y="904504"/>
                          <a:pt x="3888247" y="921328"/>
                          <a:pt x="3972364" y="938151"/>
                        </a:cubicBezTo>
                        <a:cubicBezTo>
                          <a:pt x="4056481" y="954974"/>
                          <a:pt x="4301904" y="982683"/>
                          <a:pt x="4370187" y="997527"/>
                        </a:cubicBezTo>
                        <a:cubicBezTo>
                          <a:pt x="4438470" y="1012371"/>
                          <a:pt x="4383052" y="1007424"/>
                          <a:pt x="4382062" y="1027216"/>
                        </a:cubicBezTo>
                        <a:cubicBezTo>
                          <a:pt x="4381072" y="1047008"/>
                          <a:pt x="4382062" y="1089562"/>
                          <a:pt x="4364249" y="1116281"/>
                        </a:cubicBezTo>
                        <a:cubicBezTo>
                          <a:pt x="4346436" y="1143000"/>
                          <a:pt x="4292998" y="1161802"/>
                          <a:pt x="4275185" y="1187532"/>
                        </a:cubicBezTo>
                        <a:cubicBezTo>
                          <a:pt x="4257372" y="1213262"/>
                          <a:pt x="4256383" y="1244930"/>
                          <a:pt x="4257372" y="1270660"/>
                        </a:cubicBezTo>
                        <a:cubicBezTo>
                          <a:pt x="4258362" y="1296390"/>
                          <a:pt x="4281122" y="1323110"/>
                          <a:pt x="4281122" y="1341912"/>
                        </a:cubicBezTo>
                        <a:cubicBezTo>
                          <a:pt x="4281122" y="1360714"/>
                          <a:pt x="4264299" y="1362693"/>
                          <a:pt x="4257372" y="1383475"/>
                        </a:cubicBezTo>
                        <a:cubicBezTo>
                          <a:pt x="4250445" y="1404257"/>
                          <a:pt x="4257372" y="1441863"/>
                          <a:pt x="4239559" y="1466603"/>
                        </a:cubicBezTo>
                        <a:cubicBezTo>
                          <a:pt x="4221746" y="1491343"/>
                          <a:pt x="4181172" y="1521031"/>
                          <a:pt x="4150494" y="1531917"/>
                        </a:cubicBezTo>
                        <a:cubicBezTo>
                          <a:pt x="4119816" y="1542803"/>
                          <a:pt x="4108930" y="1520042"/>
                          <a:pt x="4055491" y="1531917"/>
                        </a:cubicBezTo>
                        <a:cubicBezTo>
                          <a:pt x="4002052" y="1543792"/>
                          <a:pt x="3888247" y="1565564"/>
                          <a:pt x="3829860" y="1603169"/>
                        </a:cubicBezTo>
                        <a:cubicBezTo>
                          <a:pt x="3771473" y="1640774"/>
                          <a:pt x="3735847" y="1710047"/>
                          <a:pt x="3705169" y="1757548"/>
                        </a:cubicBezTo>
                        <a:cubicBezTo>
                          <a:pt x="3674491" y="1805049"/>
                          <a:pt x="3672512" y="1814946"/>
                          <a:pt x="3645792" y="1888177"/>
                        </a:cubicBezTo>
                        <a:cubicBezTo>
                          <a:pt x="3619073" y="1961408"/>
                          <a:pt x="3570582" y="2116777"/>
                          <a:pt x="3544852" y="2196935"/>
                        </a:cubicBezTo>
                        <a:cubicBezTo>
                          <a:pt x="3519122" y="2277093"/>
                          <a:pt x="3511205" y="2318657"/>
                          <a:pt x="3491413" y="2369127"/>
                        </a:cubicBezTo>
                        <a:cubicBezTo>
                          <a:pt x="3471621" y="2419597"/>
                          <a:pt x="3454798" y="2461161"/>
                          <a:pt x="3426099" y="2499756"/>
                        </a:cubicBezTo>
                        <a:cubicBezTo>
                          <a:pt x="3397400" y="2538351"/>
                          <a:pt x="3349899" y="2553195"/>
                          <a:pt x="3319221" y="2600696"/>
                        </a:cubicBezTo>
                        <a:cubicBezTo>
                          <a:pt x="3288543" y="2648197"/>
                          <a:pt x="3269740" y="2725387"/>
                          <a:pt x="3242031" y="2784764"/>
                        </a:cubicBezTo>
                        <a:cubicBezTo>
                          <a:pt x="3214322" y="2844141"/>
                          <a:pt x="3168800" y="2915393"/>
                          <a:pt x="3152966" y="2956956"/>
                        </a:cubicBezTo>
                        <a:cubicBezTo>
                          <a:pt x="3137132" y="2998519"/>
                          <a:pt x="3154946" y="3010394"/>
                          <a:pt x="3147029" y="3034145"/>
                        </a:cubicBezTo>
                        <a:cubicBezTo>
                          <a:pt x="3139112" y="3057896"/>
                          <a:pt x="3112392" y="3078678"/>
                          <a:pt x="3105465" y="3099460"/>
                        </a:cubicBezTo>
                        <a:cubicBezTo>
                          <a:pt x="3098538" y="3120242"/>
                          <a:pt x="3114371" y="3133106"/>
                          <a:pt x="3105465" y="3158836"/>
                        </a:cubicBezTo>
                        <a:cubicBezTo>
                          <a:pt x="3096559" y="3184566"/>
                          <a:pt x="3068849" y="3231078"/>
                          <a:pt x="3052026" y="3253839"/>
                        </a:cubicBezTo>
                        <a:cubicBezTo>
                          <a:pt x="3035203" y="3276600"/>
                          <a:pt x="3013432" y="3276600"/>
                          <a:pt x="3004525" y="3295403"/>
                        </a:cubicBezTo>
                        <a:cubicBezTo>
                          <a:pt x="2995619" y="3314206"/>
                          <a:pt x="2996608" y="3339936"/>
                          <a:pt x="2998587" y="3366655"/>
                        </a:cubicBezTo>
                        <a:cubicBezTo>
                          <a:pt x="3000566" y="3393374"/>
                          <a:pt x="3008483" y="3424546"/>
                          <a:pt x="3016400" y="3455719"/>
                        </a:cubicBezTo>
                      </a:path>
                    </a:pathLst>
                  </a:custGeom>
                  <a:noFill/>
                  <a:ln w="127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400" kern="0">
                      <a:ln>
                        <a:solidFill>
                          <a:srgbClr val="FF0000"/>
                        </a:solidFill>
                      </a:ln>
                      <a:solidFill>
                        <a:sysClr val="windowText" lastClr="000000"/>
                      </a:solidFill>
                    </a:endParaRPr>
                  </a:p>
                </p:txBody>
              </p:sp>
            </p:grpSp>
          </p:grpSp>
        </p:grpSp>
        <p:sp>
          <p:nvSpPr>
            <p:cNvPr id="14" name="Forme libre 13"/>
            <p:cNvSpPr/>
            <p:nvPr/>
          </p:nvSpPr>
          <p:spPr>
            <a:xfrm>
              <a:off x="4049705" y="5030004"/>
              <a:ext cx="34294" cy="191166"/>
            </a:xfrm>
            <a:custGeom>
              <a:avLst/>
              <a:gdLst>
                <a:gd name="connsiteX0" fmla="*/ 7620 w 7620"/>
                <a:gd name="connsiteY0" fmla="*/ 0 h 182880"/>
                <a:gd name="connsiteX1" fmla="*/ 0 w 7620"/>
                <a:gd name="connsiteY1" fmla="*/ 182880 h 182880"/>
              </a:gdLst>
              <a:ahLst/>
              <a:cxnLst>
                <a:cxn ang="0">
                  <a:pos x="connsiteX0" y="connsiteY0"/>
                </a:cxn>
                <a:cxn ang="0">
                  <a:pos x="connsiteX1" y="connsiteY1"/>
                </a:cxn>
              </a:cxnLst>
              <a:rect l="l" t="t" r="r" b="b"/>
              <a:pathLst>
                <a:path w="7620" h="182880">
                  <a:moveTo>
                    <a:pt x="7620" y="0"/>
                  </a:moveTo>
                  <a:lnTo>
                    <a:pt x="0" y="182880"/>
                  </a:lnTo>
                </a:path>
              </a:pathLst>
            </a:custGeom>
            <a:ln w="19050">
              <a:solidFill>
                <a:schemeClr val="tx1">
                  <a:lumMod val="65000"/>
                  <a:lumOff val="3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15" name="ZoneTexte 14"/>
            <p:cNvSpPr txBox="1"/>
            <p:nvPr/>
          </p:nvSpPr>
          <p:spPr>
            <a:xfrm>
              <a:off x="3655995" y="5275176"/>
              <a:ext cx="795731" cy="420628"/>
            </a:xfrm>
            <a:prstGeom prst="rect">
              <a:avLst/>
            </a:prstGeom>
            <a:noFill/>
          </p:spPr>
          <p:txBody>
            <a:bodyPr wrap="none" lIns="68580" tIns="34290" rIns="68580" bIns="34290" rtlCol="0">
              <a:spAutoFit/>
            </a:bodyPr>
            <a:lstStyle/>
            <a:p>
              <a:pPr algn="ctr" defTabSz="685800">
                <a:defRPr/>
              </a:pPr>
              <a:r>
                <a:rPr lang="fr-FR" sz="800" b="1" kern="0" dirty="0">
                  <a:solidFill>
                    <a:schemeClr val="tx1">
                      <a:lumMod val="75000"/>
                      <a:lumOff val="25000"/>
                    </a:schemeClr>
                  </a:solidFill>
                </a:rPr>
                <a:t>Vers </a:t>
              </a:r>
            </a:p>
            <a:p>
              <a:pPr algn="ctr" defTabSz="685800">
                <a:defRPr/>
              </a:pPr>
              <a:r>
                <a:rPr lang="fr-FR" sz="800" b="1" kern="0" dirty="0">
                  <a:solidFill>
                    <a:schemeClr val="tx1">
                      <a:lumMod val="75000"/>
                      <a:lumOff val="25000"/>
                    </a:schemeClr>
                  </a:solidFill>
                </a:rPr>
                <a:t>Rennes/Nantes</a:t>
              </a:r>
            </a:p>
          </p:txBody>
        </p:sp>
        <p:sp>
          <p:nvSpPr>
            <p:cNvPr id="16" name="Forme libre 15"/>
            <p:cNvSpPr/>
            <p:nvPr/>
          </p:nvSpPr>
          <p:spPr>
            <a:xfrm>
              <a:off x="6048187" y="5215976"/>
              <a:ext cx="34294" cy="191166"/>
            </a:xfrm>
            <a:custGeom>
              <a:avLst/>
              <a:gdLst>
                <a:gd name="connsiteX0" fmla="*/ 7620 w 7620"/>
                <a:gd name="connsiteY0" fmla="*/ 0 h 182880"/>
                <a:gd name="connsiteX1" fmla="*/ 0 w 7620"/>
                <a:gd name="connsiteY1" fmla="*/ 182880 h 182880"/>
              </a:gdLst>
              <a:ahLst/>
              <a:cxnLst>
                <a:cxn ang="0">
                  <a:pos x="connsiteX0" y="connsiteY0"/>
                </a:cxn>
                <a:cxn ang="0">
                  <a:pos x="connsiteX1" y="connsiteY1"/>
                </a:cxn>
              </a:cxnLst>
              <a:rect l="l" t="t" r="r" b="b"/>
              <a:pathLst>
                <a:path w="7620" h="182880">
                  <a:moveTo>
                    <a:pt x="7620" y="0"/>
                  </a:moveTo>
                  <a:lnTo>
                    <a:pt x="0" y="182880"/>
                  </a:lnTo>
                </a:path>
              </a:pathLst>
            </a:custGeom>
            <a:ln w="19050">
              <a:solidFill>
                <a:schemeClr val="tx1">
                  <a:lumMod val="65000"/>
                  <a:lumOff val="3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17" name="ZoneTexte 16"/>
            <p:cNvSpPr txBox="1"/>
            <p:nvPr/>
          </p:nvSpPr>
          <p:spPr>
            <a:xfrm>
              <a:off x="5664096" y="5437194"/>
              <a:ext cx="776495" cy="420628"/>
            </a:xfrm>
            <a:prstGeom prst="rect">
              <a:avLst/>
            </a:prstGeom>
            <a:noFill/>
          </p:spPr>
          <p:txBody>
            <a:bodyPr wrap="none" lIns="68580" tIns="34290" rIns="68580" bIns="34290" rtlCol="0">
              <a:spAutoFit/>
            </a:bodyPr>
            <a:lstStyle/>
            <a:p>
              <a:pPr algn="ctr" defTabSz="685800">
                <a:defRPr/>
              </a:pPr>
              <a:r>
                <a:rPr lang="fr-FR" sz="800" b="1" kern="0" dirty="0">
                  <a:solidFill>
                    <a:schemeClr val="tx1">
                      <a:lumMod val="75000"/>
                      <a:lumOff val="25000"/>
                    </a:schemeClr>
                  </a:solidFill>
                </a:rPr>
                <a:t>Vers</a:t>
              </a:r>
            </a:p>
            <a:p>
              <a:pPr algn="ctr" defTabSz="685800">
                <a:defRPr/>
              </a:pPr>
              <a:r>
                <a:rPr lang="fr-FR" sz="800" b="1" kern="0" dirty="0">
                  <a:solidFill>
                    <a:schemeClr val="tx1">
                      <a:lumMod val="75000"/>
                      <a:lumOff val="25000"/>
                    </a:schemeClr>
                  </a:solidFill>
                </a:rPr>
                <a:t>Le Mans/Tours</a:t>
              </a:r>
            </a:p>
          </p:txBody>
        </p:sp>
        <p:sp>
          <p:nvSpPr>
            <p:cNvPr id="18" name="Forme libre 17"/>
            <p:cNvSpPr/>
            <p:nvPr/>
          </p:nvSpPr>
          <p:spPr>
            <a:xfrm rot="344151" flipH="1" flipV="1">
              <a:off x="8429617" y="2466864"/>
              <a:ext cx="166774" cy="54006"/>
            </a:xfrm>
            <a:custGeom>
              <a:avLst/>
              <a:gdLst>
                <a:gd name="connsiteX0" fmla="*/ 7620 w 7620"/>
                <a:gd name="connsiteY0" fmla="*/ 0 h 182880"/>
                <a:gd name="connsiteX1" fmla="*/ 0 w 7620"/>
                <a:gd name="connsiteY1" fmla="*/ 182880 h 182880"/>
              </a:gdLst>
              <a:ahLst/>
              <a:cxnLst>
                <a:cxn ang="0">
                  <a:pos x="connsiteX0" y="connsiteY0"/>
                </a:cxn>
                <a:cxn ang="0">
                  <a:pos x="connsiteX1" y="connsiteY1"/>
                </a:cxn>
              </a:cxnLst>
              <a:rect l="l" t="t" r="r" b="b"/>
              <a:pathLst>
                <a:path w="7620" h="182880">
                  <a:moveTo>
                    <a:pt x="7620" y="0"/>
                  </a:moveTo>
                  <a:lnTo>
                    <a:pt x="0" y="182880"/>
                  </a:lnTo>
                </a:path>
              </a:pathLst>
            </a:custGeom>
            <a:ln w="19050">
              <a:solidFill>
                <a:schemeClr val="tx1">
                  <a:lumMod val="65000"/>
                  <a:lumOff val="3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19" name="ZoneTexte 18"/>
            <p:cNvSpPr txBox="1"/>
            <p:nvPr/>
          </p:nvSpPr>
          <p:spPr>
            <a:xfrm>
              <a:off x="8581265" y="2304847"/>
              <a:ext cx="457497" cy="420628"/>
            </a:xfrm>
            <a:prstGeom prst="rect">
              <a:avLst/>
            </a:prstGeom>
            <a:noFill/>
          </p:spPr>
          <p:txBody>
            <a:bodyPr wrap="none" lIns="68580" tIns="34290" rIns="68580" bIns="34290" rtlCol="0">
              <a:spAutoFit/>
            </a:bodyPr>
            <a:lstStyle/>
            <a:p>
              <a:pPr algn="ctr" defTabSz="685800">
                <a:defRPr/>
              </a:pPr>
              <a:r>
                <a:rPr lang="fr-FR" sz="800" b="1" kern="0" dirty="0">
                  <a:solidFill>
                    <a:schemeClr val="tx1">
                      <a:lumMod val="75000"/>
                      <a:lumOff val="25000"/>
                    </a:schemeClr>
                  </a:solidFill>
                </a:rPr>
                <a:t>Vers</a:t>
              </a:r>
            </a:p>
            <a:p>
              <a:pPr algn="ctr" defTabSz="685800">
                <a:defRPr/>
              </a:pPr>
              <a:r>
                <a:rPr lang="fr-FR" sz="800" b="1" kern="0" dirty="0">
                  <a:solidFill>
                    <a:schemeClr val="tx1">
                      <a:lumMod val="75000"/>
                      <a:lumOff val="25000"/>
                    </a:schemeClr>
                  </a:solidFill>
                </a:rPr>
                <a:t>Amiens</a:t>
              </a:r>
            </a:p>
          </p:txBody>
        </p:sp>
        <p:sp>
          <p:nvSpPr>
            <p:cNvPr id="20" name="Forme libre 19"/>
            <p:cNvSpPr/>
            <p:nvPr/>
          </p:nvSpPr>
          <p:spPr>
            <a:xfrm rot="4007742" flipH="1" flipV="1">
              <a:off x="7971813" y="4039297"/>
              <a:ext cx="166753" cy="54013"/>
            </a:xfrm>
            <a:custGeom>
              <a:avLst/>
              <a:gdLst>
                <a:gd name="connsiteX0" fmla="*/ 7620 w 7620"/>
                <a:gd name="connsiteY0" fmla="*/ 0 h 182880"/>
                <a:gd name="connsiteX1" fmla="*/ 0 w 7620"/>
                <a:gd name="connsiteY1" fmla="*/ 182880 h 182880"/>
              </a:gdLst>
              <a:ahLst/>
              <a:cxnLst>
                <a:cxn ang="0">
                  <a:pos x="connsiteX0" y="connsiteY0"/>
                </a:cxn>
                <a:cxn ang="0">
                  <a:pos x="connsiteX1" y="connsiteY1"/>
                </a:cxn>
              </a:cxnLst>
              <a:rect l="l" t="t" r="r" b="b"/>
              <a:pathLst>
                <a:path w="7620" h="182880">
                  <a:moveTo>
                    <a:pt x="7620" y="0"/>
                  </a:moveTo>
                  <a:lnTo>
                    <a:pt x="0" y="182880"/>
                  </a:lnTo>
                </a:path>
              </a:pathLst>
            </a:custGeom>
            <a:ln w="19050">
              <a:solidFill>
                <a:schemeClr val="tx1">
                  <a:lumMod val="65000"/>
                  <a:lumOff val="3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21" name="ZoneTexte 20"/>
            <p:cNvSpPr txBox="1"/>
            <p:nvPr/>
          </p:nvSpPr>
          <p:spPr>
            <a:xfrm>
              <a:off x="8097945" y="4087044"/>
              <a:ext cx="348492" cy="420628"/>
            </a:xfrm>
            <a:prstGeom prst="rect">
              <a:avLst/>
            </a:prstGeom>
            <a:noFill/>
          </p:spPr>
          <p:txBody>
            <a:bodyPr wrap="none" lIns="68580" tIns="34290" rIns="68580" bIns="34290" rtlCol="0">
              <a:spAutoFit/>
            </a:bodyPr>
            <a:lstStyle/>
            <a:p>
              <a:pPr algn="ctr" defTabSz="685800">
                <a:defRPr/>
              </a:pPr>
              <a:r>
                <a:rPr lang="fr-FR" sz="800" b="1" kern="0" dirty="0">
                  <a:solidFill>
                    <a:schemeClr val="tx1">
                      <a:lumMod val="75000"/>
                      <a:lumOff val="25000"/>
                    </a:schemeClr>
                  </a:solidFill>
                </a:rPr>
                <a:t>Vers</a:t>
              </a:r>
            </a:p>
            <a:p>
              <a:pPr algn="ctr" defTabSz="685800">
                <a:defRPr/>
              </a:pPr>
              <a:r>
                <a:rPr lang="fr-FR" sz="800" b="1" kern="0" dirty="0">
                  <a:solidFill>
                    <a:schemeClr val="tx1">
                      <a:lumMod val="75000"/>
                      <a:lumOff val="25000"/>
                    </a:schemeClr>
                  </a:solidFill>
                </a:rPr>
                <a:t>Paris</a:t>
              </a:r>
            </a:p>
          </p:txBody>
        </p:sp>
        <p:grpSp>
          <p:nvGrpSpPr>
            <p:cNvPr id="22" name="Groupe 21"/>
            <p:cNvGrpSpPr/>
            <p:nvPr/>
          </p:nvGrpSpPr>
          <p:grpSpPr>
            <a:xfrm>
              <a:off x="3959557" y="3060931"/>
              <a:ext cx="4055333" cy="1486695"/>
              <a:chOff x="2532527" y="2193709"/>
              <a:chExt cx="4055333" cy="1486695"/>
            </a:xfrm>
          </p:grpSpPr>
          <p:sp>
            <p:nvSpPr>
              <p:cNvPr id="50" name="ZoneTexte 49"/>
              <p:cNvSpPr txBox="1"/>
              <p:nvPr/>
            </p:nvSpPr>
            <p:spPr>
              <a:xfrm>
                <a:off x="6138378" y="2193709"/>
                <a:ext cx="449482" cy="276999"/>
              </a:xfrm>
              <a:prstGeom prst="rect">
                <a:avLst/>
              </a:prstGeom>
              <a:noFill/>
            </p:spPr>
            <p:txBody>
              <a:bodyPr wrap="none" lIns="68580" tIns="34290" rIns="68580" bIns="34290" rtlCol="0">
                <a:spAutoFit/>
              </a:bodyPr>
              <a:lstStyle/>
              <a:p>
                <a:pPr defTabSz="685800">
                  <a:defRPr/>
                </a:pPr>
                <a:r>
                  <a:rPr lang="fr-FR" sz="900" b="1" kern="0" dirty="0">
                    <a:solidFill>
                      <a:schemeClr val="tx1">
                        <a:lumMod val="75000"/>
                        <a:lumOff val="25000"/>
                      </a:schemeClr>
                    </a:solidFill>
                  </a:rPr>
                  <a:t>Rouen</a:t>
                </a:r>
              </a:p>
            </p:txBody>
          </p:sp>
          <p:sp>
            <p:nvSpPr>
              <p:cNvPr id="59" name="Ellipse 58">
                <a:extLst>
                  <a:ext uri="{FF2B5EF4-FFF2-40B4-BE49-F238E27FC236}">
                    <a16:creationId xmlns:a16="http://schemas.microsoft.com/office/drawing/2014/main" xmlns="" id="{22DD4DDF-0221-4DD2-A67C-1908AC15397A}"/>
                  </a:ext>
                </a:extLst>
              </p:cNvPr>
              <p:cNvSpPr>
                <a:spLocks noChangeAspect="1"/>
              </p:cNvSpPr>
              <p:nvPr/>
            </p:nvSpPr>
            <p:spPr>
              <a:xfrm>
                <a:off x="5977037" y="2200544"/>
                <a:ext cx="159656" cy="159636"/>
              </a:xfrm>
              <a:prstGeom prst="ellipse">
                <a:avLst/>
              </a:prstGeom>
              <a:solidFill>
                <a:srgbClr val="00B050"/>
              </a:solidFill>
              <a:ln>
                <a:solidFill>
                  <a:srgbClr val="00B05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rgbClr val="00B050"/>
                  </a:solidFill>
                </a:endParaRPr>
              </a:p>
            </p:txBody>
          </p:sp>
          <p:sp>
            <p:nvSpPr>
              <p:cNvPr id="64" name="ZoneTexte 63">
                <a:extLst>
                  <a:ext uri="{FF2B5EF4-FFF2-40B4-BE49-F238E27FC236}">
                    <a16:creationId xmlns:a16="http://schemas.microsoft.com/office/drawing/2014/main" xmlns="" id="{A2DA77B4-0673-433A-9891-E6A320E0E698}"/>
                  </a:ext>
                </a:extLst>
              </p:cNvPr>
              <p:cNvSpPr txBox="1"/>
              <p:nvPr/>
            </p:nvSpPr>
            <p:spPr>
              <a:xfrm>
                <a:off x="2532527" y="2751540"/>
                <a:ext cx="528030" cy="276999"/>
              </a:xfrm>
              <a:prstGeom prst="rect">
                <a:avLst/>
              </a:prstGeom>
              <a:noFill/>
            </p:spPr>
            <p:txBody>
              <a:bodyPr wrap="none" lIns="68580" tIns="34290" rIns="68580" bIns="34290" rtlCol="0">
                <a:spAutoFit/>
              </a:bodyPr>
              <a:lstStyle/>
              <a:p>
                <a:pPr defTabSz="685800">
                  <a:defRPr/>
                </a:pPr>
                <a:r>
                  <a:rPr lang="fr-FR" sz="900" b="1" kern="0" dirty="0">
                    <a:solidFill>
                      <a:schemeClr val="tx1">
                        <a:lumMod val="75000"/>
                        <a:lumOff val="25000"/>
                      </a:schemeClr>
                    </a:solidFill>
                  </a:rPr>
                  <a:t>Saint-Lô</a:t>
                </a:r>
              </a:p>
            </p:txBody>
          </p:sp>
          <p:sp>
            <p:nvSpPr>
              <p:cNvPr id="66" name="ZoneTexte 65">
                <a:extLst>
                  <a:ext uri="{FF2B5EF4-FFF2-40B4-BE49-F238E27FC236}">
                    <a16:creationId xmlns:a16="http://schemas.microsoft.com/office/drawing/2014/main" xmlns="" id="{2A340C78-87CA-4A47-A0F5-2781C08F7B8F}"/>
                  </a:ext>
                </a:extLst>
              </p:cNvPr>
              <p:cNvSpPr txBox="1"/>
              <p:nvPr/>
            </p:nvSpPr>
            <p:spPr>
              <a:xfrm>
                <a:off x="2706061" y="3403405"/>
                <a:ext cx="532838" cy="276999"/>
              </a:xfrm>
              <a:prstGeom prst="rect">
                <a:avLst/>
              </a:prstGeom>
              <a:noFill/>
            </p:spPr>
            <p:txBody>
              <a:bodyPr wrap="none" lIns="68580" tIns="34290" rIns="68580" bIns="34290" rtlCol="0">
                <a:spAutoFit/>
              </a:bodyPr>
              <a:lstStyle/>
              <a:p>
                <a:pPr algn="ctr" defTabSz="685800">
                  <a:defRPr/>
                </a:pPr>
                <a:r>
                  <a:rPr lang="fr-FR" sz="900" b="1" kern="0" dirty="0" smtClean="0">
                    <a:solidFill>
                      <a:schemeClr val="tx1">
                        <a:lumMod val="75000"/>
                        <a:lumOff val="25000"/>
                      </a:schemeClr>
                    </a:solidFill>
                  </a:rPr>
                  <a:t>Mortain</a:t>
                </a:r>
                <a:endParaRPr lang="fr-FR" sz="900" b="1" kern="0" dirty="0">
                  <a:solidFill>
                    <a:schemeClr val="tx1">
                      <a:lumMod val="75000"/>
                      <a:lumOff val="25000"/>
                    </a:schemeClr>
                  </a:solidFill>
                </a:endParaRPr>
              </a:p>
            </p:txBody>
          </p:sp>
        </p:grpSp>
        <p:grpSp>
          <p:nvGrpSpPr>
            <p:cNvPr id="23" name="Groupe 22"/>
            <p:cNvGrpSpPr/>
            <p:nvPr/>
          </p:nvGrpSpPr>
          <p:grpSpPr>
            <a:xfrm>
              <a:off x="6917260" y="3506841"/>
              <a:ext cx="1286192" cy="648481"/>
              <a:chOff x="5490230" y="2639619"/>
              <a:chExt cx="1286192" cy="648481"/>
            </a:xfrm>
          </p:grpSpPr>
          <p:sp>
            <p:nvSpPr>
              <p:cNvPr id="44" name="Ellipse 43"/>
              <p:cNvSpPr>
                <a:spLocks noChangeAspect="1"/>
              </p:cNvSpPr>
              <p:nvPr/>
            </p:nvSpPr>
            <p:spPr>
              <a:xfrm>
                <a:off x="6443704" y="2938845"/>
                <a:ext cx="126781" cy="126766"/>
              </a:xfrm>
              <a:prstGeom prst="ellipse">
                <a:avLst/>
              </a:prstGeom>
              <a:solidFill>
                <a:srgbClr val="7030A0"/>
              </a:solidFill>
              <a:ln>
                <a:solidFill>
                  <a:srgbClr val="7030A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45" name="ZoneTexte 44"/>
              <p:cNvSpPr txBox="1"/>
              <p:nvPr/>
            </p:nvSpPr>
            <p:spPr>
              <a:xfrm>
                <a:off x="6282056" y="2783464"/>
                <a:ext cx="494366" cy="276999"/>
              </a:xfrm>
              <a:prstGeom prst="rect">
                <a:avLst/>
              </a:prstGeom>
              <a:noFill/>
            </p:spPr>
            <p:txBody>
              <a:bodyPr wrap="none" lIns="68580" tIns="34290" rIns="68580" bIns="34290" rtlCol="0">
                <a:spAutoFit/>
              </a:bodyPr>
              <a:lstStyle/>
              <a:p>
                <a:pPr defTabSz="685800">
                  <a:defRPr/>
                </a:pPr>
                <a:r>
                  <a:rPr lang="fr-FR" sz="900" b="1" kern="0" dirty="0">
                    <a:solidFill>
                      <a:schemeClr val="tx1">
                        <a:lumMod val="75000"/>
                        <a:lumOff val="25000"/>
                      </a:schemeClr>
                    </a:solidFill>
                  </a:rPr>
                  <a:t>Vernon</a:t>
                </a:r>
              </a:p>
            </p:txBody>
          </p:sp>
          <p:sp>
            <p:nvSpPr>
              <p:cNvPr id="46" name="ZoneTexte 45"/>
              <p:cNvSpPr txBox="1"/>
              <p:nvPr/>
            </p:nvSpPr>
            <p:spPr>
              <a:xfrm>
                <a:off x="5629050" y="3011101"/>
                <a:ext cx="463910" cy="276999"/>
              </a:xfrm>
              <a:prstGeom prst="rect">
                <a:avLst/>
              </a:prstGeom>
              <a:noFill/>
            </p:spPr>
            <p:txBody>
              <a:bodyPr wrap="none" lIns="68580" tIns="34290" rIns="68580" bIns="34290" rtlCol="0">
                <a:spAutoFit/>
              </a:bodyPr>
              <a:lstStyle/>
              <a:p>
                <a:pPr defTabSz="685800">
                  <a:defRPr/>
                </a:pPr>
                <a:r>
                  <a:rPr lang="fr-FR" sz="900" b="1" kern="0" dirty="0">
                    <a:solidFill>
                      <a:schemeClr val="tx1">
                        <a:lumMod val="75000"/>
                        <a:lumOff val="25000"/>
                      </a:schemeClr>
                    </a:solidFill>
                  </a:rPr>
                  <a:t>Evreux</a:t>
                </a:r>
              </a:p>
            </p:txBody>
          </p:sp>
          <p:sp>
            <p:nvSpPr>
              <p:cNvPr id="47" name="Ellipse 46">
                <a:extLst>
                  <a:ext uri="{FF2B5EF4-FFF2-40B4-BE49-F238E27FC236}">
                    <a16:creationId xmlns:a16="http://schemas.microsoft.com/office/drawing/2014/main" xmlns="" id="{C1475C43-7934-495E-9372-6314DE626767}"/>
                  </a:ext>
                </a:extLst>
              </p:cNvPr>
              <p:cNvSpPr>
                <a:spLocks noChangeAspect="1"/>
              </p:cNvSpPr>
              <p:nvPr/>
            </p:nvSpPr>
            <p:spPr>
              <a:xfrm>
                <a:off x="6078169" y="3067718"/>
                <a:ext cx="100708" cy="100695"/>
              </a:xfrm>
              <a:prstGeom prst="ellipse">
                <a:avLst/>
              </a:prstGeom>
              <a:solidFill>
                <a:srgbClr val="7030A0"/>
              </a:solidFill>
              <a:ln>
                <a:solidFill>
                  <a:srgbClr val="7030A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48" name="Ellipse 47">
                <a:extLst>
                  <a:ext uri="{FF2B5EF4-FFF2-40B4-BE49-F238E27FC236}">
                    <a16:creationId xmlns:a16="http://schemas.microsoft.com/office/drawing/2014/main" xmlns="" id="{4B95E728-C415-4DA3-9658-E2D59C231039}"/>
                  </a:ext>
                </a:extLst>
              </p:cNvPr>
              <p:cNvSpPr>
                <a:spLocks noChangeAspect="1"/>
              </p:cNvSpPr>
              <p:nvPr/>
            </p:nvSpPr>
            <p:spPr>
              <a:xfrm>
                <a:off x="6084364" y="2667972"/>
                <a:ext cx="119817" cy="119802"/>
              </a:xfrm>
              <a:prstGeom prst="ellipse">
                <a:avLst/>
              </a:prstGeom>
              <a:solidFill>
                <a:srgbClr val="7030A0"/>
              </a:solidFill>
              <a:ln>
                <a:solidFill>
                  <a:srgbClr val="7030A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49" name="ZoneTexte 48">
                <a:extLst>
                  <a:ext uri="{FF2B5EF4-FFF2-40B4-BE49-F238E27FC236}">
                    <a16:creationId xmlns:a16="http://schemas.microsoft.com/office/drawing/2014/main" xmlns="" id="{AD1989B2-CA48-4830-B34B-F8D11A0D2DBE}"/>
                  </a:ext>
                </a:extLst>
              </p:cNvPr>
              <p:cNvSpPr txBox="1"/>
              <p:nvPr/>
            </p:nvSpPr>
            <p:spPr>
              <a:xfrm>
                <a:off x="5490230" y="2639619"/>
                <a:ext cx="540854" cy="276999"/>
              </a:xfrm>
              <a:prstGeom prst="rect">
                <a:avLst/>
              </a:prstGeom>
              <a:noFill/>
            </p:spPr>
            <p:txBody>
              <a:bodyPr wrap="none" lIns="68580" tIns="34290" rIns="68580" bIns="34290" rtlCol="0">
                <a:spAutoFit/>
              </a:bodyPr>
              <a:lstStyle/>
              <a:p>
                <a:pPr defTabSz="685800">
                  <a:defRPr/>
                </a:pPr>
                <a:r>
                  <a:rPr lang="fr-FR" sz="900" b="1" kern="0" dirty="0">
                    <a:solidFill>
                      <a:schemeClr val="tx1">
                        <a:lumMod val="75000"/>
                        <a:lumOff val="25000"/>
                      </a:schemeClr>
                    </a:solidFill>
                  </a:rPr>
                  <a:t>Louviers</a:t>
                </a:r>
              </a:p>
            </p:txBody>
          </p:sp>
        </p:grpSp>
        <p:grpSp>
          <p:nvGrpSpPr>
            <p:cNvPr id="24" name="Groupe 23"/>
            <p:cNvGrpSpPr/>
            <p:nvPr/>
          </p:nvGrpSpPr>
          <p:grpSpPr>
            <a:xfrm>
              <a:off x="4681568" y="3387925"/>
              <a:ext cx="1814082" cy="985969"/>
              <a:chOff x="3290446" y="2513607"/>
              <a:chExt cx="1814082" cy="985969"/>
            </a:xfrm>
          </p:grpSpPr>
          <p:sp>
            <p:nvSpPr>
              <p:cNvPr id="33" name="ZoneTexte 32"/>
              <p:cNvSpPr txBox="1"/>
              <p:nvPr/>
            </p:nvSpPr>
            <p:spPr>
              <a:xfrm>
                <a:off x="3836763" y="2855762"/>
                <a:ext cx="377347" cy="276999"/>
              </a:xfrm>
              <a:prstGeom prst="rect">
                <a:avLst/>
              </a:prstGeom>
              <a:noFill/>
            </p:spPr>
            <p:txBody>
              <a:bodyPr wrap="none" lIns="68580" tIns="34290" rIns="68580" bIns="34290" rtlCol="0">
                <a:spAutoFit/>
              </a:bodyPr>
              <a:lstStyle/>
              <a:p>
                <a:pPr defTabSz="685800">
                  <a:defRPr/>
                </a:pPr>
                <a:r>
                  <a:rPr lang="fr-FR" sz="900" b="1" kern="0" dirty="0">
                    <a:solidFill>
                      <a:schemeClr val="tx1">
                        <a:lumMod val="75000"/>
                        <a:lumOff val="25000"/>
                      </a:schemeClr>
                    </a:solidFill>
                  </a:rPr>
                  <a:t>Caen</a:t>
                </a:r>
              </a:p>
            </p:txBody>
          </p:sp>
          <p:sp>
            <p:nvSpPr>
              <p:cNvPr id="34" name="ZoneTexte 33"/>
              <p:cNvSpPr txBox="1"/>
              <p:nvPr/>
            </p:nvSpPr>
            <p:spPr>
              <a:xfrm>
                <a:off x="4555660" y="2740524"/>
                <a:ext cx="548868" cy="461665"/>
              </a:xfrm>
              <a:prstGeom prst="rect">
                <a:avLst/>
              </a:prstGeom>
              <a:noFill/>
            </p:spPr>
            <p:txBody>
              <a:bodyPr wrap="none" lIns="68580" tIns="34290" rIns="68580" bIns="34290" rtlCol="0">
                <a:spAutoFit/>
              </a:bodyPr>
              <a:lstStyle/>
              <a:p>
                <a:pPr algn="ctr" defTabSz="685800">
                  <a:defRPr/>
                </a:pPr>
                <a:r>
                  <a:rPr lang="fr-FR" sz="900" b="1" kern="0" dirty="0">
                    <a:solidFill>
                      <a:schemeClr val="tx1">
                        <a:lumMod val="75000"/>
                        <a:lumOff val="25000"/>
                      </a:schemeClr>
                    </a:solidFill>
                  </a:rPr>
                  <a:t>Pont-</a:t>
                </a:r>
              </a:p>
              <a:p>
                <a:pPr algn="ctr" defTabSz="685800">
                  <a:defRPr/>
                </a:pPr>
                <a:r>
                  <a:rPr lang="fr-FR" sz="900" b="1" kern="0" dirty="0">
                    <a:solidFill>
                      <a:schemeClr val="tx1">
                        <a:lumMod val="75000"/>
                        <a:lumOff val="25000"/>
                      </a:schemeClr>
                    </a:solidFill>
                  </a:rPr>
                  <a:t>l’Evêque</a:t>
                </a:r>
              </a:p>
            </p:txBody>
          </p:sp>
          <p:sp>
            <p:nvSpPr>
              <p:cNvPr id="35" name="ZoneTexte 34"/>
              <p:cNvSpPr txBox="1"/>
              <p:nvPr/>
            </p:nvSpPr>
            <p:spPr>
              <a:xfrm>
                <a:off x="3323313" y="2664954"/>
                <a:ext cx="487954" cy="276999"/>
              </a:xfrm>
              <a:prstGeom prst="rect">
                <a:avLst/>
              </a:prstGeom>
              <a:noFill/>
            </p:spPr>
            <p:txBody>
              <a:bodyPr wrap="none" lIns="68580" tIns="34290" rIns="68580" bIns="34290" rtlCol="0">
                <a:spAutoFit/>
              </a:bodyPr>
              <a:lstStyle/>
              <a:p>
                <a:pPr defTabSz="685800">
                  <a:defRPr/>
                </a:pPr>
                <a:r>
                  <a:rPr lang="fr-FR" sz="900" b="1" kern="0" dirty="0">
                    <a:solidFill>
                      <a:schemeClr val="tx1">
                        <a:lumMod val="75000"/>
                        <a:lumOff val="25000"/>
                      </a:schemeClr>
                    </a:solidFill>
                  </a:rPr>
                  <a:t>Bayeux</a:t>
                </a:r>
              </a:p>
            </p:txBody>
          </p:sp>
          <p:sp>
            <p:nvSpPr>
              <p:cNvPr id="36" name="ZoneTexte 35"/>
              <p:cNvSpPr txBox="1"/>
              <p:nvPr/>
            </p:nvSpPr>
            <p:spPr>
              <a:xfrm>
                <a:off x="4088679" y="3129699"/>
                <a:ext cx="468718" cy="276999"/>
              </a:xfrm>
              <a:prstGeom prst="rect">
                <a:avLst/>
              </a:prstGeom>
              <a:noFill/>
            </p:spPr>
            <p:txBody>
              <a:bodyPr wrap="none" lIns="68580" tIns="34290" rIns="68580" bIns="34290" rtlCol="0">
                <a:spAutoFit/>
              </a:bodyPr>
              <a:lstStyle/>
              <a:p>
                <a:pPr algn="ctr" defTabSz="685800">
                  <a:defRPr/>
                </a:pPr>
                <a:r>
                  <a:rPr lang="fr-FR" sz="900" b="1" kern="0" dirty="0">
                    <a:solidFill>
                      <a:schemeClr val="tx1">
                        <a:lumMod val="75000"/>
                        <a:lumOff val="25000"/>
                      </a:schemeClr>
                    </a:solidFill>
                  </a:rPr>
                  <a:t>Falaise</a:t>
                </a:r>
              </a:p>
            </p:txBody>
          </p:sp>
          <p:sp>
            <p:nvSpPr>
              <p:cNvPr id="37" name="ZoneTexte 36">
                <a:extLst>
                  <a:ext uri="{FF2B5EF4-FFF2-40B4-BE49-F238E27FC236}">
                    <a16:creationId xmlns:a16="http://schemas.microsoft.com/office/drawing/2014/main" xmlns="" id="{B712C5B9-B083-49A8-8275-4A4A12AB59F9}"/>
                  </a:ext>
                </a:extLst>
              </p:cNvPr>
              <p:cNvSpPr txBox="1"/>
              <p:nvPr/>
            </p:nvSpPr>
            <p:spPr>
              <a:xfrm>
                <a:off x="3290446" y="3117260"/>
                <a:ext cx="335669" cy="276999"/>
              </a:xfrm>
              <a:prstGeom prst="rect">
                <a:avLst/>
              </a:prstGeom>
              <a:noFill/>
            </p:spPr>
            <p:txBody>
              <a:bodyPr wrap="none" lIns="68580" tIns="34290" rIns="68580" bIns="34290" rtlCol="0">
                <a:spAutoFit/>
              </a:bodyPr>
              <a:lstStyle/>
              <a:p>
                <a:pPr algn="ctr" defTabSz="685800">
                  <a:defRPr/>
                </a:pPr>
                <a:r>
                  <a:rPr lang="fr-FR" sz="900" b="1" kern="0" dirty="0">
                    <a:solidFill>
                      <a:schemeClr val="tx1">
                        <a:lumMod val="75000"/>
                        <a:lumOff val="25000"/>
                      </a:schemeClr>
                    </a:solidFill>
                  </a:rPr>
                  <a:t>Vire</a:t>
                </a:r>
              </a:p>
            </p:txBody>
          </p:sp>
          <p:grpSp>
            <p:nvGrpSpPr>
              <p:cNvPr id="38" name="Groupe 37"/>
              <p:cNvGrpSpPr/>
              <p:nvPr/>
            </p:nvGrpSpPr>
            <p:grpSpPr>
              <a:xfrm>
                <a:off x="3395156" y="2513607"/>
                <a:ext cx="1564660" cy="985969"/>
                <a:chOff x="3395156" y="2513607"/>
                <a:chExt cx="1564660" cy="985969"/>
              </a:xfrm>
            </p:grpSpPr>
            <p:sp>
              <p:nvSpPr>
                <p:cNvPr id="39" name="Ellipse 38"/>
                <p:cNvSpPr>
                  <a:spLocks noChangeAspect="1"/>
                </p:cNvSpPr>
                <p:nvPr/>
              </p:nvSpPr>
              <p:spPr>
                <a:xfrm>
                  <a:off x="3493289" y="2513607"/>
                  <a:ext cx="171765" cy="171743"/>
                </a:xfrm>
                <a:prstGeom prst="ellipse">
                  <a:avLst/>
                </a:prstGeom>
                <a:solidFill>
                  <a:schemeClr val="accent6">
                    <a:lumMod val="75000"/>
                  </a:schemeClr>
                </a:solidFill>
                <a:ln>
                  <a:solidFill>
                    <a:srgbClr val="FFC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40" name="Ellipse 39"/>
                <p:cNvSpPr>
                  <a:spLocks noChangeAspect="1"/>
                </p:cNvSpPr>
                <p:nvPr/>
              </p:nvSpPr>
              <p:spPr>
                <a:xfrm>
                  <a:off x="4788051" y="2571749"/>
                  <a:ext cx="171765" cy="171743"/>
                </a:xfrm>
                <a:prstGeom prst="ellipse">
                  <a:avLst/>
                </a:prstGeom>
                <a:solidFill>
                  <a:srgbClr val="FFC000"/>
                </a:solidFill>
                <a:ln>
                  <a:solidFill>
                    <a:srgbClr val="FFC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41" name="Ellipse 40"/>
                <p:cNvSpPr>
                  <a:spLocks noChangeAspect="1"/>
                </p:cNvSpPr>
                <p:nvPr/>
              </p:nvSpPr>
              <p:spPr>
                <a:xfrm>
                  <a:off x="4247921" y="3327833"/>
                  <a:ext cx="171765" cy="171743"/>
                </a:xfrm>
                <a:prstGeom prst="ellipse">
                  <a:avLst/>
                </a:prstGeom>
                <a:solidFill>
                  <a:srgbClr val="FFC000"/>
                </a:solidFill>
                <a:ln>
                  <a:solidFill>
                    <a:srgbClr val="FFC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42" name="Ellipse 41">
                  <a:extLst>
                    <a:ext uri="{FF2B5EF4-FFF2-40B4-BE49-F238E27FC236}">
                      <a16:creationId xmlns:a16="http://schemas.microsoft.com/office/drawing/2014/main" xmlns="" id="{AC25A9E0-49B8-4504-8CB5-CB400AF20CBD}"/>
                    </a:ext>
                  </a:extLst>
                </p:cNvPr>
                <p:cNvSpPr>
                  <a:spLocks noChangeAspect="1"/>
                </p:cNvSpPr>
                <p:nvPr/>
              </p:nvSpPr>
              <p:spPr>
                <a:xfrm>
                  <a:off x="3395156" y="3278912"/>
                  <a:ext cx="171765" cy="171743"/>
                </a:xfrm>
                <a:prstGeom prst="ellipse">
                  <a:avLst/>
                </a:prstGeom>
                <a:solidFill>
                  <a:srgbClr val="FFC000"/>
                </a:solidFill>
                <a:ln>
                  <a:solidFill>
                    <a:srgbClr val="FFC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43" name="Ellipse 42">
                  <a:extLst>
                    <a:ext uri="{FF2B5EF4-FFF2-40B4-BE49-F238E27FC236}">
                      <a16:creationId xmlns:a16="http://schemas.microsoft.com/office/drawing/2014/main" xmlns="" id="{AC25A9E0-49B8-4504-8CB5-CB400AF20CBD}"/>
                    </a:ext>
                  </a:extLst>
                </p:cNvPr>
                <p:cNvSpPr>
                  <a:spLocks noChangeAspect="1"/>
                </p:cNvSpPr>
                <p:nvPr/>
              </p:nvSpPr>
              <p:spPr>
                <a:xfrm>
                  <a:off x="3997652" y="2727678"/>
                  <a:ext cx="171765" cy="171743"/>
                </a:xfrm>
                <a:prstGeom prst="ellipse">
                  <a:avLst/>
                </a:prstGeom>
                <a:solidFill>
                  <a:srgbClr val="FFC000"/>
                </a:solidFill>
                <a:ln>
                  <a:solidFill>
                    <a:srgbClr val="FFC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grpSp>
        </p:grpSp>
        <p:sp>
          <p:nvSpPr>
            <p:cNvPr id="82" name="Ellipse 81"/>
            <p:cNvSpPr>
              <a:spLocks noChangeAspect="1"/>
            </p:cNvSpPr>
            <p:nvPr/>
          </p:nvSpPr>
          <p:spPr>
            <a:xfrm>
              <a:off x="5638747" y="4205343"/>
              <a:ext cx="171765" cy="171743"/>
            </a:xfrm>
            <a:prstGeom prst="ellipse">
              <a:avLst/>
            </a:prstGeom>
            <a:solidFill>
              <a:schemeClr val="accent6">
                <a:lumMod val="75000"/>
              </a:schemeClr>
            </a:solidFill>
            <a:ln>
              <a:solidFill>
                <a:srgbClr val="FFC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83" name="Ellipse 82">
              <a:extLst>
                <a:ext uri="{FF2B5EF4-FFF2-40B4-BE49-F238E27FC236}">
                  <a16:creationId xmlns:a16="http://schemas.microsoft.com/office/drawing/2014/main" xmlns="" id="{AC25A9E0-49B8-4504-8CB5-CB400AF20CBD}"/>
                </a:ext>
              </a:extLst>
            </p:cNvPr>
            <p:cNvSpPr>
              <a:spLocks noChangeAspect="1"/>
            </p:cNvSpPr>
            <p:nvPr/>
          </p:nvSpPr>
          <p:spPr>
            <a:xfrm>
              <a:off x="4785746" y="4150293"/>
              <a:ext cx="197330" cy="171743"/>
            </a:xfrm>
            <a:prstGeom prst="ellipse">
              <a:avLst/>
            </a:prstGeom>
            <a:solidFill>
              <a:schemeClr val="accent6">
                <a:lumMod val="75000"/>
              </a:schemeClr>
            </a:solidFill>
            <a:ln>
              <a:solidFill>
                <a:srgbClr val="FFC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ysClr val="windowText" lastClr="000000"/>
                </a:solidFill>
              </a:endParaRPr>
            </a:p>
          </p:txBody>
        </p:sp>
        <p:sp>
          <p:nvSpPr>
            <p:cNvPr id="84" name="Ellipse 83">
              <a:extLst>
                <a:ext uri="{FF2B5EF4-FFF2-40B4-BE49-F238E27FC236}">
                  <a16:creationId xmlns:a16="http://schemas.microsoft.com/office/drawing/2014/main" xmlns="" id="{22DD4DDF-0221-4DD2-A67C-1908AC15397A}"/>
                </a:ext>
              </a:extLst>
            </p:cNvPr>
            <p:cNvSpPr>
              <a:spLocks noChangeAspect="1"/>
            </p:cNvSpPr>
            <p:nvPr/>
          </p:nvSpPr>
          <p:spPr>
            <a:xfrm>
              <a:off x="4175748" y="3476410"/>
              <a:ext cx="166757" cy="166736"/>
            </a:xfrm>
            <a:prstGeom prst="ellipse">
              <a:avLst/>
            </a:prstGeom>
            <a:solidFill>
              <a:srgbClr val="00B050"/>
            </a:solidFill>
            <a:ln>
              <a:solidFill>
                <a:srgbClr val="00B05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fr-FR" sz="1400" kern="0">
                <a:solidFill>
                  <a:srgbClr val="00B050"/>
                </a:solidFill>
              </a:endParaRPr>
            </a:p>
          </p:txBody>
        </p:sp>
      </p:grpSp>
      <p:pic>
        <p:nvPicPr>
          <p:cNvPr id="61" name="Imag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
        <p:nvSpPr>
          <p:cNvPr id="62" name="Rectangle 61"/>
          <p:cNvSpPr/>
          <p:nvPr/>
        </p:nvSpPr>
        <p:spPr>
          <a:xfrm>
            <a:off x="4320627" y="212312"/>
            <a:ext cx="4349717" cy="523220"/>
          </a:xfrm>
          <a:prstGeom prst="rect">
            <a:avLst/>
          </a:prstGeom>
        </p:spPr>
        <p:txBody>
          <a:bodyPr wrap="none">
            <a:spAutoFit/>
          </a:bodyPr>
          <a:lstStyle/>
          <a:p>
            <a:r>
              <a:rPr lang="fr-FR" sz="2800" b="1" dirty="0" smtClean="0">
                <a:solidFill>
                  <a:srgbClr val="46659A"/>
                </a:solidFill>
                <a:latin typeface="Franklin Gothic Medium" panose="020B0603020102020204" pitchFamily="34" charset="0"/>
              </a:rPr>
              <a:t>Et bientôt dans le Calvados</a:t>
            </a:r>
            <a:endParaRPr lang="fr-FR" sz="2800" dirty="0"/>
          </a:p>
        </p:txBody>
      </p:sp>
    </p:spTree>
    <p:extLst>
      <p:ext uri="{BB962C8B-B14F-4D97-AF65-F5344CB8AC3E}">
        <p14:creationId xmlns:p14="http://schemas.microsoft.com/office/powerpoint/2010/main" val="75430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221600"/>
            <a:ext cx="4760830" cy="359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cteur droit 5"/>
          <p:cNvCxnSpPr/>
          <p:nvPr/>
        </p:nvCxnSpPr>
        <p:spPr>
          <a:xfrm>
            <a:off x="1516932" y="844872"/>
            <a:ext cx="7447557" cy="0"/>
          </a:xfrm>
          <a:prstGeom prst="line">
            <a:avLst/>
          </a:prstGeom>
          <a:ln w="31750">
            <a:solidFill>
              <a:srgbClr val="D3DC4F"/>
            </a:solidFill>
          </a:ln>
        </p:spPr>
        <p:style>
          <a:lnRef idx="1">
            <a:schemeClr val="accent1"/>
          </a:lnRef>
          <a:fillRef idx="0">
            <a:schemeClr val="accent1"/>
          </a:fillRef>
          <a:effectRef idx="0">
            <a:schemeClr val="accent1"/>
          </a:effectRef>
          <a:fontRef idx="minor">
            <a:schemeClr val="tx1"/>
          </a:fontRef>
        </p:style>
      </p:cxnSp>
      <p:sp>
        <p:nvSpPr>
          <p:cNvPr id="5" name="Sous-titre 2"/>
          <p:cNvSpPr txBox="1">
            <a:spLocks/>
          </p:cNvSpPr>
          <p:nvPr/>
        </p:nvSpPr>
        <p:spPr>
          <a:xfrm>
            <a:off x="220485" y="1217930"/>
            <a:ext cx="2792490" cy="599979"/>
          </a:xfrm>
          <a:prstGeom prst="rect">
            <a:avLst/>
          </a:prstGeom>
          <a:solidFill>
            <a:schemeClr val="bg1"/>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pPr>
            <a:r>
              <a:rPr lang="fr-FR" sz="2400" b="1" u="sng" dirty="0" smtClean="0">
                <a:solidFill>
                  <a:srgbClr val="46659A"/>
                </a:solidFill>
                <a:latin typeface="Franklin Gothic Medium" panose="020B0603020102020204" pitchFamily="34" charset="0"/>
              </a:rPr>
              <a:t>Carte des stations</a:t>
            </a:r>
            <a:endParaRPr lang="fr-FR" sz="2400" u="sng" dirty="0">
              <a:solidFill>
                <a:srgbClr val="46659A"/>
              </a:solidFill>
              <a:latin typeface="Franklin Gothic Medium" panose="020B0603020102020204" pitchFamily="34" charset="0"/>
            </a:endParaRPr>
          </a:p>
        </p:txBody>
      </p:sp>
      <p:sp>
        <p:nvSpPr>
          <p:cNvPr id="84" name="ZoneTexte 83"/>
          <p:cNvSpPr txBox="1"/>
          <p:nvPr/>
        </p:nvSpPr>
        <p:spPr>
          <a:xfrm>
            <a:off x="46056" y="1817909"/>
            <a:ext cx="3013777" cy="2077492"/>
          </a:xfrm>
          <a:prstGeom prst="rect">
            <a:avLst/>
          </a:prstGeom>
          <a:noFill/>
        </p:spPr>
        <p:txBody>
          <a:bodyPr wrap="square" rtlCol="0">
            <a:spAutoFit/>
          </a:bodyPr>
          <a:lstStyle/>
          <a:p>
            <a:pPr marL="0" lvl="2"/>
            <a:endParaRPr lang="fr-FR" sz="500" dirty="0">
              <a:solidFill>
                <a:srgbClr val="46659A"/>
              </a:solidFill>
              <a:latin typeface="Franklin Gothic Medium" panose="020B0603020102020204" pitchFamily="34" charset="0"/>
            </a:endParaRPr>
          </a:p>
          <a:p>
            <a:pPr marL="0" lvl="2"/>
            <a:r>
              <a:rPr lang="fr-FR" sz="1400" dirty="0" smtClean="0">
                <a:solidFill>
                  <a:srgbClr val="46659A"/>
                </a:solidFill>
                <a:latin typeface="Franklin Gothic Medium" panose="020B0603020102020204" pitchFamily="34" charset="0"/>
              </a:rPr>
              <a:t>        12 stations publiques en service</a:t>
            </a:r>
          </a:p>
          <a:p>
            <a:pPr marL="342900" lvl="2" indent="-342900">
              <a:buFont typeface="Arial" panose="020B0604020202020204" pitchFamily="34" charset="0"/>
              <a:buChar char="•"/>
            </a:pPr>
            <a:endParaRPr lang="fr-FR" sz="1400" dirty="0" smtClean="0">
              <a:solidFill>
                <a:srgbClr val="46659A"/>
              </a:solidFill>
              <a:latin typeface="Franklin Gothic Medium" panose="020B0603020102020204" pitchFamily="34" charset="0"/>
            </a:endParaRPr>
          </a:p>
          <a:p>
            <a:pPr marL="0" lvl="2"/>
            <a:r>
              <a:rPr lang="fr-FR" sz="1400" dirty="0" smtClean="0">
                <a:solidFill>
                  <a:srgbClr val="46659A"/>
                </a:solidFill>
                <a:latin typeface="Franklin Gothic Medium" panose="020B0603020102020204" pitchFamily="34" charset="0"/>
              </a:rPr>
              <a:t>        13 stations privées en service</a:t>
            </a:r>
          </a:p>
          <a:p>
            <a:pPr marL="342900" lvl="2" indent="-342900">
              <a:buFont typeface="Arial" panose="020B0604020202020204" pitchFamily="34" charset="0"/>
              <a:buChar char="•"/>
            </a:pPr>
            <a:endParaRPr lang="fr-FR" sz="1400" dirty="0" smtClean="0">
              <a:solidFill>
                <a:srgbClr val="46659A"/>
              </a:solidFill>
              <a:latin typeface="Franklin Gothic Medium" panose="020B0603020102020204" pitchFamily="34" charset="0"/>
            </a:endParaRPr>
          </a:p>
          <a:p>
            <a:pPr marL="0" lvl="2"/>
            <a:r>
              <a:rPr lang="fr-FR" sz="1400" dirty="0" smtClean="0">
                <a:solidFill>
                  <a:srgbClr val="46659A"/>
                </a:solidFill>
                <a:latin typeface="Franklin Gothic Medium" panose="020B0603020102020204" pitchFamily="34" charset="0"/>
              </a:rPr>
              <a:t>        3 stations en construction</a:t>
            </a:r>
          </a:p>
          <a:p>
            <a:pPr marL="342900" lvl="2" indent="-342900">
              <a:buFont typeface="Arial" panose="020B0604020202020204" pitchFamily="34" charset="0"/>
              <a:buChar char="•"/>
            </a:pPr>
            <a:endParaRPr lang="fr-FR" sz="1400" dirty="0" smtClean="0">
              <a:solidFill>
                <a:srgbClr val="46659A"/>
              </a:solidFill>
              <a:latin typeface="Franklin Gothic Medium" panose="020B0603020102020204" pitchFamily="34" charset="0"/>
            </a:endParaRPr>
          </a:p>
          <a:p>
            <a:pPr marL="0" lvl="2"/>
            <a:r>
              <a:rPr lang="fr-FR" sz="1400" dirty="0" smtClean="0">
                <a:solidFill>
                  <a:srgbClr val="46659A"/>
                </a:solidFill>
                <a:latin typeface="Franklin Gothic Medium" panose="020B0603020102020204" pitchFamily="34" charset="0"/>
              </a:rPr>
              <a:t>        32 stations en projets </a:t>
            </a:r>
          </a:p>
          <a:p>
            <a:pPr marL="0" lvl="2"/>
            <a:r>
              <a:rPr lang="fr-FR" sz="1200" i="1" dirty="0" smtClean="0">
                <a:solidFill>
                  <a:srgbClr val="46659A"/>
                </a:solidFill>
                <a:latin typeface="Franklin Gothic Medium" panose="020B0603020102020204" pitchFamily="34" charset="0"/>
              </a:rPr>
              <a:t>        (dont celles du SDEC ENERGIE)</a:t>
            </a:r>
            <a:endParaRPr lang="fr-FR" sz="1200" i="1" dirty="0">
              <a:solidFill>
                <a:srgbClr val="46659A"/>
              </a:solidFill>
              <a:latin typeface="Franklin Gothic Medium" panose="020B0603020102020204" pitchFamily="34" charset="0"/>
            </a:endParaRPr>
          </a:p>
          <a:p>
            <a:pPr marL="342900" lvl="2" indent="-342900">
              <a:buFont typeface="Arial" panose="020B0604020202020204" pitchFamily="34" charset="0"/>
              <a:buChar char="•"/>
            </a:pPr>
            <a:endParaRPr lang="fr-FR" sz="1400" dirty="0">
              <a:solidFill>
                <a:srgbClr val="46659A"/>
              </a:solidFill>
              <a:latin typeface="Franklin Gothic Medium" panose="020B06030201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19" y="3291830"/>
            <a:ext cx="200025" cy="12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831934"/>
            <a:ext cx="238125"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94" y="2386590"/>
            <a:ext cx="209550" cy="1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520" y="1898918"/>
            <a:ext cx="200025" cy="17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87474"/>
            <a:ext cx="770226" cy="640956"/>
          </a:xfrm>
          <a:prstGeom prst="rect">
            <a:avLst/>
          </a:prstGeom>
        </p:spPr>
      </p:pic>
    </p:spTree>
    <p:extLst>
      <p:ext uri="{BB962C8B-B14F-4D97-AF65-F5344CB8AC3E}">
        <p14:creationId xmlns:p14="http://schemas.microsoft.com/office/powerpoint/2010/main" val="139199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9173" y="809167"/>
            <a:ext cx="4845653" cy="321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9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Sous-titre 2"/>
          <p:cNvSpPr txBox="1">
            <a:spLocks/>
          </p:cNvSpPr>
          <p:nvPr/>
        </p:nvSpPr>
        <p:spPr>
          <a:xfrm>
            <a:off x="99941" y="123478"/>
            <a:ext cx="8944116" cy="20162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29344B"/>
              </a:solidFill>
              <a:latin typeface="Franklin Gothic Medium" panose="020B0603020102020204" pitchFamily="34" charset="0"/>
            </a:endParaRPr>
          </a:p>
          <a:p>
            <a:r>
              <a:rPr lang="fr-FR" sz="3600" b="1" dirty="0" smtClean="0">
                <a:solidFill>
                  <a:srgbClr val="29344B"/>
                </a:solidFill>
                <a:latin typeface="Franklin Gothic Medium" panose="020B0603020102020204" pitchFamily="34" charset="0"/>
              </a:rPr>
              <a:t>La Mobilité DURABLE </a:t>
            </a:r>
          </a:p>
          <a:p>
            <a:endParaRPr lang="fr-FR" sz="800" b="1" dirty="0" smtClean="0">
              <a:solidFill>
                <a:srgbClr val="29344B"/>
              </a:solidFill>
              <a:latin typeface="Franklin Gothic Medium" panose="020B0603020102020204" pitchFamily="34" charset="0"/>
            </a:endParaRPr>
          </a:p>
        </p:txBody>
      </p:sp>
      <p:sp>
        <p:nvSpPr>
          <p:cNvPr id="2" name="Rectangle 1"/>
          <p:cNvSpPr/>
          <p:nvPr/>
        </p:nvSpPr>
        <p:spPr>
          <a:xfrm>
            <a:off x="199885" y="1457945"/>
            <a:ext cx="8944115" cy="2769989"/>
          </a:xfrm>
          <a:prstGeom prst="rect">
            <a:avLst/>
          </a:prstGeom>
          <a:solidFill>
            <a:schemeClr val="bg2"/>
          </a:solidFill>
        </p:spPr>
        <p:txBody>
          <a:bodyPr wrap="square">
            <a:spAutoFit/>
          </a:bodyPr>
          <a:lstStyle/>
          <a:p>
            <a:pPr marL="1692275" lvl="5" indent="-342900">
              <a:buClr>
                <a:srgbClr val="DDDD47"/>
              </a:buClr>
              <a:buFont typeface="Wingdings" pitchFamily="2" charset="2"/>
              <a:buChar char="§"/>
            </a:pPr>
            <a:r>
              <a:rPr lang="fr-FR" sz="2400" dirty="0" smtClean="0">
                <a:solidFill>
                  <a:srgbClr val="46659A"/>
                </a:solidFill>
                <a:latin typeface="Franklin Gothic Book" panose="020B0503020102020204" pitchFamily="34" charset="0"/>
                <a:cs typeface="Arial" pitchFamily="34" charset="0"/>
              </a:rPr>
              <a:t>Mobilité propre</a:t>
            </a:r>
          </a:p>
          <a:p>
            <a:pPr marL="2149475" lvl="6"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Clarifier </a:t>
            </a:r>
            <a:r>
              <a:rPr lang="fr-FR" dirty="0">
                <a:solidFill>
                  <a:srgbClr val="46659A"/>
                </a:solidFill>
                <a:latin typeface="Franklin Gothic Book" panose="020B0503020102020204" pitchFamily="34" charset="0"/>
                <a:cs typeface="Arial" pitchFamily="34" charset="0"/>
              </a:rPr>
              <a:t>le statut juridique des opérateurs d'infrastructures de recharge de véhicules électriques (IRVE</a:t>
            </a:r>
            <a:r>
              <a:rPr lang="fr-FR" dirty="0" smtClean="0">
                <a:solidFill>
                  <a:srgbClr val="46659A"/>
                </a:solidFill>
                <a:latin typeface="Franklin Gothic Book" panose="020B0503020102020204" pitchFamily="34" charset="0"/>
                <a:cs typeface="Arial" pitchFamily="34" charset="0"/>
              </a:rPr>
              <a:t>)</a:t>
            </a:r>
          </a:p>
          <a:p>
            <a:pPr marL="2149475" lvl="6"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Augmenter les obligations de points de recharge  dans les construction neuves</a:t>
            </a:r>
          </a:p>
          <a:p>
            <a:pPr marL="2149475" lvl="6"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Soutien </a:t>
            </a:r>
            <a:r>
              <a:rPr lang="fr-FR" dirty="0">
                <a:solidFill>
                  <a:srgbClr val="46659A"/>
                </a:solidFill>
                <a:latin typeface="Franklin Gothic Book" panose="020B0503020102020204" pitchFamily="34" charset="0"/>
                <a:cs typeface="Arial" pitchFamily="34" charset="0"/>
              </a:rPr>
              <a:t>des installations de production de biogaz non injecté dans les réseaux de gaz </a:t>
            </a:r>
            <a:r>
              <a:rPr lang="fr-FR" dirty="0" smtClean="0">
                <a:solidFill>
                  <a:srgbClr val="46659A"/>
                </a:solidFill>
                <a:latin typeface="Franklin Gothic Book" panose="020B0503020102020204" pitchFamily="34" charset="0"/>
                <a:cs typeface="Arial" pitchFamily="34" charset="0"/>
              </a:rPr>
              <a:t>naturel</a:t>
            </a:r>
          </a:p>
          <a:p>
            <a:pPr marL="2149475" lvl="6" indent="-342900">
              <a:buClr>
                <a:srgbClr val="DDDD47"/>
              </a:buClr>
              <a:buFont typeface="Wingdings" pitchFamily="2" charset="2"/>
              <a:buChar char="ü"/>
            </a:pPr>
            <a:endParaRPr lang="fr-FR" dirty="0" smtClean="0">
              <a:solidFill>
                <a:srgbClr val="46659A"/>
              </a:solidFill>
              <a:latin typeface="Franklin Gothic Book" panose="020B0503020102020204" pitchFamily="34" charset="0"/>
              <a:cs typeface="Arial" pitchFamily="34" charset="0"/>
            </a:endParaRPr>
          </a:p>
          <a:p>
            <a:pPr marL="2149475" lvl="6" indent="-342900">
              <a:buClr>
                <a:srgbClr val="DDDD47"/>
              </a:buClr>
              <a:buFont typeface="Wingdings" pitchFamily="2" charset="2"/>
              <a:buChar char="ü"/>
            </a:pPr>
            <a:endParaRPr lang="fr-FR" sz="2400" dirty="0">
              <a:solidFill>
                <a:srgbClr val="46659A"/>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177661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7" name="Sous-titre 2"/>
          <p:cNvSpPr txBox="1">
            <a:spLocks/>
          </p:cNvSpPr>
          <p:nvPr/>
        </p:nvSpPr>
        <p:spPr>
          <a:xfrm>
            <a:off x="323850" y="1523777"/>
            <a:ext cx="8424614" cy="135198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b="1" dirty="0" smtClean="0">
                <a:solidFill>
                  <a:srgbClr val="46659A"/>
                </a:solidFill>
                <a:latin typeface="Franklin Gothic Medium" panose="020B0603020102020204" pitchFamily="34" charset="0"/>
              </a:rPr>
              <a:t>proposer une offre de mobilité multi énergies</a:t>
            </a:r>
            <a:endParaRPr lang="fr-FR" b="1" dirty="0">
              <a:solidFill>
                <a:srgbClr val="46659A"/>
              </a:solidFill>
              <a:latin typeface="Franklin Gothic Medium" panose="020B0603020102020204" pitchFamily="34" charset="0"/>
            </a:endParaRPr>
          </a:p>
        </p:txBody>
      </p:sp>
      <p:grpSp>
        <p:nvGrpSpPr>
          <p:cNvPr id="8" name="Groupe 7"/>
          <p:cNvGrpSpPr/>
          <p:nvPr/>
        </p:nvGrpSpPr>
        <p:grpSpPr>
          <a:xfrm>
            <a:off x="255623" y="2414839"/>
            <a:ext cx="2546531" cy="1802815"/>
            <a:chOff x="2928468" y="1948454"/>
            <a:chExt cx="3413224" cy="1988969"/>
          </a:xfrm>
        </p:grpSpPr>
        <p:pic>
          <p:nvPicPr>
            <p:cNvPr id="11" name="Picture 4" descr="Résultat de recherche d'images pour &quot;station multi énergies électrique hydrogène gnv&quot;"/>
            <p:cNvPicPr>
              <a:picLocks noChangeAspect="1" noChangeArrowheads="1"/>
            </p:cNvPicPr>
            <p:nvPr/>
          </p:nvPicPr>
          <p:blipFill rotWithShape="1">
            <a:blip r:embed="rId5">
              <a:extLst>
                <a:ext uri="{28A0092B-C50C-407E-A947-70E740481C1C}">
                  <a14:useLocalDpi xmlns:a14="http://schemas.microsoft.com/office/drawing/2010/main" val="0"/>
                </a:ext>
              </a:extLst>
            </a:blip>
            <a:srcRect l="25189" r="734"/>
            <a:stretch/>
          </p:blipFill>
          <p:spPr bwMode="auto">
            <a:xfrm>
              <a:off x="2928468" y="1980034"/>
              <a:ext cx="3413224" cy="1957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Rectangle 11"/>
            <p:cNvSpPr/>
            <p:nvPr/>
          </p:nvSpPr>
          <p:spPr>
            <a:xfrm>
              <a:off x="4067944" y="1948454"/>
              <a:ext cx="1080261" cy="39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13" name="Rectangle à coins arrondis 12"/>
            <p:cNvSpPr/>
            <p:nvPr/>
          </p:nvSpPr>
          <p:spPr>
            <a:xfrm>
              <a:off x="4121957" y="2077039"/>
              <a:ext cx="1026248" cy="324036"/>
            </a:xfrm>
            <a:prstGeom prst="roundRect">
              <a:avLst>
                <a:gd name="adj"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sz="1100" dirty="0" smtClean="0"/>
                <a:t>Électricité</a:t>
              </a:r>
              <a:endParaRPr lang="fr-FR" sz="1100" dirty="0"/>
            </a:p>
          </p:txBody>
        </p:sp>
        <p:sp>
          <p:nvSpPr>
            <p:cNvPr id="15" name="Ellipse 14"/>
            <p:cNvSpPr/>
            <p:nvPr/>
          </p:nvSpPr>
          <p:spPr>
            <a:xfrm>
              <a:off x="4464351" y="2859782"/>
              <a:ext cx="270065"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16" name="Ellipse 15"/>
            <p:cNvSpPr/>
            <p:nvPr/>
          </p:nvSpPr>
          <p:spPr>
            <a:xfrm>
              <a:off x="5598499" y="2859782"/>
              <a:ext cx="270065"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sz="800" baseline="-25000" dirty="0">
                <a:solidFill>
                  <a:schemeClr val="tx1"/>
                </a:solidFill>
              </a:endParaRPr>
            </a:p>
          </p:txBody>
        </p:sp>
        <p:sp>
          <p:nvSpPr>
            <p:cNvPr id="17" name="ZoneTexte 16"/>
            <p:cNvSpPr txBox="1"/>
            <p:nvPr/>
          </p:nvSpPr>
          <p:spPr>
            <a:xfrm>
              <a:off x="5598499" y="2832782"/>
              <a:ext cx="279200" cy="242374"/>
            </a:xfrm>
            <a:prstGeom prst="rect">
              <a:avLst/>
            </a:prstGeom>
            <a:noFill/>
          </p:spPr>
          <p:txBody>
            <a:bodyPr wrap="none" lIns="68580" tIns="34290" rIns="68580" bIns="34290" rtlCol="0">
              <a:spAutoFit/>
            </a:bodyPr>
            <a:lstStyle/>
            <a:p>
              <a:r>
                <a:rPr lang="fr-FR" sz="1100" b="1" dirty="0"/>
                <a:t>H</a:t>
              </a:r>
              <a:r>
                <a:rPr lang="fr-FR" sz="1100" b="1" baseline="-25000" dirty="0"/>
                <a:t>2</a:t>
              </a:r>
            </a:p>
          </p:txBody>
        </p:sp>
        <p:pic>
          <p:nvPicPr>
            <p:cNvPr id="18" name="Picture 9" descr="Résultat de recherche d'images pour &quot;icone electricité&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048" y="2859783"/>
              <a:ext cx="205043" cy="205016"/>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486" y="1635646"/>
            <a:ext cx="639713" cy="6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Sous-titre 2"/>
          <p:cNvSpPr txBox="1">
            <a:spLocks/>
          </p:cNvSpPr>
          <p:nvPr/>
        </p:nvSpPr>
        <p:spPr>
          <a:xfrm>
            <a:off x="2999779" y="3036272"/>
            <a:ext cx="6048868" cy="13790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600"/>
              </a:spcBef>
              <a:spcAft>
                <a:spcPts val="600"/>
              </a:spcAft>
              <a:buFont typeface="Arial" panose="020B0604020202020204" pitchFamily="34" charset="0"/>
              <a:buChar char="•"/>
            </a:pPr>
            <a:r>
              <a:rPr lang="fr-FR" sz="2800" dirty="0" smtClean="0">
                <a:solidFill>
                  <a:srgbClr val="46659A"/>
                </a:solidFill>
                <a:latin typeface="Franklin Gothic Medium" panose="020B0603020102020204" pitchFamily="34" charset="0"/>
              </a:rPr>
              <a:t>Un premier projet en cours sur le site de Pont l’Evêque</a:t>
            </a:r>
            <a:endParaRPr lang="fr-FR" sz="2800" dirty="0">
              <a:solidFill>
                <a:srgbClr val="46659A"/>
              </a:solidFill>
              <a:latin typeface="Franklin Gothic Medium" panose="020B0603020102020204" pitchFamily="34" charset="0"/>
            </a:endParaRPr>
          </a:p>
        </p:txBody>
      </p:sp>
      <p:sp>
        <p:nvSpPr>
          <p:cNvPr id="21" name="Sous-titre 2"/>
          <p:cNvSpPr txBox="1">
            <a:spLocks/>
          </p:cNvSpPr>
          <p:nvPr/>
        </p:nvSpPr>
        <p:spPr>
          <a:xfrm>
            <a:off x="1508740" y="439551"/>
            <a:ext cx="8116767" cy="135198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pPr>
            <a:r>
              <a:rPr lang="fr-FR" b="1" dirty="0" smtClean="0">
                <a:solidFill>
                  <a:srgbClr val="46659A"/>
                </a:solidFill>
                <a:latin typeface="Franklin Gothic Medium" panose="020B0603020102020204" pitchFamily="34" charset="0"/>
              </a:rPr>
              <a:t>Une nouvelle perspective </a:t>
            </a:r>
            <a:r>
              <a:rPr lang="fr-FR" b="1" dirty="0">
                <a:solidFill>
                  <a:srgbClr val="46659A"/>
                </a:solidFill>
                <a:latin typeface="Franklin Gothic Medium" panose="020B0603020102020204" pitchFamily="34" charset="0"/>
              </a:rPr>
              <a:t>LE GNV </a:t>
            </a:r>
            <a:r>
              <a:rPr lang="fr-FR" b="1" dirty="0" smtClean="0">
                <a:solidFill>
                  <a:srgbClr val="46659A"/>
                </a:solidFill>
                <a:latin typeface="Franklin Gothic Medium" panose="020B0603020102020204" pitchFamily="34" charset="0"/>
              </a:rPr>
              <a:t>/BIOGAZ</a:t>
            </a:r>
            <a:endParaRPr lang="fr-FR" b="1" dirty="0">
              <a:solidFill>
                <a:srgbClr val="46659A"/>
              </a:solidFill>
              <a:latin typeface="Franklin Gothic Medium" panose="020B0603020102020204" pitchFamily="34" charset="0"/>
            </a:endParaRPr>
          </a:p>
          <a:p>
            <a:pPr algn="l">
              <a:spcBef>
                <a:spcPts val="600"/>
              </a:spcBef>
              <a:spcAft>
                <a:spcPts val="600"/>
              </a:spcAft>
            </a:pPr>
            <a:endParaRPr lang="fr-FR" b="1" dirty="0" smtClean="0">
              <a:solidFill>
                <a:srgbClr val="46659A"/>
              </a:solidFill>
              <a:latin typeface="Franklin Gothic Medium" panose="020B0603020102020204" pitchFamily="34" charset="0"/>
            </a:endParaRPr>
          </a:p>
        </p:txBody>
      </p:sp>
    </p:spTree>
    <p:extLst>
      <p:ext uri="{BB962C8B-B14F-4D97-AF65-F5344CB8AC3E}">
        <p14:creationId xmlns:p14="http://schemas.microsoft.com/office/powerpoint/2010/main" val="127673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7" name="Sous-titre 2"/>
          <p:cNvSpPr txBox="1">
            <a:spLocks/>
          </p:cNvSpPr>
          <p:nvPr/>
        </p:nvSpPr>
        <p:spPr>
          <a:xfrm>
            <a:off x="323850" y="1523778"/>
            <a:ext cx="8424614" cy="6759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pPr>
            <a:r>
              <a:rPr lang="fr-FR" b="1" dirty="0" smtClean="0">
                <a:solidFill>
                  <a:srgbClr val="46659A"/>
                </a:solidFill>
                <a:latin typeface="Franklin Gothic Medium" panose="020B0603020102020204" pitchFamily="34" charset="0"/>
              </a:rPr>
              <a:t>Développer un carburant  vert</a:t>
            </a:r>
            <a:endParaRPr lang="fr-FR" b="1" dirty="0">
              <a:solidFill>
                <a:srgbClr val="46659A"/>
              </a:solidFill>
              <a:latin typeface="Franklin Gothic Medium" panose="020B0603020102020204" pitchFamily="34" charset="0"/>
            </a:endParaRPr>
          </a:p>
        </p:txBody>
      </p:sp>
      <p:sp>
        <p:nvSpPr>
          <p:cNvPr id="20" name="Sous-titre 2"/>
          <p:cNvSpPr txBox="1">
            <a:spLocks/>
          </p:cNvSpPr>
          <p:nvPr/>
        </p:nvSpPr>
        <p:spPr>
          <a:xfrm>
            <a:off x="1475656" y="2346741"/>
            <a:ext cx="7128792" cy="13790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600"/>
              </a:spcBef>
              <a:spcAft>
                <a:spcPts val="600"/>
              </a:spcAft>
              <a:buFont typeface="Arial" panose="020B0604020202020204" pitchFamily="34" charset="0"/>
              <a:buChar char="•"/>
            </a:pPr>
            <a:r>
              <a:rPr lang="fr-FR" sz="2800" dirty="0" smtClean="0">
                <a:solidFill>
                  <a:srgbClr val="46659A"/>
                </a:solidFill>
                <a:latin typeface="Franklin Gothic Medium" panose="020B0603020102020204" pitchFamily="34" charset="0"/>
              </a:rPr>
              <a:t>Production de Bio méthane, </a:t>
            </a:r>
            <a:r>
              <a:rPr lang="fr-FR" sz="1200" dirty="0" smtClean="0">
                <a:solidFill>
                  <a:srgbClr val="46659A"/>
                </a:solidFill>
                <a:latin typeface="Franklin Gothic Medium" panose="020B0603020102020204" pitchFamily="34" charset="0"/>
              </a:rPr>
              <a:t>fermentation des bio-déchets</a:t>
            </a:r>
          </a:p>
          <a:p>
            <a:pPr marL="457200" indent="-457200" algn="l">
              <a:spcBef>
                <a:spcPts val="600"/>
              </a:spcBef>
              <a:spcAft>
                <a:spcPts val="600"/>
              </a:spcAft>
              <a:buFont typeface="Arial" panose="020B0604020202020204" pitchFamily="34" charset="0"/>
              <a:buChar char="•"/>
            </a:pPr>
            <a:r>
              <a:rPr lang="fr-FR" sz="2800" dirty="0" smtClean="0">
                <a:solidFill>
                  <a:srgbClr val="46659A"/>
                </a:solidFill>
                <a:latin typeface="Franklin Gothic Medium" panose="020B0603020102020204" pitchFamily="34" charset="0"/>
              </a:rPr>
              <a:t>-80% de production de CO2 </a:t>
            </a:r>
            <a:r>
              <a:rPr lang="fr-FR" sz="1200" dirty="0" smtClean="0">
                <a:solidFill>
                  <a:srgbClr val="46659A"/>
                </a:solidFill>
                <a:latin typeface="Franklin Gothic Medium" panose="020B0603020102020204" pitchFamily="34" charset="0"/>
              </a:rPr>
              <a:t>par rapport au diesel</a:t>
            </a:r>
            <a:endParaRPr lang="fr-FR" sz="1200" dirty="0">
              <a:solidFill>
                <a:srgbClr val="46659A"/>
              </a:solidFill>
              <a:latin typeface="Franklin Gothic Medium" panose="020B0603020102020204" pitchFamily="34" charset="0"/>
            </a:endParaRPr>
          </a:p>
        </p:txBody>
      </p:sp>
      <p:sp>
        <p:nvSpPr>
          <p:cNvPr id="21" name="Sous-titre 2"/>
          <p:cNvSpPr txBox="1">
            <a:spLocks/>
          </p:cNvSpPr>
          <p:nvPr/>
        </p:nvSpPr>
        <p:spPr>
          <a:xfrm>
            <a:off x="1547664" y="455592"/>
            <a:ext cx="8116767" cy="135198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pPr>
            <a:r>
              <a:rPr lang="fr-FR" b="1" dirty="0" smtClean="0">
                <a:solidFill>
                  <a:srgbClr val="46659A"/>
                </a:solidFill>
                <a:latin typeface="Franklin Gothic Medium" panose="020B0603020102020204" pitchFamily="34" charset="0"/>
              </a:rPr>
              <a:t>Une nouvelle perspective </a:t>
            </a:r>
            <a:r>
              <a:rPr lang="fr-FR" b="1" dirty="0">
                <a:solidFill>
                  <a:srgbClr val="46659A"/>
                </a:solidFill>
                <a:latin typeface="Franklin Gothic Medium" panose="020B0603020102020204" pitchFamily="34" charset="0"/>
              </a:rPr>
              <a:t>LE GNV </a:t>
            </a:r>
            <a:r>
              <a:rPr lang="fr-FR" b="1" dirty="0" smtClean="0">
                <a:solidFill>
                  <a:srgbClr val="46659A"/>
                </a:solidFill>
                <a:latin typeface="Franklin Gothic Medium" panose="020B0603020102020204" pitchFamily="34" charset="0"/>
              </a:rPr>
              <a:t>/BIOGAZ</a:t>
            </a:r>
            <a:endParaRPr lang="fr-FR" b="1" dirty="0">
              <a:solidFill>
                <a:srgbClr val="46659A"/>
              </a:solidFill>
              <a:latin typeface="Franklin Gothic Medium" panose="020B0603020102020204" pitchFamily="34" charset="0"/>
            </a:endParaRPr>
          </a:p>
          <a:p>
            <a:pPr algn="l">
              <a:spcBef>
                <a:spcPts val="600"/>
              </a:spcBef>
              <a:spcAft>
                <a:spcPts val="600"/>
              </a:spcAft>
            </a:pPr>
            <a:endParaRPr lang="fr-FR" b="1" dirty="0" smtClean="0">
              <a:solidFill>
                <a:srgbClr val="46659A"/>
              </a:solidFill>
              <a:latin typeface="Franklin Gothic Medium" panose="020B0603020102020204" pitchFamily="34" charset="0"/>
            </a:endParaRPr>
          </a:p>
        </p:txBody>
      </p:sp>
    </p:spTree>
    <p:extLst>
      <p:ext uri="{BB962C8B-B14F-4D97-AF65-F5344CB8AC3E}">
        <p14:creationId xmlns:p14="http://schemas.microsoft.com/office/powerpoint/2010/main" val="85088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7" name="Sous-titre 2"/>
          <p:cNvSpPr txBox="1">
            <a:spLocks/>
          </p:cNvSpPr>
          <p:nvPr/>
        </p:nvSpPr>
        <p:spPr>
          <a:xfrm>
            <a:off x="323850" y="1523777"/>
            <a:ext cx="8424614" cy="135198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600"/>
              </a:spcBef>
              <a:spcAft>
                <a:spcPts val="600"/>
              </a:spcAft>
            </a:pPr>
            <a:r>
              <a:rPr lang="fr-FR" b="1" dirty="0" smtClean="0">
                <a:solidFill>
                  <a:srgbClr val="46659A"/>
                </a:solidFill>
                <a:latin typeface="Franklin Gothic Medium" panose="020B0603020102020204" pitchFamily="34" charset="0"/>
              </a:rPr>
              <a:t>De nombreux véhicules déjà existants </a:t>
            </a:r>
          </a:p>
          <a:p>
            <a:pPr algn="r">
              <a:spcBef>
                <a:spcPts val="600"/>
              </a:spcBef>
              <a:spcAft>
                <a:spcPts val="600"/>
              </a:spcAft>
            </a:pPr>
            <a:endParaRPr lang="fr-FR" b="1" dirty="0">
              <a:solidFill>
                <a:srgbClr val="46659A"/>
              </a:solidFill>
              <a:latin typeface="Franklin Gothic Medium" panose="020B0603020102020204" pitchFamily="34" charset="0"/>
            </a:endParaRPr>
          </a:p>
        </p:txBody>
      </p:sp>
      <p:sp>
        <p:nvSpPr>
          <p:cNvPr id="20" name="Sous-titre 2"/>
          <p:cNvSpPr txBox="1">
            <a:spLocks/>
          </p:cNvSpPr>
          <p:nvPr/>
        </p:nvSpPr>
        <p:spPr>
          <a:xfrm>
            <a:off x="2704953" y="2511653"/>
            <a:ext cx="6048868" cy="13790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600"/>
              </a:spcBef>
              <a:spcAft>
                <a:spcPts val="600"/>
              </a:spcAft>
              <a:buFont typeface="Arial" panose="020B0604020202020204" pitchFamily="34" charset="0"/>
              <a:buChar char="•"/>
            </a:pPr>
            <a:r>
              <a:rPr lang="fr-FR" sz="2800" dirty="0" smtClean="0">
                <a:solidFill>
                  <a:srgbClr val="46659A"/>
                </a:solidFill>
                <a:latin typeface="Franklin Gothic Medium" panose="020B0603020102020204" pitchFamily="34" charset="0"/>
              </a:rPr>
              <a:t>De 15 000 à 40 000 €</a:t>
            </a:r>
          </a:p>
          <a:p>
            <a:pPr marL="457200" indent="-457200" algn="l">
              <a:spcBef>
                <a:spcPts val="600"/>
              </a:spcBef>
              <a:spcAft>
                <a:spcPts val="600"/>
              </a:spcAft>
              <a:buFont typeface="Arial" panose="020B0604020202020204" pitchFamily="34" charset="0"/>
              <a:buChar char="•"/>
            </a:pPr>
            <a:r>
              <a:rPr lang="fr-FR" sz="2800" dirty="0" smtClean="0">
                <a:solidFill>
                  <a:srgbClr val="46659A"/>
                </a:solidFill>
                <a:latin typeface="Franklin Gothic Medium" panose="020B0603020102020204" pitchFamily="34" charset="0"/>
              </a:rPr>
              <a:t>AUDI, FIAT, OPEL, SEAT, WW</a:t>
            </a:r>
            <a:endParaRPr lang="fr-FR" sz="2800" dirty="0">
              <a:solidFill>
                <a:srgbClr val="46659A"/>
              </a:solidFill>
              <a:latin typeface="Franklin Gothic Medium" panose="020B0603020102020204" pitchFamily="34" charset="0"/>
            </a:endParaRPr>
          </a:p>
        </p:txBody>
      </p:sp>
      <p:sp>
        <p:nvSpPr>
          <p:cNvPr id="21" name="Sous-titre 2"/>
          <p:cNvSpPr txBox="1">
            <a:spLocks/>
          </p:cNvSpPr>
          <p:nvPr/>
        </p:nvSpPr>
        <p:spPr>
          <a:xfrm>
            <a:off x="1507516" y="449175"/>
            <a:ext cx="8116767" cy="135198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pPr>
            <a:r>
              <a:rPr lang="fr-FR" b="1" dirty="0" smtClean="0">
                <a:solidFill>
                  <a:srgbClr val="46659A"/>
                </a:solidFill>
                <a:latin typeface="Franklin Gothic Medium" panose="020B0603020102020204" pitchFamily="34" charset="0"/>
              </a:rPr>
              <a:t>Une nouvelle perspective </a:t>
            </a:r>
            <a:r>
              <a:rPr lang="fr-FR" b="1" dirty="0">
                <a:solidFill>
                  <a:srgbClr val="46659A"/>
                </a:solidFill>
                <a:latin typeface="Franklin Gothic Medium" panose="020B0603020102020204" pitchFamily="34" charset="0"/>
              </a:rPr>
              <a:t>LE GNV </a:t>
            </a:r>
            <a:r>
              <a:rPr lang="fr-FR" b="1" dirty="0" smtClean="0">
                <a:solidFill>
                  <a:srgbClr val="46659A"/>
                </a:solidFill>
                <a:latin typeface="Franklin Gothic Medium" panose="020B0603020102020204" pitchFamily="34" charset="0"/>
              </a:rPr>
              <a:t>/BIOGAZ</a:t>
            </a:r>
            <a:endParaRPr lang="fr-FR" b="1" dirty="0">
              <a:solidFill>
                <a:srgbClr val="46659A"/>
              </a:solidFill>
              <a:latin typeface="Franklin Gothic Medium" panose="020B0603020102020204" pitchFamily="34" charset="0"/>
            </a:endParaRPr>
          </a:p>
          <a:p>
            <a:pPr algn="l">
              <a:spcBef>
                <a:spcPts val="600"/>
              </a:spcBef>
              <a:spcAft>
                <a:spcPts val="600"/>
              </a:spcAft>
            </a:pPr>
            <a:endParaRPr lang="fr-FR" b="1" dirty="0" smtClean="0">
              <a:solidFill>
                <a:srgbClr val="46659A"/>
              </a:solidFill>
              <a:latin typeface="Franklin Gothic Medium" panose="020B0603020102020204" pitchFamily="34" charset="0"/>
            </a:endParaRPr>
          </a:p>
        </p:txBody>
      </p:sp>
    </p:spTree>
    <p:extLst>
      <p:ext uri="{BB962C8B-B14F-4D97-AF65-F5344CB8AC3E}">
        <p14:creationId xmlns:p14="http://schemas.microsoft.com/office/powerpoint/2010/main" val="335643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9173" y="809167"/>
            <a:ext cx="4845653" cy="321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4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6" name="Sous-titre 2"/>
          <p:cNvSpPr txBox="1">
            <a:spLocks/>
          </p:cNvSpPr>
          <p:nvPr/>
        </p:nvSpPr>
        <p:spPr>
          <a:xfrm>
            <a:off x="108841" y="2067694"/>
            <a:ext cx="8944116"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3600" b="1" dirty="0" smtClean="0">
                <a:solidFill>
                  <a:srgbClr val="29344B"/>
                </a:solidFill>
                <a:latin typeface="Franklin Gothic Medium" panose="020B0603020102020204" pitchFamily="34" charset="0"/>
              </a:rPr>
              <a:t>MERCI </a:t>
            </a:r>
          </a:p>
          <a:p>
            <a:endParaRPr lang="fr-FR" sz="800" b="1" dirty="0" smtClean="0">
              <a:solidFill>
                <a:srgbClr val="29344B"/>
              </a:solidFill>
              <a:latin typeface="Franklin Gothic Medium" panose="020B0603020102020204" pitchFamily="34" charset="0"/>
            </a:endParaRPr>
          </a:p>
        </p:txBody>
      </p:sp>
    </p:spTree>
    <p:extLst>
      <p:ext uri="{BB962C8B-B14F-4D97-AF65-F5344CB8AC3E}">
        <p14:creationId xmlns:p14="http://schemas.microsoft.com/office/powerpoint/2010/main" val="125522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Sous-titre 2"/>
          <p:cNvSpPr txBox="1">
            <a:spLocks/>
          </p:cNvSpPr>
          <p:nvPr/>
        </p:nvSpPr>
        <p:spPr>
          <a:xfrm>
            <a:off x="99941" y="123478"/>
            <a:ext cx="8944116" cy="20162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29344B"/>
              </a:solidFill>
              <a:latin typeface="Franklin Gothic Medium" panose="020B0603020102020204" pitchFamily="34" charset="0"/>
            </a:endParaRPr>
          </a:p>
          <a:p>
            <a:r>
              <a:rPr lang="fr-FR" sz="3600" b="1" dirty="0" smtClean="0">
                <a:solidFill>
                  <a:srgbClr val="29344B"/>
                </a:solidFill>
                <a:latin typeface="Franklin Gothic Medium" panose="020B0603020102020204" pitchFamily="34" charset="0"/>
              </a:rPr>
              <a:t>La Mobilité DURABLE </a:t>
            </a:r>
          </a:p>
          <a:p>
            <a:endParaRPr lang="fr-FR" sz="800" b="1" dirty="0" smtClean="0">
              <a:solidFill>
                <a:srgbClr val="29344B"/>
              </a:solidFill>
              <a:latin typeface="Franklin Gothic Medium" panose="020B0603020102020204" pitchFamily="34" charset="0"/>
            </a:endParaRPr>
          </a:p>
        </p:txBody>
      </p:sp>
      <p:sp>
        <p:nvSpPr>
          <p:cNvPr id="2" name="Rectangle 1"/>
          <p:cNvSpPr/>
          <p:nvPr/>
        </p:nvSpPr>
        <p:spPr>
          <a:xfrm>
            <a:off x="73911" y="1408003"/>
            <a:ext cx="8944115" cy="3046988"/>
          </a:xfrm>
          <a:prstGeom prst="rect">
            <a:avLst/>
          </a:prstGeom>
          <a:solidFill>
            <a:schemeClr val="bg2"/>
          </a:solidFill>
        </p:spPr>
        <p:txBody>
          <a:bodyPr wrap="square">
            <a:spAutoFit/>
          </a:bodyPr>
          <a:lstStyle/>
          <a:p>
            <a:pPr marL="1692275" lvl="5" indent="-342900">
              <a:buClr>
                <a:srgbClr val="DDDD47"/>
              </a:buClr>
              <a:buFont typeface="Wingdings" pitchFamily="2" charset="2"/>
              <a:buChar char="§"/>
            </a:pPr>
            <a:r>
              <a:rPr lang="fr-FR" sz="2400" dirty="0" smtClean="0">
                <a:solidFill>
                  <a:srgbClr val="46659A"/>
                </a:solidFill>
                <a:latin typeface="Franklin Gothic Book" panose="020B0503020102020204" pitchFamily="34" charset="0"/>
                <a:cs typeface="Arial" pitchFamily="34" charset="0"/>
              </a:rPr>
              <a:t>Conséquences pour tout à chacun …..</a:t>
            </a:r>
          </a:p>
          <a:p>
            <a:pPr marL="1349375" lvl="5">
              <a:buClr>
                <a:srgbClr val="DDDD47"/>
              </a:buClr>
            </a:pPr>
            <a:endParaRPr lang="fr-FR" sz="2400" dirty="0" smtClean="0">
              <a:solidFill>
                <a:srgbClr val="46659A"/>
              </a:solidFill>
              <a:latin typeface="Franklin Gothic Book" panose="020B0503020102020204" pitchFamily="34" charset="0"/>
              <a:cs typeface="Arial" pitchFamily="34" charset="0"/>
            </a:endParaRPr>
          </a:p>
          <a:p>
            <a:pPr marL="2149475" lvl="6"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Possibilité de revenir sur les 80 km/h</a:t>
            </a:r>
          </a:p>
          <a:p>
            <a:pPr marL="2149475" lvl="6"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Création possible de zones  ZFE (zone interdite)</a:t>
            </a:r>
          </a:p>
          <a:p>
            <a:pPr marL="2149475" lvl="6"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Création de voies spécifiques « Véhicule propre » ou de transport en commun</a:t>
            </a:r>
          </a:p>
          <a:p>
            <a:pPr marL="2149475" lvl="6"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Restriction de circulation automatique</a:t>
            </a:r>
          </a:p>
          <a:p>
            <a:pPr marL="2149475" lvl="6"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Fin de la vente des véhicules thermiques d’ici 2040</a:t>
            </a:r>
          </a:p>
          <a:p>
            <a:pPr marL="2149475" lvl="6"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Remboursement des frais pour les salariés  (400 €)</a:t>
            </a:r>
          </a:p>
          <a:p>
            <a:pPr marL="2149475" lvl="6" indent="-342900">
              <a:buClr>
                <a:srgbClr val="DDDD47"/>
              </a:buClr>
              <a:buFont typeface="Wingdings" pitchFamily="2" charset="2"/>
              <a:buChar char="ü"/>
            </a:pPr>
            <a:r>
              <a:rPr lang="fr-FR" dirty="0" smtClean="0">
                <a:solidFill>
                  <a:srgbClr val="46659A"/>
                </a:solidFill>
                <a:latin typeface="Franklin Gothic Book" panose="020B0503020102020204" pitchFamily="34" charset="0"/>
                <a:cs typeface="Arial" pitchFamily="34" charset="0"/>
              </a:rPr>
              <a:t>Mesures plus favorables  pour les vélos (transport, </a:t>
            </a:r>
            <a:r>
              <a:rPr lang="fr-FR" dirty="0" err="1" smtClean="0">
                <a:solidFill>
                  <a:srgbClr val="46659A"/>
                </a:solidFill>
                <a:latin typeface="Franklin Gothic Book" panose="020B0503020102020204" pitchFamily="34" charset="0"/>
                <a:cs typeface="Arial" pitchFamily="34" charset="0"/>
              </a:rPr>
              <a:t>sncf</a:t>
            </a:r>
            <a:r>
              <a:rPr lang="fr-FR" dirty="0" smtClean="0">
                <a:solidFill>
                  <a:srgbClr val="46659A"/>
                </a:solidFill>
                <a:latin typeface="Franklin Gothic Book" panose="020B0503020102020204" pitchFamily="34" charset="0"/>
                <a:cs typeface="Arial" pitchFamily="34" charset="0"/>
              </a:rPr>
              <a:t>, </a:t>
            </a:r>
            <a:r>
              <a:rPr lang="fr-FR" dirty="0" err="1" smtClean="0">
                <a:solidFill>
                  <a:srgbClr val="46659A"/>
                </a:solidFill>
                <a:latin typeface="Franklin Gothic Book" panose="020B0503020102020204" pitchFamily="34" charset="0"/>
                <a:cs typeface="Arial" pitchFamily="34" charset="0"/>
              </a:rPr>
              <a:t>ratp</a:t>
            </a:r>
            <a:r>
              <a:rPr lang="fr-FR" dirty="0" smtClean="0">
                <a:solidFill>
                  <a:srgbClr val="46659A"/>
                </a:solidFill>
                <a:latin typeface="Franklin Gothic Book" panose="020B0503020102020204" pitchFamily="34" charset="0"/>
                <a:cs typeface="Arial" pitchFamily="34" charset="0"/>
              </a:rPr>
              <a:t>…)</a:t>
            </a:r>
          </a:p>
        </p:txBody>
      </p:sp>
    </p:spTree>
    <p:extLst>
      <p:ext uri="{BB962C8B-B14F-4D97-AF65-F5344CB8AC3E}">
        <p14:creationId xmlns:p14="http://schemas.microsoft.com/office/powerpoint/2010/main" val="192553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8" name="Sous-titre 2"/>
          <p:cNvSpPr txBox="1">
            <a:spLocks/>
          </p:cNvSpPr>
          <p:nvPr/>
        </p:nvSpPr>
        <p:spPr>
          <a:xfrm>
            <a:off x="99941" y="123478"/>
            <a:ext cx="8944116" cy="20162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smtClean="0">
              <a:solidFill>
                <a:srgbClr val="29344B"/>
              </a:solidFill>
              <a:latin typeface="Franklin Gothic Medium" panose="020B0603020102020204" pitchFamily="34" charset="0"/>
            </a:endParaRPr>
          </a:p>
          <a:p>
            <a:r>
              <a:rPr lang="fr-FR" sz="3600" b="1" dirty="0" smtClean="0">
                <a:solidFill>
                  <a:srgbClr val="29344B"/>
                </a:solidFill>
                <a:latin typeface="Franklin Gothic Medium" panose="020B0603020102020204" pitchFamily="34" charset="0"/>
              </a:rPr>
              <a:t>La Mobilité DURABLE </a:t>
            </a:r>
          </a:p>
          <a:p>
            <a:endParaRPr lang="fr-FR" sz="800" b="1" dirty="0" smtClean="0">
              <a:solidFill>
                <a:srgbClr val="29344B"/>
              </a:solidFill>
              <a:latin typeface="Franklin Gothic Medium" panose="020B0603020102020204" pitchFamily="34" charset="0"/>
            </a:endParaRPr>
          </a:p>
        </p:txBody>
      </p:sp>
      <p:sp>
        <p:nvSpPr>
          <p:cNvPr id="2" name="Rectangle 1"/>
          <p:cNvSpPr/>
          <p:nvPr/>
        </p:nvSpPr>
        <p:spPr>
          <a:xfrm>
            <a:off x="73911" y="1587445"/>
            <a:ext cx="8944115" cy="1200329"/>
          </a:xfrm>
          <a:prstGeom prst="rect">
            <a:avLst/>
          </a:prstGeom>
          <a:solidFill>
            <a:schemeClr val="bg2"/>
          </a:solidFill>
        </p:spPr>
        <p:txBody>
          <a:bodyPr wrap="square">
            <a:spAutoFit/>
          </a:bodyPr>
          <a:lstStyle/>
          <a:p>
            <a:pPr marL="1692275" lvl="5" indent="-342900">
              <a:buClr>
                <a:srgbClr val="DDDD47"/>
              </a:buClr>
              <a:buFont typeface="Wingdings" pitchFamily="2" charset="2"/>
              <a:buChar char="§"/>
            </a:pPr>
            <a:endParaRPr lang="fr-FR" sz="2400" dirty="0" smtClean="0">
              <a:solidFill>
                <a:srgbClr val="46659A"/>
              </a:solidFill>
              <a:latin typeface="Franklin Gothic Book" panose="020B0503020102020204" pitchFamily="34" charset="0"/>
              <a:cs typeface="Arial" pitchFamily="34" charset="0"/>
            </a:endParaRPr>
          </a:p>
          <a:p>
            <a:pPr marL="1692275" lvl="5" indent="-342900">
              <a:buClr>
                <a:srgbClr val="DDDD47"/>
              </a:buClr>
              <a:buFont typeface="Wingdings" pitchFamily="2" charset="2"/>
              <a:buChar char="§"/>
            </a:pPr>
            <a:r>
              <a:rPr lang="fr-FR" sz="2400" dirty="0" smtClean="0">
                <a:solidFill>
                  <a:srgbClr val="46659A"/>
                </a:solidFill>
                <a:latin typeface="Franklin Gothic Book" panose="020B0503020102020204" pitchFamily="34" charset="0"/>
                <a:cs typeface="Arial" pitchFamily="34" charset="0"/>
              </a:rPr>
              <a:t>LE SDEC ENERGIE</a:t>
            </a:r>
          </a:p>
          <a:p>
            <a:pPr marL="1349375" lvl="5">
              <a:buClr>
                <a:srgbClr val="DDDD47"/>
              </a:buClr>
            </a:pPr>
            <a:endParaRPr lang="fr-FR" sz="2400" dirty="0" smtClean="0">
              <a:solidFill>
                <a:srgbClr val="46659A"/>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302882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a:grpSpLocks noChangeAspect="1"/>
          </p:cNvGrpSpPr>
          <p:nvPr/>
        </p:nvGrpSpPr>
        <p:grpSpPr>
          <a:xfrm>
            <a:off x="1692374" y="101459"/>
            <a:ext cx="6846858" cy="4558523"/>
            <a:chOff x="1763688" y="2222472"/>
            <a:chExt cx="6048000" cy="4026658"/>
          </a:xfrm>
        </p:grpSpPr>
        <p:pic>
          <p:nvPicPr>
            <p:cNvPr id="9"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3688" y="2222472"/>
              <a:ext cx="6048000" cy="402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671044" y="3861048"/>
              <a:ext cx="2017729" cy="637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886" y="247786"/>
            <a:ext cx="1073749" cy="1191382"/>
          </a:xfrm>
          <a:prstGeom prst="rect">
            <a:avLst/>
          </a:prstGeom>
        </p:spPr>
      </p:pic>
      <p:sp>
        <p:nvSpPr>
          <p:cNvPr id="11" name="ZoneTexte 10"/>
          <p:cNvSpPr txBox="1"/>
          <p:nvPr/>
        </p:nvSpPr>
        <p:spPr>
          <a:xfrm>
            <a:off x="6399136" y="1569190"/>
            <a:ext cx="192291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900" b="1" i="1" dirty="0" smtClean="0">
                <a:solidFill>
                  <a:srgbClr val="163C69"/>
                </a:solidFill>
              </a:rPr>
              <a:t>28,3 </a:t>
            </a:r>
            <a:r>
              <a:rPr lang="fr-FR" sz="900" i="1" dirty="0" smtClean="0">
                <a:solidFill>
                  <a:srgbClr val="163C69"/>
                </a:solidFill>
              </a:rPr>
              <a:t>M€/an investis sur les réseaux (électricité, gaz, télécommunication, éclairage)</a:t>
            </a:r>
          </a:p>
          <a:p>
            <a:r>
              <a:rPr lang="fr-FR" sz="900" b="1" i="1" dirty="0" smtClean="0">
                <a:solidFill>
                  <a:srgbClr val="163C69"/>
                </a:solidFill>
              </a:rPr>
              <a:t>1 072 </a:t>
            </a:r>
            <a:r>
              <a:rPr lang="fr-FR" sz="900" i="1" dirty="0" smtClean="0">
                <a:solidFill>
                  <a:srgbClr val="163C69"/>
                </a:solidFill>
              </a:rPr>
              <a:t>chantiers/an</a:t>
            </a:r>
            <a:endParaRPr lang="fr-FR" sz="900" i="1" dirty="0">
              <a:solidFill>
                <a:srgbClr val="163C69"/>
              </a:solidFill>
            </a:endParaRPr>
          </a:p>
        </p:txBody>
      </p:sp>
      <p:pic>
        <p:nvPicPr>
          <p:cNvPr id="16" name="Image 15"/>
          <p:cNvPicPr>
            <a:picLocks noChangeAspect="1"/>
          </p:cNvPicPr>
          <p:nvPr/>
        </p:nvPicPr>
        <p:blipFill rotWithShape="1">
          <a:blip r:embed="rId5"/>
          <a:srcRect r="10672"/>
          <a:stretch/>
        </p:blipFill>
        <p:spPr>
          <a:xfrm>
            <a:off x="5796136" y="1563638"/>
            <a:ext cx="612000" cy="657433"/>
          </a:xfrm>
          <a:prstGeom prst="rect">
            <a:avLst/>
          </a:prstGeom>
        </p:spPr>
      </p:pic>
      <p:sp>
        <p:nvSpPr>
          <p:cNvPr id="17" name="ZoneTexte 16"/>
          <p:cNvSpPr txBox="1"/>
          <p:nvPr/>
        </p:nvSpPr>
        <p:spPr>
          <a:xfrm>
            <a:off x="3391541" y="1394099"/>
            <a:ext cx="2642411" cy="923330"/>
          </a:xfrm>
          <a:prstGeom prst="rect">
            <a:avLst/>
          </a:prstGeom>
          <a:noFill/>
        </p:spPr>
        <p:txBody>
          <a:bodyPr wrap="square" rtlCol="0">
            <a:spAutoFit/>
          </a:bodyPr>
          <a:lstStyle/>
          <a:p>
            <a:pPr algn="ctr"/>
            <a:r>
              <a:rPr lang="fr-FR" sz="900" b="1" i="1" dirty="0" smtClean="0">
                <a:solidFill>
                  <a:srgbClr val="163C69"/>
                </a:solidFill>
              </a:rPr>
              <a:t>21 </a:t>
            </a:r>
            <a:r>
              <a:rPr lang="fr-FR" sz="900" i="1" dirty="0">
                <a:solidFill>
                  <a:srgbClr val="163C69"/>
                </a:solidFill>
              </a:rPr>
              <a:t>collectivités </a:t>
            </a:r>
            <a:r>
              <a:rPr lang="fr-FR" sz="900" i="1" dirty="0" smtClean="0">
                <a:solidFill>
                  <a:srgbClr val="163C69"/>
                </a:solidFill>
              </a:rPr>
              <a:t>adhérentes Energies renouvelables</a:t>
            </a:r>
            <a:r>
              <a:rPr lang="fr-FR" sz="900" b="1" i="1" dirty="0" smtClean="0">
                <a:solidFill>
                  <a:srgbClr val="163C69"/>
                </a:solidFill>
              </a:rPr>
              <a:t/>
            </a:r>
            <a:br>
              <a:rPr lang="fr-FR" sz="900" b="1" i="1" dirty="0" smtClean="0">
                <a:solidFill>
                  <a:srgbClr val="163C69"/>
                </a:solidFill>
              </a:rPr>
            </a:br>
            <a:r>
              <a:rPr lang="fr-FR" sz="900" b="1" i="1" dirty="0" smtClean="0">
                <a:solidFill>
                  <a:srgbClr val="163C69"/>
                </a:solidFill>
              </a:rPr>
              <a:t>6 </a:t>
            </a:r>
            <a:r>
              <a:rPr lang="fr-FR" sz="900" i="1" dirty="0" smtClean="0">
                <a:solidFill>
                  <a:srgbClr val="163C69"/>
                </a:solidFill>
              </a:rPr>
              <a:t>communes adhérentes Contribution</a:t>
            </a:r>
            <a:br>
              <a:rPr lang="fr-FR" sz="900" i="1" dirty="0" smtClean="0">
                <a:solidFill>
                  <a:srgbClr val="163C69"/>
                </a:solidFill>
              </a:rPr>
            </a:br>
            <a:r>
              <a:rPr lang="fr-FR" sz="900" i="1" dirty="0" smtClean="0">
                <a:solidFill>
                  <a:srgbClr val="163C69"/>
                </a:solidFill>
              </a:rPr>
              <a:t>à la transition énergétique</a:t>
            </a:r>
          </a:p>
          <a:p>
            <a:pPr algn="ctr"/>
            <a:r>
              <a:rPr lang="fr-FR" sz="900" b="1" i="1" dirty="0" smtClean="0">
                <a:solidFill>
                  <a:srgbClr val="163C69"/>
                </a:solidFill>
              </a:rPr>
              <a:t>19 000 000 </a:t>
            </a:r>
            <a:r>
              <a:rPr lang="fr-FR" sz="900" i="1" dirty="0" smtClean="0">
                <a:solidFill>
                  <a:srgbClr val="163C69"/>
                </a:solidFill>
              </a:rPr>
              <a:t>KWh </a:t>
            </a:r>
            <a:r>
              <a:rPr lang="fr-FR" sz="900" i="1" dirty="0" err="1" smtClean="0">
                <a:solidFill>
                  <a:srgbClr val="163C69"/>
                </a:solidFill>
              </a:rPr>
              <a:t>Cumac</a:t>
            </a:r>
            <a:r>
              <a:rPr lang="fr-FR" sz="900" i="1" dirty="0" smtClean="0">
                <a:solidFill>
                  <a:srgbClr val="163C69"/>
                </a:solidFill>
              </a:rPr>
              <a:t> de CEE </a:t>
            </a:r>
            <a:br>
              <a:rPr lang="fr-FR" sz="900" i="1" dirty="0" smtClean="0">
                <a:solidFill>
                  <a:srgbClr val="163C69"/>
                </a:solidFill>
              </a:rPr>
            </a:br>
            <a:r>
              <a:rPr lang="fr-FR" sz="900" b="1" i="1" dirty="0" smtClean="0">
                <a:solidFill>
                  <a:srgbClr val="163C69"/>
                </a:solidFill>
              </a:rPr>
              <a:t>562 m² </a:t>
            </a:r>
            <a:r>
              <a:rPr lang="fr-FR" sz="900" i="1" dirty="0" smtClean="0">
                <a:solidFill>
                  <a:srgbClr val="163C69"/>
                </a:solidFill>
              </a:rPr>
              <a:t>de panneaux photovoltaïques</a:t>
            </a:r>
            <a:br>
              <a:rPr lang="fr-FR" sz="900" i="1" dirty="0" smtClean="0">
                <a:solidFill>
                  <a:srgbClr val="163C69"/>
                </a:solidFill>
              </a:rPr>
            </a:br>
            <a:r>
              <a:rPr lang="fr-FR" sz="900" i="1" dirty="0" smtClean="0">
                <a:solidFill>
                  <a:srgbClr val="163C69"/>
                </a:solidFill>
              </a:rPr>
              <a:t>installés</a:t>
            </a:r>
            <a:r>
              <a:rPr lang="fr-FR" sz="900" i="1" dirty="0">
                <a:solidFill>
                  <a:srgbClr val="163C69"/>
                </a:solidFill>
              </a:rPr>
              <a:t> </a:t>
            </a:r>
            <a:r>
              <a:rPr lang="fr-FR" sz="900" i="1" dirty="0" smtClean="0">
                <a:solidFill>
                  <a:srgbClr val="163C69"/>
                </a:solidFill>
              </a:rPr>
              <a:t>sur les bâtiments publics</a:t>
            </a:r>
            <a:endParaRPr lang="fr-FR" sz="900" i="1" dirty="0">
              <a:solidFill>
                <a:srgbClr val="163C69"/>
              </a:solidFill>
            </a:endParaRPr>
          </a:p>
        </p:txBody>
      </p:sp>
      <p:pic>
        <p:nvPicPr>
          <p:cNvPr id="18" name="Imag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1242" y="1909722"/>
            <a:ext cx="612000" cy="599889"/>
          </a:xfrm>
          <a:prstGeom prst="rect">
            <a:avLst/>
          </a:prstGeom>
        </p:spPr>
      </p:pic>
      <p:pic>
        <p:nvPicPr>
          <p:cNvPr id="19" name="Image 18"/>
          <p:cNvPicPr>
            <a:picLocks noChangeAspect="1"/>
          </p:cNvPicPr>
          <p:nvPr/>
        </p:nvPicPr>
        <p:blipFill>
          <a:blip r:embed="rId7"/>
          <a:stretch>
            <a:fillRect/>
          </a:stretch>
        </p:blipFill>
        <p:spPr>
          <a:xfrm>
            <a:off x="4932040" y="2520561"/>
            <a:ext cx="684000" cy="641698"/>
          </a:xfrm>
          <a:prstGeom prst="rect">
            <a:avLst/>
          </a:prstGeom>
        </p:spPr>
      </p:pic>
      <p:sp>
        <p:nvSpPr>
          <p:cNvPr id="20" name="ZoneTexte 19"/>
          <p:cNvSpPr txBox="1"/>
          <p:nvPr/>
        </p:nvSpPr>
        <p:spPr>
          <a:xfrm>
            <a:off x="4378648" y="3092473"/>
            <a:ext cx="2024913" cy="646331"/>
          </a:xfrm>
          <a:prstGeom prst="rect">
            <a:avLst/>
          </a:prstGeom>
          <a:noFill/>
        </p:spPr>
        <p:txBody>
          <a:bodyPr wrap="none" rtlCol="0">
            <a:spAutoFit/>
          </a:bodyPr>
          <a:lstStyle/>
          <a:p>
            <a:pPr algn="ctr"/>
            <a:r>
              <a:rPr lang="fr-FR" sz="900" b="1" i="1" dirty="0" smtClean="0">
                <a:solidFill>
                  <a:srgbClr val="163C69"/>
                </a:solidFill>
              </a:rPr>
              <a:t>489 </a:t>
            </a:r>
            <a:r>
              <a:rPr lang="fr-FR" sz="900" i="1" dirty="0">
                <a:solidFill>
                  <a:srgbClr val="163C69"/>
                </a:solidFill>
              </a:rPr>
              <a:t>collectivités adhérentes</a:t>
            </a:r>
            <a:r>
              <a:rPr lang="fr-FR" sz="900" b="1" i="1" dirty="0" smtClean="0">
                <a:solidFill>
                  <a:srgbClr val="163C69"/>
                </a:solidFill>
              </a:rPr>
              <a:t/>
            </a:r>
            <a:br>
              <a:rPr lang="fr-FR" sz="900" b="1" i="1" dirty="0" smtClean="0">
                <a:solidFill>
                  <a:srgbClr val="163C69"/>
                </a:solidFill>
              </a:rPr>
            </a:br>
            <a:r>
              <a:rPr lang="fr-FR" sz="900" b="1" i="1" dirty="0" smtClean="0">
                <a:solidFill>
                  <a:srgbClr val="163C69"/>
                </a:solidFill>
              </a:rPr>
              <a:t>19 756 </a:t>
            </a:r>
            <a:r>
              <a:rPr lang="fr-FR" sz="900" i="1" dirty="0" smtClean="0">
                <a:solidFill>
                  <a:srgbClr val="163C69"/>
                </a:solidFill>
              </a:rPr>
              <a:t>km de réseau public d’électricité</a:t>
            </a:r>
          </a:p>
          <a:p>
            <a:pPr algn="ctr"/>
            <a:r>
              <a:rPr lang="fr-FR" sz="900" b="1" i="1" dirty="0" smtClean="0">
                <a:solidFill>
                  <a:srgbClr val="163C69"/>
                </a:solidFill>
              </a:rPr>
              <a:t>449 238 </a:t>
            </a:r>
            <a:r>
              <a:rPr lang="fr-FR" sz="900" i="1" dirty="0" smtClean="0">
                <a:solidFill>
                  <a:srgbClr val="163C69"/>
                </a:solidFill>
              </a:rPr>
              <a:t>usagers</a:t>
            </a:r>
            <a:endParaRPr lang="fr-FR" sz="900" i="1" dirty="0">
              <a:solidFill>
                <a:srgbClr val="163C69"/>
              </a:solidFill>
            </a:endParaRPr>
          </a:p>
          <a:p>
            <a:pPr algn="ctr"/>
            <a:r>
              <a:rPr lang="fr-FR" sz="900" b="1" i="1" dirty="0" smtClean="0">
                <a:solidFill>
                  <a:srgbClr val="163C69"/>
                </a:solidFill>
              </a:rPr>
              <a:t>4 323 </a:t>
            </a:r>
            <a:r>
              <a:rPr lang="fr-FR" sz="900" i="1" dirty="0" err="1" smtClean="0">
                <a:solidFill>
                  <a:srgbClr val="163C69"/>
                </a:solidFill>
              </a:rPr>
              <a:t>GWh</a:t>
            </a:r>
            <a:r>
              <a:rPr lang="fr-FR" sz="900" i="1" dirty="0" smtClean="0">
                <a:solidFill>
                  <a:srgbClr val="163C69"/>
                </a:solidFill>
              </a:rPr>
              <a:t> d’électricité consommée</a:t>
            </a:r>
            <a:endParaRPr lang="fr-FR" sz="900" i="1" dirty="0">
              <a:solidFill>
                <a:srgbClr val="163C69"/>
              </a:solidFill>
            </a:endParaRPr>
          </a:p>
        </p:txBody>
      </p:sp>
      <p:sp>
        <p:nvSpPr>
          <p:cNvPr id="21" name="ZoneTexte 20"/>
          <p:cNvSpPr txBox="1"/>
          <p:nvPr/>
        </p:nvSpPr>
        <p:spPr>
          <a:xfrm>
            <a:off x="2051720" y="3651870"/>
            <a:ext cx="1604927" cy="784830"/>
          </a:xfrm>
          <a:prstGeom prst="rect">
            <a:avLst/>
          </a:prstGeom>
          <a:noFill/>
        </p:spPr>
        <p:txBody>
          <a:bodyPr wrap="none" rtlCol="0">
            <a:spAutoFit/>
          </a:bodyPr>
          <a:lstStyle/>
          <a:p>
            <a:pPr algn="ctr"/>
            <a:r>
              <a:rPr lang="fr-FR" sz="900" b="1" i="1" dirty="0" smtClean="0">
                <a:solidFill>
                  <a:srgbClr val="163C69"/>
                </a:solidFill>
              </a:rPr>
              <a:t>224 </a:t>
            </a:r>
            <a:r>
              <a:rPr lang="fr-FR" sz="900" i="1" dirty="0" smtClean="0">
                <a:solidFill>
                  <a:srgbClr val="163C69"/>
                </a:solidFill>
              </a:rPr>
              <a:t>bornes de recharge</a:t>
            </a:r>
          </a:p>
          <a:p>
            <a:pPr algn="ctr"/>
            <a:r>
              <a:rPr lang="fr-FR" sz="900" b="1" i="1" dirty="0" smtClean="0">
                <a:solidFill>
                  <a:srgbClr val="163C69"/>
                </a:solidFill>
              </a:rPr>
              <a:t>159 </a:t>
            </a:r>
            <a:r>
              <a:rPr lang="fr-FR" sz="900" i="1" dirty="0" smtClean="0">
                <a:solidFill>
                  <a:srgbClr val="163C69"/>
                </a:solidFill>
              </a:rPr>
              <a:t>communes équipées</a:t>
            </a:r>
          </a:p>
          <a:p>
            <a:pPr algn="ctr"/>
            <a:r>
              <a:rPr lang="fr-FR" sz="900" b="1" i="1" dirty="0" smtClean="0">
                <a:solidFill>
                  <a:srgbClr val="163C69"/>
                </a:solidFill>
              </a:rPr>
              <a:t>1142 </a:t>
            </a:r>
            <a:r>
              <a:rPr lang="fr-FR" sz="900" i="1" dirty="0" smtClean="0">
                <a:solidFill>
                  <a:srgbClr val="163C69"/>
                </a:solidFill>
              </a:rPr>
              <a:t>abonnés </a:t>
            </a:r>
            <a:r>
              <a:rPr lang="fr-FR" sz="900" i="1" dirty="0" err="1" smtClean="0">
                <a:solidFill>
                  <a:srgbClr val="163C69"/>
                </a:solidFill>
              </a:rPr>
              <a:t>MobiSDEC</a:t>
            </a:r>
            <a:r>
              <a:rPr lang="fr-FR" sz="900" i="1" dirty="0" smtClean="0">
                <a:solidFill>
                  <a:srgbClr val="163C69"/>
                </a:solidFill>
              </a:rPr>
              <a:t/>
            </a:r>
            <a:br>
              <a:rPr lang="fr-FR" sz="900" i="1" dirty="0" smtClean="0">
                <a:solidFill>
                  <a:srgbClr val="163C69"/>
                </a:solidFill>
              </a:rPr>
            </a:br>
            <a:r>
              <a:rPr lang="fr-FR" sz="900" b="1" i="1" dirty="0" smtClean="0">
                <a:solidFill>
                  <a:srgbClr val="163C69"/>
                </a:solidFill>
              </a:rPr>
              <a:t>2</a:t>
            </a:r>
            <a:r>
              <a:rPr lang="fr-FR" sz="900" i="1" dirty="0" smtClean="0">
                <a:solidFill>
                  <a:srgbClr val="163C69"/>
                </a:solidFill>
              </a:rPr>
              <a:t> stations hydrogène en cours </a:t>
            </a:r>
            <a:br>
              <a:rPr lang="fr-FR" sz="900" i="1" dirty="0" smtClean="0">
                <a:solidFill>
                  <a:srgbClr val="163C69"/>
                </a:solidFill>
              </a:rPr>
            </a:br>
            <a:r>
              <a:rPr lang="fr-FR" sz="900" i="1" dirty="0" smtClean="0">
                <a:solidFill>
                  <a:srgbClr val="163C69"/>
                </a:solidFill>
              </a:rPr>
              <a:t>d’étude</a:t>
            </a:r>
            <a:endParaRPr lang="fr-FR" sz="900" i="1" dirty="0">
              <a:solidFill>
                <a:srgbClr val="163C69"/>
              </a:solidFill>
            </a:endParaRPr>
          </a:p>
        </p:txBody>
      </p:sp>
      <p:pic>
        <p:nvPicPr>
          <p:cNvPr id="22" name="Imag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7751" y="3059176"/>
            <a:ext cx="540000" cy="607145"/>
          </a:xfrm>
          <a:prstGeom prst="rect">
            <a:avLst/>
          </a:prstGeom>
        </p:spPr>
      </p:pic>
      <p:sp>
        <p:nvSpPr>
          <p:cNvPr id="23" name="ZoneTexte 22"/>
          <p:cNvSpPr txBox="1"/>
          <p:nvPr/>
        </p:nvSpPr>
        <p:spPr>
          <a:xfrm>
            <a:off x="6012160" y="2429475"/>
            <a:ext cx="1723549" cy="646331"/>
          </a:xfrm>
          <a:prstGeom prst="rect">
            <a:avLst/>
          </a:prstGeom>
          <a:noFill/>
        </p:spPr>
        <p:txBody>
          <a:bodyPr wrap="none" rtlCol="0">
            <a:spAutoFit/>
          </a:bodyPr>
          <a:lstStyle/>
          <a:p>
            <a:pPr algn="ctr"/>
            <a:r>
              <a:rPr lang="fr-FR" sz="900" b="1" i="1" dirty="0" smtClean="0">
                <a:solidFill>
                  <a:srgbClr val="163C69"/>
                </a:solidFill>
              </a:rPr>
              <a:t>92 </a:t>
            </a:r>
            <a:r>
              <a:rPr lang="fr-FR" sz="900" i="1" dirty="0">
                <a:solidFill>
                  <a:srgbClr val="163C69"/>
                </a:solidFill>
              </a:rPr>
              <a:t>collectivités adhérentes</a:t>
            </a:r>
            <a:r>
              <a:rPr lang="fr-FR" sz="900" b="1" i="1" dirty="0" smtClean="0">
                <a:solidFill>
                  <a:srgbClr val="163C69"/>
                </a:solidFill>
              </a:rPr>
              <a:t/>
            </a:r>
            <a:br>
              <a:rPr lang="fr-FR" sz="900" b="1" i="1" dirty="0" smtClean="0">
                <a:solidFill>
                  <a:srgbClr val="163C69"/>
                </a:solidFill>
              </a:rPr>
            </a:br>
            <a:r>
              <a:rPr lang="fr-FR" sz="900" b="1" i="1" dirty="0" smtClean="0">
                <a:solidFill>
                  <a:srgbClr val="163C69"/>
                </a:solidFill>
              </a:rPr>
              <a:t>1 852 </a:t>
            </a:r>
            <a:r>
              <a:rPr lang="fr-FR" sz="900" i="1" dirty="0" smtClean="0">
                <a:solidFill>
                  <a:srgbClr val="163C69"/>
                </a:solidFill>
              </a:rPr>
              <a:t>km de réseau public de gaz</a:t>
            </a:r>
          </a:p>
          <a:p>
            <a:pPr algn="ctr"/>
            <a:r>
              <a:rPr lang="fr-FR" sz="900" b="1" i="1" dirty="0" smtClean="0">
                <a:solidFill>
                  <a:srgbClr val="163C69"/>
                </a:solidFill>
              </a:rPr>
              <a:t>90 487 </a:t>
            </a:r>
            <a:r>
              <a:rPr lang="fr-FR" sz="900" i="1" dirty="0" smtClean="0">
                <a:solidFill>
                  <a:srgbClr val="163C69"/>
                </a:solidFill>
              </a:rPr>
              <a:t>usagers</a:t>
            </a:r>
            <a:endParaRPr lang="fr-FR" sz="900" i="1" dirty="0">
              <a:solidFill>
                <a:srgbClr val="163C69"/>
              </a:solidFill>
            </a:endParaRPr>
          </a:p>
          <a:p>
            <a:pPr algn="ctr"/>
            <a:r>
              <a:rPr lang="fr-FR" sz="900" b="1" i="1" dirty="0" smtClean="0">
                <a:solidFill>
                  <a:srgbClr val="163C69"/>
                </a:solidFill>
              </a:rPr>
              <a:t>2 291 </a:t>
            </a:r>
            <a:r>
              <a:rPr lang="fr-FR" sz="900" i="1" dirty="0" err="1" smtClean="0">
                <a:solidFill>
                  <a:srgbClr val="163C69"/>
                </a:solidFill>
              </a:rPr>
              <a:t>GWh</a:t>
            </a:r>
            <a:r>
              <a:rPr lang="fr-FR" sz="900" i="1" dirty="0" smtClean="0">
                <a:solidFill>
                  <a:srgbClr val="163C69"/>
                </a:solidFill>
              </a:rPr>
              <a:t> de gaz consommé</a:t>
            </a:r>
            <a:endParaRPr lang="fr-FR" sz="900" i="1" dirty="0">
              <a:solidFill>
                <a:srgbClr val="163C69"/>
              </a:solidFill>
            </a:endParaRPr>
          </a:p>
        </p:txBody>
      </p:sp>
      <p:pic>
        <p:nvPicPr>
          <p:cNvPr id="24" name="Image 23"/>
          <p:cNvPicPr>
            <a:picLocks noChangeAspect="1"/>
          </p:cNvPicPr>
          <p:nvPr/>
        </p:nvPicPr>
        <p:blipFill rotWithShape="1">
          <a:blip r:embed="rId9"/>
          <a:srcRect l="7024" r="17823"/>
          <a:stretch/>
        </p:blipFill>
        <p:spPr>
          <a:xfrm>
            <a:off x="7675372" y="2391542"/>
            <a:ext cx="612000" cy="625900"/>
          </a:xfrm>
          <a:prstGeom prst="rect">
            <a:avLst/>
          </a:prstGeom>
        </p:spPr>
      </p:pic>
      <p:sp>
        <p:nvSpPr>
          <p:cNvPr id="25" name="ZoneTexte 24"/>
          <p:cNvSpPr txBox="1"/>
          <p:nvPr/>
        </p:nvSpPr>
        <p:spPr>
          <a:xfrm>
            <a:off x="2487805" y="749163"/>
            <a:ext cx="147989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sz="900" b="1" i="1" dirty="0" smtClean="0">
                <a:solidFill>
                  <a:srgbClr val="163C69"/>
                </a:solidFill>
              </a:rPr>
              <a:t>452 </a:t>
            </a:r>
            <a:r>
              <a:rPr lang="fr-FR" sz="900" i="1" dirty="0" smtClean="0">
                <a:solidFill>
                  <a:srgbClr val="163C69"/>
                </a:solidFill>
              </a:rPr>
              <a:t>collectivités adhérentes</a:t>
            </a:r>
          </a:p>
          <a:p>
            <a:r>
              <a:rPr lang="fr-FR" sz="900" b="1" i="1" dirty="0" smtClean="0">
                <a:solidFill>
                  <a:srgbClr val="163C69"/>
                </a:solidFill>
              </a:rPr>
              <a:t>95 249 </a:t>
            </a:r>
            <a:r>
              <a:rPr lang="fr-FR" sz="900" i="1" dirty="0" smtClean="0">
                <a:solidFill>
                  <a:srgbClr val="163C69"/>
                </a:solidFill>
              </a:rPr>
              <a:t>foyers d’éclairage</a:t>
            </a:r>
            <a:endParaRPr lang="fr-FR" sz="900" i="1" dirty="0">
              <a:solidFill>
                <a:srgbClr val="163C69"/>
              </a:solidFill>
            </a:endParaRPr>
          </a:p>
        </p:txBody>
      </p:sp>
      <p:pic>
        <p:nvPicPr>
          <p:cNvPr id="26" name="Image 25"/>
          <p:cNvPicPr>
            <a:picLocks noChangeAspect="1"/>
          </p:cNvPicPr>
          <p:nvPr/>
        </p:nvPicPr>
        <p:blipFill rotWithShape="1">
          <a:blip r:embed="rId10"/>
          <a:srcRect l="6484"/>
          <a:stretch/>
        </p:blipFill>
        <p:spPr>
          <a:xfrm>
            <a:off x="1943711" y="628335"/>
            <a:ext cx="612000" cy="626592"/>
          </a:xfrm>
          <a:prstGeom prst="rect">
            <a:avLst/>
          </a:prstGeom>
        </p:spPr>
      </p:pic>
      <p:sp>
        <p:nvSpPr>
          <p:cNvPr id="27" name="ZoneTexte 26"/>
          <p:cNvSpPr txBox="1"/>
          <p:nvPr/>
        </p:nvSpPr>
        <p:spPr>
          <a:xfrm>
            <a:off x="6093548" y="961637"/>
            <a:ext cx="138371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fr-FR" sz="900" b="1" i="1" dirty="0" smtClean="0">
                <a:solidFill>
                  <a:srgbClr val="163C69"/>
                </a:solidFill>
              </a:rPr>
              <a:t>40 </a:t>
            </a:r>
            <a:r>
              <a:rPr lang="fr-FR" sz="900" i="1" dirty="0" smtClean="0">
                <a:solidFill>
                  <a:srgbClr val="163C69"/>
                </a:solidFill>
              </a:rPr>
              <a:t>communes adhérentes</a:t>
            </a:r>
          </a:p>
          <a:p>
            <a:pPr algn="r"/>
            <a:r>
              <a:rPr lang="fr-FR" sz="900" b="1" i="1" dirty="0" smtClean="0">
                <a:solidFill>
                  <a:srgbClr val="163C69"/>
                </a:solidFill>
              </a:rPr>
              <a:t>90 </a:t>
            </a:r>
            <a:r>
              <a:rPr lang="fr-FR" sz="900" i="1" dirty="0" smtClean="0">
                <a:solidFill>
                  <a:srgbClr val="163C69"/>
                </a:solidFill>
              </a:rPr>
              <a:t>carrefours à feux</a:t>
            </a:r>
            <a:endParaRPr lang="fr-FR" sz="900" i="1" dirty="0">
              <a:solidFill>
                <a:srgbClr val="163C69"/>
              </a:solidFill>
            </a:endParaRPr>
          </a:p>
        </p:txBody>
      </p:sp>
      <p:pic>
        <p:nvPicPr>
          <p:cNvPr id="28" name="Image 27"/>
          <p:cNvPicPr>
            <a:picLocks noChangeAspect="1"/>
          </p:cNvPicPr>
          <p:nvPr/>
        </p:nvPicPr>
        <p:blipFill rotWithShape="1">
          <a:blip r:embed="rId11"/>
          <a:srcRect/>
          <a:stretch/>
        </p:blipFill>
        <p:spPr>
          <a:xfrm>
            <a:off x="7406452" y="843558"/>
            <a:ext cx="612000" cy="605490"/>
          </a:xfrm>
          <a:prstGeom prst="rect">
            <a:avLst/>
          </a:prstGeom>
        </p:spPr>
      </p:pic>
      <p:sp>
        <p:nvSpPr>
          <p:cNvPr id="29" name="ZoneTexte 28"/>
          <p:cNvSpPr txBox="1"/>
          <p:nvPr/>
        </p:nvSpPr>
        <p:spPr>
          <a:xfrm>
            <a:off x="2797138" y="2509611"/>
            <a:ext cx="1990886" cy="507831"/>
          </a:xfrm>
          <a:prstGeom prst="rect">
            <a:avLst/>
          </a:prstGeom>
          <a:noFill/>
        </p:spPr>
        <p:txBody>
          <a:bodyPr wrap="square" rtlCol="0">
            <a:spAutoFit/>
          </a:bodyPr>
          <a:lstStyle/>
          <a:p>
            <a:pPr algn="ctr"/>
            <a:r>
              <a:rPr lang="fr-FR" sz="900" b="1" i="1" dirty="0" smtClean="0">
                <a:solidFill>
                  <a:srgbClr val="163C69"/>
                </a:solidFill>
              </a:rPr>
              <a:t>1 590 </a:t>
            </a:r>
            <a:r>
              <a:rPr lang="fr-FR" sz="900" i="1" dirty="0" smtClean="0">
                <a:solidFill>
                  <a:srgbClr val="163C69"/>
                </a:solidFill>
              </a:rPr>
              <a:t>familles </a:t>
            </a:r>
            <a:r>
              <a:rPr lang="fr-FR" sz="900" i="1" dirty="0">
                <a:solidFill>
                  <a:srgbClr val="163C69"/>
                </a:solidFill>
              </a:rPr>
              <a:t>aidées dans le cadre du fonds de solidarité </a:t>
            </a:r>
            <a:r>
              <a:rPr lang="fr-FR" sz="900" i="1" dirty="0" smtClean="0">
                <a:solidFill>
                  <a:srgbClr val="163C69"/>
                </a:solidFill>
              </a:rPr>
              <a:t>énergie</a:t>
            </a:r>
            <a:endParaRPr lang="fr-FR" sz="900" i="1" dirty="0">
              <a:solidFill>
                <a:srgbClr val="163C69"/>
              </a:solidFill>
            </a:endParaRPr>
          </a:p>
          <a:p>
            <a:pPr algn="ctr"/>
            <a:r>
              <a:rPr lang="fr-FR" sz="900" b="1" i="1" dirty="0" smtClean="0">
                <a:solidFill>
                  <a:srgbClr val="163C69"/>
                </a:solidFill>
              </a:rPr>
              <a:t>5 590 </a:t>
            </a:r>
            <a:r>
              <a:rPr lang="fr-FR" sz="900" i="1" dirty="0" smtClean="0">
                <a:solidFill>
                  <a:srgbClr val="163C69"/>
                </a:solidFill>
              </a:rPr>
              <a:t>visiteurs </a:t>
            </a:r>
            <a:r>
              <a:rPr lang="fr-FR" sz="900" i="1" dirty="0">
                <a:solidFill>
                  <a:srgbClr val="163C69"/>
                </a:solidFill>
              </a:rPr>
              <a:t>à la Maison de </a:t>
            </a:r>
            <a:r>
              <a:rPr lang="fr-FR" sz="900" i="1" dirty="0" smtClean="0">
                <a:solidFill>
                  <a:srgbClr val="163C69"/>
                </a:solidFill>
              </a:rPr>
              <a:t>l’Energie</a:t>
            </a:r>
            <a:endParaRPr lang="fr-FR" sz="900" dirty="0">
              <a:solidFill>
                <a:srgbClr val="163C69"/>
              </a:solidFill>
            </a:endParaRPr>
          </a:p>
        </p:txBody>
      </p:sp>
      <p:pic>
        <p:nvPicPr>
          <p:cNvPr id="30" name="Imag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92376" y="820515"/>
            <a:ext cx="612000" cy="618653"/>
          </a:xfrm>
          <a:prstGeom prst="rect">
            <a:avLst/>
          </a:prstGeom>
        </p:spPr>
      </p:pic>
      <p:pic>
        <p:nvPicPr>
          <p:cNvPr id="31" name="Imag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32" name="ZoneTexte 31"/>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sp>
        <p:nvSpPr>
          <p:cNvPr id="33" name="Sous-titre 2"/>
          <p:cNvSpPr txBox="1">
            <a:spLocks/>
          </p:cNvSpPr>
          <p:nvPr/>
        </p:nvSpPr>
        <p:spPr>
          <a:xfrm rot="16200000">
            <a:off x="-331523" y="2541546"/>
            <a:ext cx="2797116" cy="9109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fr-FR" sz="3600" b="1" dirty="0" smtClean="0">
                <a:solidFill>
                  <a:srgbClr val="1E4466"/>
                </a:solidFill>
                <a:latin typeface="Franklin Gothic Medium" panose="020B0603020102020204" pitchFamily="34" charset="0"/>
              </a:rPr>
              <a:t>Chiffres clés</a:t>
            </a:r>
            <a:endParaRPr lang="fr-FR" sz="2000" b="1" dirty="0">
              <a:solidFill>
                <a:srgbClr val="1E4466"/>
              </a:solidFill>
              <a:latin typeface="Franklin Gothic Medium" panose="020B0603020102020204" pitchFamily="34" charset="0"/>
            </a:endParaRPr>
          </a:p>
        </p:txBody>
      </p:sp>
      <p:sp>
        <p:nvSpPr>
          <p:cNvPr id="34" name="Text Box 11"/>
          <p:cNvSpPr txBox="1">
            <a:spLocks noChangeArrowheads="1"/>
          </p:cNvSpPr>
          <p:nvPr/>
        </p:nvSpPr>
        <p:spPr bwMode="auto">
          <a:xfrm>
            <a:off x="3227751" y="4198317"/>
            <a:ext cx="56521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100" b="1">
                <a:solidFill>
                  <a:schemeClr val="bg1"/>
                </a:solidFill>
                <a:latin typeface="Arial Narrow" pitchFamily="34" charset="0"/>
              </a:defRPr>
            </a:lvl1pPr>
            <a:lvl2pPr marL="742950" indent="-285750">
              <a:defRPr sz="1100" b="1">
                <a:solidFill>
                  <a:schemeClr val="bg1"/>
                </a:solidFill>
                <a:latin typeface="Arial Narrow" pitchFamily="34" charset="0"/>
              </a:defRPr>
            </a:lvl2pPr>
            <a:lvl3pPr marL="1143000" indent="-228600">
              <a:defRPr sz="1100" b="1">
                <a:solidFill>
                  <a:schemeClr val="bg1"/>
                </a:solidFill>
                <a:latin typeface="Arial Narrow" pitchFamily="34" charset="0"/>
              </a:defRPr>
            </a:lvl3pPr>
            <a:lvl4pPr marL="1600200" indent="-228600">
              <a:defRPr sz="1100" b="1">
                <a:solidFill>
                  <a:schemeClr val="bg1"/>
                </a:solidFill>
                <a:latin typeface="Arial Narrow" pitchFamily="34" charset="0"/>
              </a:defRPr>
            </a:lvl4pPr>
            <a:lvl5pPr marL="2057400" indent="-228600">
              <a:defRPr sz="1100" b="1">
                <a:solidFill>
                  <a:schemeClr val="bg1"/>
                </a:solidFill>
                <a:latin typeface="Arial Narrow" pitchFamily="34" charset="0"/>
              </a:defRPr>
            </a:lvl5pPr>
            <a:lvl6pPr marL="2514600" indent="-228600" eaLnBrk="0" fontAlgn="base" hangingPunct="0">
              <a:spcBef>
                <a:spcPct val="0"/>
              </a:spcBef>
              <a:spcAft>
                <a:spcPct val="0"/>
              </a:spcAft>
              <a:defRPr sz="1100" b="1">
                <a:solidFill>
                  <a:schemeClr val="bg1"/>
                </a:solidFill>
                <a:latin typeface="Arial Narrow" pitchFamily="34" charset="0"/>
              </a:defRPr>
            </a:lvl6pPr>
            <a:lvl7pPr marL="2971800" indent="-228600" eaLnBrk="0" fontAlgn="base" hangingPunct="0">
              <a:spcBef>
                <a:spcPct val="0"/>
              </a:spcBef>
              <a:spcAft>
                <a:spcPct val="0"/>
              </a:spcAft>
              <a:defRPr sz="1100" b="1">
                <a:solidFill>
                  <a:schemeClr val="bg1"/>
                </a:solidFill>
                <a:latin typeface="Arial Narrow" pitchFamily="34" charset="0"/>
              </a:defRPr>
            </a:lvl7pPr>
            <a:lvl8pPr marL="3429000" indent="-228600" eaLnBrk="0" fontAlgn="base" hangingPunct="0">
              <a:spcBef>
                <a:spcPct val="0"/>
              </a:spcBef>
              <a:spcAft>
                <a:spcPct val="0"/>
              </a:spcAft>
              <a:defRPr sz="1100" b="1">
                <a:solidFill>
                  <a:schemeClr val="bg1"/>
                </a:solidFill>
                <a:latin typeface="Arial Narrow" pitchFamily="34" charset="0"/>
              </a:defRPr>
            </a:lvl8pPr>
            <a:lvl9pPr marL="3886200" indent="-228600" eaLnBrk="0" fontAlgn="base" hangingPunct="0">
              <a:spcBef>
                <a:spcPct val="0"/>
              </a:spcBef>
              <a:spcAft>
                <a:spcPct val="0"/>
              </a:spcAft>
              <a:defRPr sz="1100" b="1">
                <a:solidFill>
                  <a:schemeClr val="bg1"/>
                </a:solidFill>
                <a:latin typeface="Arial Narrow" pitchFamily="34" charset="0"/>
              </a:defRPr>
            </a:lvl9pPr>
          </a:lstStyle>
          <a:p>
            <a:pPr algn="ctr">
              <a:buClr>
                <a:srgbClr val="09ABDA"/>
              </a:buClr>
            </a:pPr>
            <a:r>
              <a:rPr lang="fr-FR" sz="2400" dirty="0">
                <a:solidFill>
                  <a:srgbClr val="1C4C92"/>
                </a:solidFill>
                <a:sym typeface="Wingdings" pitchFamily="2" charset="2"/>
              </a:rPr>
              <a:t> </a:t>
            </a:r>
            <a:r>
              <a:rPr lang="fr-FR" sz="2000" dirty="0" smtClean="0">
                <a:solidFill>
                  <a:srgbClr val="46659A"/>
                </a:solidFill>
                <a:sym typeface="Wingdings" pitchFamily="2" charset="2"/>
              </a:rPr>
              <a:t>544 </a:t>
            </a:r>
            <a:r>
              <a:rPr lang="fr-FR" sz="2000" dirty="0">
                <a:solidFill>
                  <a:srgbClr val="46659A"/>
                </a:solidFill>
                <a:sym typeface="Wingdings" pitchFamily="2" charset="2"/>
              </a:rPr>
              <a:t>collectivités </a:t>
            </a:r>
            <a:r>
              <a:rPr lang="fr-FR" sz="2000" dirty="0" smtClean="0">
                <a:solidFill>
                  <a:srgbClr val="46659A"/>
                </a:solidFill>
                <a:sym typeface="Wingdings" pitchFamily="2" charset="2"/>
              </a:rPr>
              <a:t>adhérentes au 1</a:t>
            </a:r>
            <a:r>
              <a:rPr lang="fr-FR" sz="2000" baseline="30000" dirty="0" smtClean="0">
                <a:solidFill>
                  <a:srgbClr val="46659A"/>
                </a:solidFill>
                <a:sym typeface="Wingdings" pitchFamily="2" charset="2"/>
              </a:rPr>
              <a:t>er</a:t>
            </a:r>
            <a:r>
              <a:rPr lang="fr-FR" sz="2000" dirty="0" smtClean="0">
                <a:solidFill>
                  <a:srgbClr val="46659A"/>
                </a:solidFill>
                <a:sym typeface="Wingdings" pitchFamily="2" charset="2"/>
              </a:rPr>
              <a:t> janvier </a:t>
            </a:r>
            <a:r>
              <a:rPr lang="fr-FR" sz="2000" dirty="0" smtClean="0">
                <a:solidFill>
                  <a:srgbClr val="46659A"/>
                </a:solidFill>
                <a:sym typeface="Wingdings" pitchFamily="2" charset="2"/>
              </a:rPr>
              <a:t>2020</a:t>
            </a:r>
            <a:endParaRPr lang="fr-FR" sz="2000" dirty="0" smtClean="0">
              <a:solidFill>
                <a:srgbClr val="46659A"/>
              </a:solidFill>
              <a:sym typeface="Wingdings" pitchFamily="2" charset="2"/>
            </a:endParaRPr>
          </a:p>
        </p:txBody>
      </p:sp>
    </p:spTree>
    <p:extLst>
      <p:ext uri="{BB962C8B-B14F-4D97-AF65-F5344CB8AC3E}">
        <p14:creationId xmlns:p14="http://schemas.microsoft.com/office/powerpoint/2010/main" val="22642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 y="179167"/>
            <a:ext cx="1133808" cy="126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838"/>
            <a:ext cx="9144000" cy="457200"/>
          </a:xfrm>
          <a:prstGeom prst="rect">
            <a:avLst/>
          </a:prstGeom>
        </p:spPr>
      </p:pic>
      <p:sp>
        <p:nvSpPr>
          <p:cNvPr id="10" name="ZoneTexte 9"/>
          <p:cNvSpPr txBox="1"/>
          <p:nvPr/>
        </p:nvSpPr>
        <p:spPr>
          <a:xfrm>
            <a:off x="323850" y="4800215"/>
            <a:ext cx="6853468" cy="276999"/>
          </a:xfrm>
          <a:prstGeom prst="rect">
            <a:avLst/>
          </a:prstGeom>
          <a:noFill/>
        </p:spPr>
        <p:txBody>
          <a:bodyPr wrap="square" rtlCol="0">
            <a:spAutoFit/>
          </a:bodyPr>
          <a:lstStyle/>
          <a:p>
            <a:pPr>
              <a:lnSpc>
                <a:spcPct val="150000"/>
              </a:lnSpc>
            </a:pPr>
            <a:r>
              <a:rPr lang="fr-FR" sz="800" b="1" cap="all" dirty="0">
                <a:solidFill>
                  <a:srgbClr val="29344B"/>
                </a:solidFill>
                <a:latin typeface="Franklin Gothic Book" panose="020B0503020102020204" pitchFamily="34" charset="0"/>
              </a:rPr>
              <a:t>SDEC </a:t>
            </a:r>
            <a:r>
              <a:rPr lang="fr-FR" sz="800" b="1" cap="all" dirty="0" err="1">
                <a:solidFill>
                  <a:srgbClr val="29344B"/>
                </a:solidFill>
                <a:latin typeface="Franklin Gothic Book" panose="020B0503020102020204" pitchFamily="34" charset="0"/>
              </a:rPr>
              <a:t>éNERGIE</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 SYNDICAT </a:t>
            </a:r>
            <a:r>
              <a:rPr lang="fr-FR" sz="800" b="1" cap="all" dirty="0" err="1">
                <a:solidFill>
                  <a:srgbClr val="29344B"/>
                </a:solidFill>
                <a:latin typeface="Franklin Gothic Book" panose="020B0503020102020204" pitchFamily="34" charset="0"/>
              </a:rPr>
              <a:t>DéPARTEMENTAL</a:t>
            </a:r>
            <a:r>
              <a:rPr lang="fr-FR" sz="800" b="1" cap="all" dirty="0">
                <a:solidFill>
                  <a:srgbClr val="29344B"/>
                </a:solidFill>
                <a:latin typeface="Franklin Gothic Book" panose="020B0503020102020204" pitchFamily="34" charset="0"/>
              </a:rPr>
              <a:t> </a:t>
            </a:r>
            <a:r>
              <a:rPr lang="fr-FR" sz="800" b="1" cap="all" dirty="0" err="1">
                <a:solidFill>
                  <a:srgbClr val="29344B"/>
                </a:solidFill>
                <a:latin typeface="Franklin Gothic Book" panose="020B0503020102020204" pitchFamily="34" charset="0"/>
              </a:rPr>
              <a:t>D’éNERGIES</a:t>
            </a:r>
            <a:r>
              <a:rPr lang="fr-FR" sz="800" b="1" cap="all" dirty="0">
                <a:solidFill>
                  <a:srgbClr val="29344B"/>
                </a:solidFill>
                <a:latin typeface="Franklin Gothic Book" panose="020B0503020102020204" pitchFamily="34" charset="0"/>
              </a:rPr>
              <a:t> </a:t>
            </a:r>
            <a:r>
              <a:rPr lang="fr-FR" sz="800" b="1" dirty="0">
                <a:solidFill>
                  <a:srgbClr val="29344B"/>
                </a:solidFill>
                <a:latin typeface="Franklin Gothic Book" panose="020B0503020102020204" pitchFamily="34" charset="0"/>
              </a:rPr>
              <a:t>DU CALVADOS  - </a:t>
            </a:r>
            <a:r>
              <a:rPr lang="fr-FR" sz="800" b="1" dirty="0" smtClean="0">
                <a:solidFill>
                  <a:srgbClr val="29344B"/>
                </a:solidFill>
                <a:latin typeface="Franklin Gothic Book" panose="020B0503020102020204" pitchFamily="34" charset="0"/>
              </a:rPr>
              <a:t>SDEC-ENERGIE.FR</a:t>
            </a:r>
            <a:endParaRPr lang="fr-FR" sz="800" b="1" dirty="0">
              <a:solidFill>
                <a:srgbClr val="29344B"/>
              </a:solidFill>
              <a:latin typeface="Franklin Gothic Book" panose="020B050302010202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9173" y="809167"/>
            <a:ext cx="4845653" cy="321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8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7756</TotalTime>
  <Words>3013</Words>
  <Application>Microsoft Office PowerPoint</Application>
  <PresentationFormat>Affichage à l'écran (16:9)</PresentationFormat>
  <Paragraphs>524</Paragraphs>
  <Slides>54</Slides>
  <Notes>47</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LEBORGNE Laurence</dc:creator>
  <cp:lastModifiedBy>LANDREIN Philippe</cp:lastModifiedBy>
  <cp:revision>755</cp:revision>
  <cp:lastPrinted>2019-10-04T12:53:57Z</cp:lastPrinted>
  <dcterms:created xsi:type="dcterms:W3CDTF">2014-12-30T15:07:10Z</dcterms:created>
  <dcterms:modified xsi:type="dcterms:W3CDTF">2020-01-21T15:04:35Z</dcterms:modified>
</cp:coreProperties>
</file>