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59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59" d="100"/>
          <a:sy n="59" d="100"/>
        </p:scale>
        <p:origin x="91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06B71-98CE-4533-9E87-21C76EFED7E0}" type="datetimeFigureOut">
              <a:rPr lang="fr-FR" smtClean="0"/>
              <a:t>27/01/2017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8DC1D-2231-4FD3-9FA0-2A4F3D5263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9018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D77D9-C5E5-4422-84E3-BD034468EAA1}" type="datetime1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3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BFDE6-CE1E-4F46-AD53-3C614D357547}" type="datetime1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17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D22F-CC4C-4AB2-8447-661922815D1E}" type="datetime1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EEC8-E419-4F18-950F-573E688E6936}" type="datetime1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6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F02C-2F16-42C4-BE58-44A4C30B297B}" type="datetime1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6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BBAF0-7973-42B3-B5D5-48F36C09F42B}" type="datetime1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7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1B12-954B-42AD-98BE-A1A256D7B691}" type="datetime1">
              <a:rPr lang="en-US" smtClean="0"/>
              <a:t>1/27/2017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0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7F8A4-4712-448C-A4D6-F01CB7F71D7D}" type="datetime1">
              <a:rPr lang="en-US" smtClean="0"/>
              <a:t>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4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62CC-A684-4209-B600-A650196A7859}" type="datetime1">
              <a:rPr lang="en-US" smtClean="0"/>
              <a:t>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330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BC21-CE88-4918-B7C1-D04B719F81B6}" type="datetime1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025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7E21-574C-4421-9CCC-1C57A3C2CD68}" type="datetime1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37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A7D8B-EED6-4AF7-AF60-56D3955FB831}" type="datetime1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LDD Exam – EnsiCaen – SATE 3 – February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60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1754"/>
            <a:ext cx="9144000" cy="1312726"/>
          </a:xfrm>
        </p:spPr>
        <p:txBody>
          <a:bodyPr/>
          <a:lstStyle/>
          <a:p>
            <a:r>
              <a:rPr lang="fr-FR" altLang="en-US" b="1" dirty="0">
                <a:latin typeface="Goudy Stout" panose="0202090407030B020401" pitchFamily="18" charset="0"/>
              </a:rPr>
              <a:t>LDD Exam</a:t>
            </a:r>
            <a:endParaRPr lang="en-US" dirty="0">
              <a:latin typeface="Goudy Stout" panose="0202090407030B020401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5440" y="1156131"/>
            <a:ext cx="9144000" cy="1655762"/>
          </a:xfrm>
        </p:spPr>
        <p:txBody>
          <a:bodyPr/>
          <a:lstStyle/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endParaRPr lang="en-US" altLang="en-US" dirty="0"/>
          </a:p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r>
              <a:rPr lang="en-US" altLang="en-US" dirty="0" err="1"/>
              <a:t>EnsiCaen</a:t>
            </a:r>
            <a:r>
              <a:rPr lang="en-US" altLang="en-US" dirty="0"/>
              <a:t> – SATE 3A</a:t>
            </a:r>
          </a:p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r>
              <a:rPr lang="fr-FR" altLang="en-US" dirty="0"/>
              <a:t>2016/2017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1</a:t>
            </a:fld>
            <a:endParaRPr lang="en-US"/>
          </a:p>
        </p:txBody>
      </p:sp>
      <p:pic>
        <p:nvPicPr>
          <p:cNvPr id="1026" name="Picture 2" descr="Résultat de recherche d'images pour &quot;linux tux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4061" y="3625416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62608" y="2710214"/>
            <a:ext cx="104493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200" dirty="0"/>
              <a:t>0) Read PN547 NFC driver from kernel source: pn5xx_i2c.c</a:t>
            </a:r>
            <a:br>
              <a:rPr lang="en-GB" altLang="en-US" sz="3200" dirty="0"/>
            </a:br>
            <a:r>
              <a:rPr lang="en-GB" altLang="en-US" sz="3200" u="sng" dirty="0"/>
              <a:t>/!\</a:t>
            </a:r>
            <a:r>
              <a:rPr lang="en-GB" altLang="en-US" sz="3200" dirty="0"/>
              <a:t> </a:t>
            </a:r>
            <a:r>
              <a:rPr lang="en-GB" altLang="en-US" sz="3200" i="1" dirty="0"/>
              <a:t>This code has been simplified to fit 4 paper pages</a:t>
            </a:r>
          </a:p>
          <a:p>
            <a:r>
              <a:rPr lang="en-GB" altLang="en-US" sz="3200" dirty="0"/>
              <a:t>1) Driver spec (5 points)</a:t>
            </a:r>
          </a:p>
          <a:p>
            <a:r>
              <a:rPr lang="en-US" sz="3200" dirty="0"/>
              <a:t>2) Bug fix (2 points)</a:t>
            </a:r>
          </a:p>
          <a:p>
            <a:r>
              <a:rPr lang="en-US" sz="3200" dirty="0"/>
              <a:t>3) </a:t>
            </a:r>
            <a:r>
              <a:rPr lang="en-US" sz="3200" dirty="0" err="1"/>
              <a:t>Quizz</a:t>
            </a:r>
            <a:r>
              <a:rPr lang="en-US" sz="3200" dirty="0"/>
              <a:t> (3 points, 4 answers per point)</a:t>
            </a:r>
          </a:p>
        </p:txBody>
      </p:sp>
    </p:spTree>
    <p:extLst>
      <p:ext uri="{BB962C8B-B14F-4D97-AF65-F5344CB8AC3E}">
        <p14:creationId xmlns:p14="http://schemas.microsoft.com/office/powerpoint/2010/main" val="248543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0) pn5xx_i2c driver </a:t>
            </a:r>
            <a:r>
              <a:rPr lang="fr-FR" dirty="0" err="1"/>
              <a:t>overview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The pn5xx_i2c chip </a:t>
            </a:r>
            <a:r>
              <a:rPr lang="fr-FR" dirty="0" err="1"/>
              <a:t>is</a:t>
            </a:r>
            <a:r>
              <a:rPr lang="fr-FR" dirty="0"/>
              <a:t> a NFC HW </a:t>
            </a:r>
            <a:r>
              <a:rPr lang="fr-FR" dirty="0" err="1"/>
              <a:t>controller</a:t>
            </a:r>
            <a:endParaRPr lang="fr-FR" dirty="0"/>
          </a:p>
          <a:p>
            <a:r>
              <a:rPr lang="fr-FR" dirty="0"/>
              <a:t>It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controlled</a:t>
            </a:r>
            <a:r>
              <a:rPr lang="fr-FR" dirty="0"/>
              <a:t> by the smartphone via a I2C bus</a:t>
            </a:r>
          </a:p>
          <a:p>
            <a:r>
              <a:rPr lang="fr-FR" dirty="0"/>
              <a:t>The smartphone </a:t>
            </a:r>
            <a:r>
              <a:rPr lang="fr-FR" dirty="0" err="1"/>
              <a:t>is</a:t>
            </a:r>
            <a:r>
              <a:rPr lang="fr-FR" dirty="0"/>
              <a:t> the master and the pn5xx_i2x chip the slave</a:t>
            </a:r>
          </a:p>
          <a:p>
            <a:pPr marL="457200" lvl="1" indent="0">
              <a:buNone/>
            </a:pPr>
            <a:r>
              <a:rPr lang="fr-FR" dirty="0"/>
              <a:t>1) The smartphone </a:t>
            </a:r>
            <a:r>
              <a:rPr lang="fr-FR" dirty="0" err="1"/>
              <a:t>sends</a:t>
            </a:r>
            <a:r>
              <a:rPr lang="fr-FR" dirty="0"/>
              <a:t> a command to the pn5xx_i2c chip</a:t>
            </a:r>
          </a:p>
          <a:p>
            <a:pPr marL="914400" lvl="2" indent="0">
              <a:buNone/>
            </a:pPr>
            <a:r>
              <a:rPr lang="fr-FR" dirty="0"/>
              <a:t>The smartphone </a:t>
            </a:r>
            <a:r>
              <a:rPr lang="fr-FR" dirty="0" err="1"/>
              <a:t>writes</a:t>
            </a:r>
            <a:r>
              <a:rPr lang="fr-FR" dirty="0"/>
              <a:t> the command in a i2c message</a:t>
            </a:r>
          </a:p>
          <a:p>
            <a:pPr marL="457200" lvl="1" indent="0">
              <a:buNone/>
            </a:pPr>
            <a:r>
              <a:rPr lang="fr-FR" dirty="0"/>
              <a:t>2) pn5xx_i2c chip </a:t>
            </a:r>
            <a:r>
              <a:rPr lang="fr-FR" dirty="0" err="1"/>
              <a:t>answers</a:t>
            </a:r>
            <a:r>
              <a:rPr lang="fr-FR" dirty="0"/>
              <a:t> the smartphone </a:t>
            </a:r>
          </a:p>
          <a:p>
            <a:pPr marL="914400" lvl="2" indent="0">
              <a:buNone/>
            </a:pPr>
            <a:r>
              <a:rPr lang="fr-FR" dirty="0"/>
              <a:t>2.1) The pn5xx_i2c chip set a GPIO </a:t>
            </a:r>
            <a:r>
              <a:rPr lang="fr-FR" dirty="0" err="1"/>
              <a:t>named</a:t>
            </a:r>
            <a:r>
              <a:rPr lang="fr-FR" dirty="0"/>
              <a:t> pn5xx_dev-&gt;</a:t>
            </a:r>
            <a:r>
              <a:rPr lang="fr-FR" dirty="0" err="1"/>
              <a:t>irq_gpio</a:t>
            </a:r>
            <a:r>
              <a:rPr lang="fr-FR" dirty="0"/>
              <a:t> to 1</a:t>
            </a:r>
          </a:p>
          <a:p>
            <a:pPr marL="914400" lvl="2" indent="0">
              <a:buNone/>
            </a:pPr>
            <a:r>
              <a:rPr lang="fr-FR" dirty="0"/>
              <a:t>2.2) </a:t>
            </a:r>
            <a:r>
              <a:rPr lang="fr-FR" dirty="0" err="1"/>
              <a:t>When</a:t>
            </a:r>
            <a:r>
              <a:rPr lang="fr-FR" dirty="0"/>
              <a:t> the smartphone </a:t>
            </a:r>
            <a:r>
              <a:rPr lang="fr-FR" dirty="0" err="1"/>
              <a:t>detects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GPIO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raised</a:t>
            </a:r>
            <a:r>
              <a:rPr lang="fr-FR" dirty="0"/>
              <a:t>,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gets</a:t>
            </a:r>
            <a:r>
              <a:rPr lang="fr-FR" dirty="0"/>
              <a:t> the pn5xx_i2c </a:t>
            </a:r>
            <a:r>
              <a:rPr lang="fr-FR" dirty="0" err="1"/>
              <a:t>response</a:t>
            </a:r>
            <a:r>
              <a:rPr lang="fr-FR" dirty="0"/>
              <a:t> by </a:t>
            </a:r>
            <a:r>
              <a:rPr lang="fr-FR" dirty="0" err="1"/>
              <a:t>reading</a:t>
            </a:r>
            <a:r>
              <a:rPr lang="fr-FR" dirty="0"/>
              <a:t> an i2c message</a:t>
            </a:r>
          </a:p>
          <a:p>
            <a:pPr marL="914400" lvl="2" indent="0">
              <a:buNone/>
            </a:pPr>
            <a:r>
              <a:rPr lang="fr-FR" dirty="0"/>
              <a:t>2.3) </a:t>
            </a:r>
            <a:r>
              <a:rPr lang="fr-FR" dirty="0" err="1"/>
              <a:t>After</a:t>
            </a:r>
            <a:r>
              <a:rPr lang="fr-FR" dirty="0"/>
              <a:t> i2c message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read</a:t>
            </a:r>
            <a:r>
              <a:rPr lang="fr-FR" dirty="0"/>
              <a:t>, the pn5xx_i2c chip  set the GPIO to 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2" descr="Résultat de recherche d'images pour &quot;linux tux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743" y="250372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022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Data flow and real time </a:t>
            </a:r>
            <a:r>
              <a:rPr lang="fr-FR" dirty="0" err="1"/>
              <a:t>example</a:t>
            </a:r>
            <a:endParaRPr lang="en-US" dirty="0"/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3060606" y="4205630"/>
            <a:ext cx="1710223" cy="386143"/>
          </a:xfrm>
          <a:prstGeom prst="wedgeRoundRectCallout">
            <a:avLst>
              <a:gd name="adj1" fmla="val 59985"/>
              <a:gd name="adj2" fmla="val 161517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err="1">
                <a:latin typeface="Arial" charset="0"/>
              </a:rPr>
              <a:t>External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entity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8784809" y="1510915"/>
            <a:ext cx="1090246" cy="386143"/>
          </a:xfrm>
          <a:prstGeom prst="wedgeRoundRectCallout">
            <a:avLst>
              <a:gd name="adj1" fmla="val 19542"/>
              <a:gd name="adj2" fmla="val 237415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err="1">
                <a:latin typeface="Arial" charset="0"/>
              </a:rPr>
              <a:t>Function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4296717" y="2890334"/>
            <a:ext cx="948223" cy="386143"/>
          </a:xfrm>
          <a:prstGeom prst="wedgeRoundRectCallout">
            <a:avLst>
              <a:gd name="adj1" fmla="val 101567"/>
              <a:gd name="adj2" fmla="val 27081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>
                <a:latin typeface="Arial" charset="0"/>
              </a:rPr>
              <a:t>Control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ounded Rectangular Callout 12"/>
          <p:cNvSpPr/>
          <p:nvPr/>
        </p:nvSpPr>
        <p:spPr bwMode="auto">
          <a:xfrm>
            <a:off x="8108585" y="4337471"/>
            <a:ext cx="717669" cy="386143"/>
          </a:xfrm>
          <a:prstGeom prst="wedgeRoundRectCallout">
            <a:avLst>
              <a:gd name="adj1" fmla="val -106542"/>
              <a:gd name="adj2" fmla="val -143452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>
                <a:latin typeface="Arial" charset="0"/>
              </a:rPr>
              <a:t>Data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ounded Rectangular Callout 13"/>
          <p:cNvSpPr/>
          <p:nvPr/>
        </p:nvSpPr>
        <p:spPr bwMode="auto">
          <a:xfrm>
            <a:off x="10728916" y="4161781"/>
            <a:ext cx="985898" cy="386143"/>
          </a:xfrm>
          <a:prstGeom prst="wedgeRoundRectCallout">
            <a:avLst>
              <a:gd name="adj1" fmla="val -75506"/>
              <a:gd name="adj2" fmla="val 243488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>
                <a:latin typeface="Arial" charset="0"/>
              </a:rPr>
              <a:t>Storage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16108" y="4937545"/>
            <a:ext cx="1452577" cy="97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Mouse</a:t>
            </a:r>
          </a:p>
        </p:txBody>
      </p:sp>
      <p:sp>
        <p:nvSpPr>
          <p:cNvPr id="5" name="Oval 4"/>
          <p:cNvSpPr/>
          <p:nvPr/>
        </p:nvSpPr>
        <p:spPr>
          <a:xfrm>
            <a:off x="5554285" y="2565281"/>
            <a:ext cx="1362974" cy="908435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ISR</a:t>
            </a:r>
          </a:p>
        </p:txBody>
      </p:sp>
      <p:sp>
        <p:nvSpPr>
          <p:cNvPr id="6" name="Oval 5"/>
          <p:cNvSpPr/>
          <p:nvPr/>
        </p:nvSpPr>
        <p:spPr>
          <a:xfrm>
            <a:off x="7900670" y="2461764"/>
            <a:ext cx="1854679" cy="101195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Sampling</a:t>
            </a:r>
            <a:endParaRPr lang="fr-FR" dirty="0"/>
          </a:p>
        </p:txBody>
      </p:sp>
      <p:grpSp>
        <p:nvGrpSpPr>
          <p:cNvPr id="18" name="Group 17"/>
          <p:cNvGrpSpPr/>
          <p:nvPr/>
        </p:nvGrpSpPr>
        <p:grpSpPr>
          <a:xfrm>
            <a:off x="8966666" y="5240496"/>
            <a:ext cx="1577366" cy="369332"/>
            <a:chOff x="9688732" y="3535341"/>
            <a:chExt cx="1577366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9688732" y="3535341"/>
              <a:ext cx="1577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/>
                <a:t>dx,dy,buttons</a:t>
              </a:r>
              <a:endParaRPr lang="fr-FR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9826843" y="3535341"/>
              <a:ext cx="12408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9826843" y="3904673"/>
              <a:ext cx="12408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Arrow Connector 19"/>
          <p:cNvCxnSpPr>
            <a:stCxn id="4" idx="0"/>
            <a:endCxn id="5" idx="4"/>
          </p:cNvCxnSpPr>
          <p:nvPr/>
        </p:nvCxnSpPr>
        <p:spPr>
          <a:xfrm flipV="1">
            <a:off x="5742397" y="3473716"/>
            <a:ext cx="493375" cy="1463829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5" idx="6"/>
            <a:endCxn id="6" idx="2"/>
          </p:cNvCxnSpPr>
          <p:nvPr/>
        </p:nvCxnSpPr>
        <p:spPr>
          <a:xfrm flipV="1">
            <a:off x="6917259" y="2967740"/>
            <a:ext cx="983411" cy="51759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4" idx="3"/>
            <a:endCxn id="6" idx="3"/>
          </p:cNvCxnSpPr>
          <p:nvPr/>
        </p:nvCxnSpPr>
        <p:spPr>
          <a:xfrm flipV="1">
            <a:off x="6468685" y="3325519"/>
            <a:ext cx="1703596" cy="2099644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6" idx="5"/>
            <a:endCxn id="7" idx="0"/>
          </p:cNvCxnSpPr>
          <p:nvPr/>
        </p:nvCxnSpPr>
        <p:spPr>
          <a:xfrm>
            <a:off x="9483738" y="3325519"/>
            <a:ext cx="271611" cy="1914977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38321" y="1540782"/>
            <a:ext cx="73638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dirty="0"/>
              <a:t>Provide </a:t>
            </a:r>
            <a:r>
              <a:rPr lang="fr-FR" altLang="en-US" dirty="0"/>
              <a:t>d</a:t>
            </a:r>
            <a:r>
              <a:rPr lang="fr-FR" dirty="0"/>
              <a:t>ata flow and real time </a:t>
            </a:r>
            <a:r>
              <a:rPr lang="fr-FR" dirty="0" err="1"/>
              <a:t>diagram</a:t>
            </a:r>
            <a:r>
              <a:rPr lang="fr-FR" dirty="0"/>
              <a:t> </a:t>
            </a:r>
            <a:r>
              <a:rPr lang="en-GB" altLang="en-US" dirty="0"/>
              <a:t>of the driver (5 points). Use: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Box for external entity like HW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Bubble for function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Stack for data storage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Plain arrow for data flow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Dashed arrow for control flow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3</a:t>
            </a:fld>
            <a:endParaRPr lang="en-US"/>
          </a:p>
        </p:txBody>
      </p:sp>
      <p:pic>
        <p:nvPicPr>
          <p:cNvPr id="6146" name="Picture 2" descr="Résultat de recherche d'images pour &quot;linux tux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93" y="4016284"/>
            <a:ext cx="22479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630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2) Bug </a:t>
            </a:r>
            <a:r>
              <a:rPr lang="fr-FR" dirty="0" err="1"/>
              <a:t>solving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Description:</a:t>
            </a:r>
          </a:p>
          <a:p>
            <a:pPr lvl="1"/>
            <a:r>
              <a:rPr lang="fr-FR" dirty="0"/>
              <a:t>I2C </a:t>
            </a:r>
            <a:r>
              <a:rPr lang="fr-FR" dirty="0" err="1"/>
              <a:t>read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blocked</a:t>
            </a:r>
            <a:r>
              <a:rPr lang="fr-FR" dirty="0"/>
              <a:t> </a:t>
            </a:r>
            <a:r>
              <a:rPr lang="fr-FR" dirty="0" err="1"/>
              <a:t>randlomly</a:t>
            </a:r>
            <a:endParaRPr lang="fr-FR" dirty="0"/>
          </a:p>
          <a:p>
            <a:pPr lvl="1"/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/>
              <a:t>printk</a:t>
            </a:r>
            <a:r>
              <a:rPr lang="fr-FR" dirty="0"/>
              <a:t> for </a:t>
            </a:r>
            <a:r>
              <a:rPr lang="fr-FR" dirty="0" err="1"/>
              <a:t>debug</a:t>
            </a:r>
            <a:r>
              <a:rPr lang="fr-FR" dirty="0"/>
              <a:t>, one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see</a:t>
            </a:r>
            <a:r>
              <a:rPr lang="fr-FR" dirty="0"/>
              <a:t> the </a:t>
            </a:r>
            <a:r>
              <a:rPr lang="fr-FR" dirty="0" err="1"/>
              <a:t>wait_event_interruptible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never</a:t>
            </a:r>
            <a:r>
              <a:rPr lang="fr-FR" dirty="0"/>
              <a:t> </a:t>
            </a:r>
            <a:r>
              <a:rPr lang="fr-FR" dirty="0" err="1"/>
              <a:t>released</a:t>
            </a:r>
            <a:endParaRPr lang="fr-FR" dirty="0"/>
          </a:p>
          <a:p>
            <a:r>
              <a:rPr lang="fr-FR" dirty="0" err="1"/>
              <a:t>Analysis</a:t>
            </a:r>
            <a:r>
              <a:rPr lang="fr-FR" dirty="0"/>
              <a:t>:</a:t>
            </a:r>
          </a:p>
          <a:p>
            <a:pPr lvl="1"/>
            <a:r>
              <a:rPr lang="fr-FR" dirty="0" err="1"/>
              <a:t>Depict</a:t>
            </a:r>
            <a:r>
              <a:rPr lang="fr-FR" dirty="0"/>
              <a:t> the </a:t>
            </a:r>
            <a:r>
              <a:rPr lang="fr-FR" dirty="0" err="1"/>
              <a:t>deadlock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 message </a:t>
            </a:r>
            <a:r>
              <a:rPr lang="fr-FR" dirty="0" err="1"/>
              <a:t>sequence</a:t>
            </a:r>
            <a:r>
              <a:rPr lang="fr-FR" dirty="0"/>
              <a:t> chart/</a:t>
            </a:r>
            <a:r>
              <a:rPr lang="fr-FR" dirty="0" err="1"/>
              <a:t>diagram</a:t>
            </a:r>
            <a:endParaRPr lang="fr-FR" dirty="0"/>
          </a:p>
          <a:p>
            <a:pPr lvl="1"/>
            <a:r>
              <a:rPr lang="fr-FR" dirty="0"/>
              <a:t>Propose a </a:t>
            </a:r>
            <a:r>
              <a:rPr lang="fr-FR" dirty="0" err="1"/>
              <a:t>fix</a:t>
            </a:r>
            <a:endParaRPr lang="fr-FR" dirty="0"/>
          </a:p>
          <a:p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4</a:t>
            </a:fld>
            <a:endParaRPr lang="en-US"/>
          </a:p>
        </p:txBody>
      </p:sp>
      <p:pic>
        <p:nvPicPr>
          <p:cNvPr id="3074" name="Picture 2" descr="Résultat de recherche d'images pour &quot;linux tux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8983" y="3619251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686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11015" y="175847"/>
            <a:ext cx="11869615" cy="6506308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en-US" sz="1200" b="1" dirty="0"/>
              <a:t>1-2) Open Source Software is computer software whose ________ code is</a:t>
            </a:r>
          </a:p>
          <a:p>
            <a:pPr marL="0" indent="0">
              <a:buNone/>
            </a:pPr>
            <a:r>
              <a:rPr lang="en-US" sz="1200" b="1" dirty="0"/>
              <a:t>available under a _______ (or arrangement such as the public domain)</a:t>
            </a:r>
          </a:p>
          <a:p>
            <a:pPr marL="0" indent="0">
              <a:buNone/>
            </a:pPr>
            <a:r>
              <a:rPr lang="en-US" sz="1200" b="1" dirty="0"/>
              <a:t>that permits users to use, change, and improve the software, and to</a:t>
            </a:r>
          </a:p>
          <a:p>
            <a:pPr marL="0" indent="0">
              <a:buNone/>
            </a:pPr>
            <a:r>
              <a:rPr lang="en-US" sz="1200" b="1" dirty="0"/>
              <a:t>redistribute it in modified or unmodified form.</a:t>
            </a:r>
          </a:p>
          <a:p>
            <a:pPr marL="0" indent="0">
              <a:buNone/>
            </a:pPr>
            <a:r>
              <a:rPr lang="en-US" sz="1200" b="1" dirty="0"/>
              <a:t>3) Are we software vendors ? Most software is not _____.</a:t>
            </a:r>
          </a:p>
          <a:p>
            <a:pPr marL="0" indent="0">
              <a:buNone/>
            </a:pPr>
            <a:r>
              <a:rPr lang="en-US" sz="1200" b="1" dirty="0"/>
              <a:t>It is developed directly for its customer, by the customer's own employees</a:t>
            </a:r>
          </a:p>
          <a:p>
            <a:pPr marL="0" indent="0">
              <a:buNone/>
            </a:pPr>
            <a:r>
              <a:rPr lang="en-US" sz="1200" b="1" dirty="0"/>
              <a:t>or by consultants who bill for the service of software creation</a:t>
            </a:r>
          </a:p>
          <a:p>
            <a:pPr marL="0" indent="0">
              <a:buNone/>
            </a:pPr>
            <a:r>
              <a:rPr lang="en-US" sz="1200" b="1" dirty="0"/>
              <a:t>4-5-6) Open Source software is an enabling technology</a:t>
            </a:r>
          </a:p>
          <a:p>
            <a:pPr marL="0" indent="0">
              <a:buNone/>
            </a:pPr>
            <a:r>
              <a:rPr lang="en-US" sz="1200" b="1" dirty="0"/>
              <a:t>–________ of Linux to any HW system (embedded)</a:t>
            </a:r>
          </a:p>
          <a:p>
            <a:pPr marL="0" indent="0">
              <a:buNone/>
            </a:pPr>
            <a:r>
              <a:rPr lang="en-US" sz="1200" b="1" dirty="0"/>
              <a:t>–Platforms are _________ and provide the same view of data and services</a:t>
            </a:r>
          </a:p>
          <a:p>
            <a:pPr marL="0" indent="0">
              <a:buNone/>
            </a:pPr>
            <a:r>
              <a:rPr lang="en-US" sz="1200" b="1" dirty="0"/>
              <a:t>–Value is no more in HW but in content and service ________ (WEB2.0)</a:t>
            </a:r>
          </a:p>
          <a:p>
            <a:pPr marL="0" indent="0">
              <a:buNone/>
            </a:pPr>
            <a:r>
              <a:rPr lang="en-US" sz="1200" b="1" dirty="0"/>
              <a:t>7) How to compile a module</a:t>
            </a:r>
          </a:p>
          <a:p>
            <a:pPr marL="0" indent="0">
              <a:buNone/>
            </a:pPr>
            <a:r>
              <a:rPr lang="en-US" sz="1200" b="1" dirty="0"/>
              <a:t> [ ]: make -C ~/lib/module/kernel-xxx/build M=`</a:t>
            </a:r>
            <a:r>
              <a:rPr lang="en-US" sz="1200" b="1" dirty="0" err="1"/>
              <a:t>pwd</a:t>
            </a:r>
            <a:r>
              <a:rPr lang="en-US" sz="1200" b="1" dirty="0"/>
              <a:t>` kernel</a:t>
            </a:r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gmake</a:t>
            </a:r>
            <a:r>
              <a:rPr lang="en-US" sz="1200" b="1" dirty="0"/>
              <a:t> -C ~/lib/module/kernel-xxx/build M=`</a:t>
            </a:r>
            <a:r>
              <a:rPr lang="en-US" sz="1200" b="1" dirty="0" err="1"/>
              <a:t>pwd</a:t>
            </a:r>
            <a:r>
              <a:rPr lang="en-US" sz="1200" b="1" dirty="0"/>
              <a:t>` modules</a:t>
            </a:r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gcc</a:t>
            </a:r>
            <a:r>
              <a:rPr lang="en-US" sz="1200" b="1" dirty="0"/>
              <a:t> -C ~/lib/module/kernel-xxx/build M=`</a:t>
            </a:r>
            <a:r>
              <a:rPr lang="en-US" sz="1200" b="1" dirty="0" err="1"/>
              <a:t>pwd</a:t>
            </a:r>
            <a:r>
              <a:rPr lang="en-US" sz="1200" b="1" dirty="0"/>
              <a:t>` kernel</a:t>
            </a:r>
          </a:p>
          <a:p>
            <a:pPr marL="0" indent="0">
              <a:buNone/>
            </a:pPr>
            <a:r>
              <a:rPr lang="en-US" sz="1200" b="1" dirty="0"/>
              <a:t> [ ]: make -C ~/lib/module/kernel-xxx/build M=`</a:t>
            </a:r>
            <a:r>
              <a:rPr lang="en-US" sz="1200" b="1" dirty="0" err="1"/>
              <a:t>pwd</a:t>
            </a:r>
            <a:r>
              <a:rPr lang="en-US" sz="1200" b="1" dirty="0"/>
              <a:t>` modules</a:t>
            </a:r>
          </a:p>
          <a:p>
            <a:pPr marL="0" indent="0">
              <a:buNone/>
            </a:pPr>
            <a:r>
              <a:rPr lang="en-US" sz="1200" b="1" dirty="0"/>
              <a:t>8) How to install a module:</a:t>
            </a:r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instmod</a:t>
            </a:r>
            <a:r>
              <a:rPr lang="en-US" sz="1200" b="1" dirty="0"/>
              <a:t> </a:t>
            </a:r>
            <a:r>
              <a:rPr lang="en-US" sz="1200" b="1" dirty="0" err="1"/>
              <a:t>mymodule.o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insmodule</a:t>
            </a:r>
            <a:r>
              <a:rPr lang="en-US" sz="1200" b="1" dirty="0"/>
              <a:t> </a:t>
            </a:r>
            <a:r>
              <a:rPr lang="en-US" sz="1200" b="1" dirty="0" err="1"/>
              <a:t>mymodule.ko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insmod</a:t>
            </a:r>
            <a:r>
              <a:rPr lang="en-US" sz="1200" b="1" dirty="0"/>
              <a:t> </a:t>
            </a:r>
            <a:r>
              <a:rPr lang="en-US" sz="1200" b="1" dirty="0" err="1"/>
              <a:t>mymodule.ko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instalmod</a:t>
            </a:r>
            <a:r>
              <a:rPr lang="en-US" sz="1200" b="1" dirty="0"/>
              <a:t> </a:t>
            </a:r>
            <a:r>
              <a:rPr lang="en-US" sz="1200" b="1" dirty="0" err="1"/>
              <a:t>mymodule.o</a:t>
            </a:r>
            <a:endParaRPr lang="en-US" sz="1200" b="1" dirty="0"/>
          </a:p>
          <a:p>
            <a:pPr marL="0" indent="0">
              <a:buNone/>
            </a:pPr>
            <a:endParaRPr lang="en-US" sz="1200" b="1" dirty="0"/>
          </a:p>
          <a:p>
            <a:pPr marL="0" indent="0">
              <a:buNone/>
            </a:pP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9) Character device is accessible to </a:t>
            </a:r>
            <a:r>
              <a:rPr lang="en-US" sz="1200" b="1" dirty="0" err="1"/>
              <a:t>userspace</a:t>
            </a:r>
            <a:r>
              <a:rPr lang="en-US" sz="1200" b="1" dirty="0"/>
              <a:t> application by creating a device node:</a:t>
            </a:r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mknod</a:t>
            </a:r>
            <a:r>
              <a:rPr lang="en-US" sz="1200" b="1" dirty="0"/>
              <a:t> /dev/demo c </a:t>
            </a:r>
            <a:r>
              <a:rPr lang="en-US" sz="1200" b="1" dirty="0" err="1"/>
              <a:t>major_num</a:t>
            </a:r>
            <a:r>
              <a:rPr lang="en-US" sz="1200" b="1" dirty="0"/>
              <a:t> </a:t>
            </a:r>
            <a:r>
              <a:rPr lang="en-US" sz="1200" b="1" dirty="0" err="1"/>
              <a:t>minor_num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mkernalnod</a:t>
            </a:r>
            <a:r>
              <a:rPr lang="en-US" sz="1200" b="1" dirty="0"/>
              <a:t> /dev/demo c </a:t>
            </a:r>
            <a:r>
              <a:rPr lang="en-US" sz="1200" b="1" dirty="0" err="1"/>
              <a:t>major_num</a:t>
            </a:r>
            <a:r>
              <a:rPr lang="en-US" sz="1200" b="1" dirty="0"/>
              <a:t> </a:t>
            </a:r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makenod</a:t>
            </a:r>
            <a:r>
              <a:rPr lang="en-US" sz="1200" b="1" dirty="0"/>
              <a:t> /dev/demo c </a:t>
            </a:r>
            <a:r>
              <a:rPr lang="en-US" sz="1200" b="1" dirty="0" err="1"/>
              <a:t>major_num</a:t>
            </a:r>
            <a:r>
              <a:rPr lang="en-US" sz="1200" b="1" dirty="0"/>
              <a:t> </a:t>
            </a:r>
            <a:r>
              <a:rPr lang="en-US" sz="1200" b="1" dirty="0" err="1"/>
              <a:t>minor_num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mknod</a:t>
            </a:r>
            <a:r>
              <a:rPr lang="en-US" sz="1200" b="1" dirty="0"/>
              <a:t> /dev/demo c </a:t>
            </a:r>
            <a:r>
              <a:rPr lang="en-US" sz="1200" b="1" dirty="0" err="1"/>
              <a:t>minor_num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10) Linux kernel semaphore: which </a:t>
            </a:r>
            <a:r>
              <a:rPr lang="en-US" sz="1200" b="1" dirty="0" err="1"/>
              <a:t>statment</a:t>
            </a:r>
            <a:r>
              <a:rPr lang="en-US" sz="1200" b="1" dirty="0"/>
              <a:t> is WRONG </a:t>
            </a:r>
          </a:p>
          <a:p>
            <a:pPr marL="0" indent="0">
              <a:buNone/>
            </a:pPr>
            <a:r>
              <a:rPr lang="en-US" sz="1200" b="1" dirty="0"/>
              <a:t> [ ]: down -&gt; create </a:t>
            </a:r>
            <a:r>
              <a:rPr lang="en-US" sz="1200" b="1" dirty="0" err="1"/>
              <a:t>unkillable</a:t>
            </a:r>
            <a:r>
              <a:rPr lang="en-US" sz="1200" b="1" dirty="0"/>
              <a:t> processes</a:t>
            </a:r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down_interruptible</a:t>
            </a:r>
            <a:r>
              <a:rPr lang="en-US" sz="1200" b="1" dirty="0"/>
              <a:t> -&gt; allow the user-space process to be interrupted by the user</a:t>
            </a:r>
          </a:p>
          <a:p>
            <a:pPr marL="0" indent="0">
              <a:buNone/>
            </a:pPr>
            <a:r>
              <a:rPr lang="en-US" sz="1200" b="1" dirty="0"/>
              <a:t> [ ]: </a:t>
            </a:r>
            <a:r>
              <a:rPr lang="en-US" sz="1200" b="1" dirty="0" err="1"/>
              <a:t>down_trylock</a:t>
            </a:r>
            <a:r>
              <a:rPr lang="en-US" sz="1200" b="1" dirty="0"/>
              <a:t> -&gt; returns immediately with a nonzero return value when not available </a:t>
            </a:r>
          </a:p>
          <a:p>
            <a:pPr marL="0" indent="0">
              <a:buNone/>
            </a:pPr>
            <a:r>
              <a:rPr lang="en-US" sz="1200" b="1" dirty="0"/>
              <a:t> [ ]: up -&gt; create a </a:t>
            </a:r>
            <a:r>
              <a:rPr lang="en-US" sz="1200" b="1" dirty="0" err="1"/>
              <a:t>unkillable</a:t>
            </a:r>
            <a:r>
              <a:rPr lang="en-US" sz="1200" b="1" dirty="0"/>
              <a:t> </a:t>
            </a:r>
            <a:r>
              <a:rPr lang="en-US" sz="1200" b="1" dirty="0" err="1"/>
              <a:t>mutex</a:t>
            </a:r>
            <a:r>
              <a:rPr lang="en-US" sz="1200" b="1" dirty="0"/>
              <a:t> from the user-space process</a:t>
            </a:r>
          </a:p>
          <a:p>
            <a:pPr marL="0" indent="0">
              <a:buNone/>
            </a:pPr>
            <a:r>
              <a:rPr lang="en-US" sz="1200" b="1" dirty="0"/>
              <a:t>11) Which items are executed out of ATOMIC context ?</a:t>
            </a:r>
          </a:p>
          <a:p>
            <a:pPr marL="0" indent="0">
              <a:buNone/>
            </a:pPr>
            <a:r>
              <a:rPr lang="en-US" sz="1200" b="1" dirty="0"/>
              <a:t> [ ]: spinlock, atomic variables, </a:t>
            </a:r>
            <a:r>
              <a:rPr lang="en-US" sz="1200" b="1" dirty="0" err="1"/>
              <a:t>wait_event_interruptible</a:t>
            </a:r>
            <a:r>
              <a:rPr lang="en-US" sz="1200" b="1" dirty="0"/>
              <a:t>, </a:t>
            </a:r>
            <a:r>
              <a:rPr lang="en-US" sz="1200" b="1" dirty="0" err="1"/>
              <a:t>tasklet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[ ]: spinlock, </a:t>
            </a:r>
            <a:r>
              <a:rPr lang="en-US" sz="1200" b="1" dirty="0" err="1"/>
              <a:t>wait_event_interruptible</a:t>
            </a:r>
            <a:r>
              <a:rPr lang="en-US" sz="1200" b="1" dirty="0"/>
              <a:t>, jiffies, </a:t>
            </a:r>
            <a:r>
              <a:rPr lang="en-US" sz="1200" b="1" dirty="0" err="1"/>
              <a:t>work_queue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[ ]: atomic variables, jiffies, </a:t>
            </a:r>
            <a:r>
              <a:rPr lang="en-US" sz="1200" b="1" dirty="0" err="1"/>
              <a:t>tasklet</a:t>
            </a:r>
            <a:r>
              <a:rPr lang="en-US" sz="1200" b="1" dirty="0"/>
              <a:t>, </a:t>
            </a:r>
            <a:r>
              <a:rPr lang="en-US" sz="1200" b="1" dirty="0" err="1"/>
              <a:t>work_queue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 [ ]: spinlock, </a:t>
            </a:r>
            <a:r>
              <a:rPr lang="en-US" sz="1200" b="1" dirty="0" err="1"/>
              <a:t>tasklet</a:t>
            </a:r>
            <a:r>
              <a:rPr lang="en-US" sz="1200" b="1" dirty="0"/>
              <a:t>, </a:t>
            </a:r>
            <a:r>
              <a:rPr lang="en-US" sz="1200" b="1" dirty="0" err="1"/>
              <a:t>wait_event_interruptible</a:t>
            </a:r>
            <a:r>
              <a:rPr lang="en-US" sz="1200" b="1" dirty="0"/>
              <a:t>, jiffies, </a:t>
            </a:r>
            <a:r>
              <a:rPr lang="en-US" sz="1200" b="1" dirty="0" err="1"/>
              <a:t>work_queue</a:t>
            </a:r>
            <a:endParaRPr lang="en-US" sz="1200" b="1" dirty="0"/>
          </a:p>
          <a:p>
            <a:pPr marL="0" indent="0">
              <a:buNone/>
            </a:pPr>
            <a:r>
              <a:rPr lang="en-US" sz="1200" b="1" dirty="0"/>
              <a:t>12) What is the Linux memory model ?</a:t>
            </a:r>
          </a:p>
          <a:p>
            <a:pPr marL="0" indent="0">
              <a:buNone/>
            </a:pPr>
            <a:r>
              <a:rPr lang="en-US" sz="1200" b="1" dirty="0"/>
              <a:t> [ ]: 1 virtual in kernel, 1 virtual in user-space and 1 physical in user-space</a:t>
            </a:r>
          </a:p>
          <a:p>
            <a:pPr marL="0" indent="0">
              <a:buNone/>
            </a:pPr>
            <a:r>
              <a:rPr lang="en-US" sz="1200" b="1" dirty="0"/>
              <a:t> [ ]: 1 virtual in user-space and 1 physical in kernel</a:t>
            </a:r>
          </a:p>
          <a:p>
            <a:pPr marL="0" indent="0">
              <a:buNone/>
            </a:pPr>
            <a:r>
              <a:rPr lang="en-US" sz="1200" b="1" dirty="0"/>
              <a:t> [ ]: 1 virtual in kernel, 1 physical in user-space and 1 physical in kernel</a:t>
            </a:r>
          </a:p>
          <a:p>
            <a:pPr marL="0" indent="0">
              <a:buNone/>
            </a:pPr>
            <a:r>
              <a:rPr lang="en-US" sz="1200" b="1" dirty="0"/>
              <a:t> [ ]: 1 virtual in kernel, 1 virtual in user-space and 1 physical in kernel</a:t>
            </a:r>
          </a:p>
        </p:txBody>
      </p:sp>
      <p:sp>
        <p:nvSpPr>
          <p:cNvPr id="6" name="Rectangle 5"/>
          <p:cNvSpPr/>
          <p:nvPr/>
        </p:nvSpPr>
        <p:spPr>
          <a:xfrm>
            <a:off x="3111704" y="5354487"/>
            <a:ext cx="21579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dirty="0"/>
              <a:t>3) </a:t>
            </a:r>
            <a:r>
              <a:rPr lang="fr-FR" sz="4400" dirty="0">
                <a:latin typeface="Calibri Light (Headings)"/>
              </a:rPr>
              <a:t>Quizz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LDD Exam – EnsiCaen – SATE 3 – February 2017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5</a:t>
            </a:fld>
            <a:endParaRPr lang="en-US"/>
          </a:p>
        </p:txBody>
      </p:sp>
      <p:pic>
        <p:nvPicPr>
          <p:cNvPr id="4098" name="Picture 2" descr="Résultat de recherche d'images pour &quot;linux tux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097" y="3749933"/>
            <a:ext cx="1604554" cy="1604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953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846</Words>
  <Application>Microsoft Office PowerPoint</Application>
  <PresentationFormat>Widescreen</PresentationFormat>
  <Paragraphs>95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Calibri Light (Headings)</vt:lpstr>
      <vt:lpstr>Goudy Stout</vt:lpstr>
      <vt:lpstr>Office Theme</vt:lpstr>
      <vt:lpstr>LDD Exam</vt:lpstr>
      <vt:lpstr>0) pn5xx_i2c driver overview</vt:lpstr>
      <vt:lpstr>1) Data flow and real time example</vt:lpstr>
      <vt:lpstr>2) Bug solving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Linux Driver Analysis </dc:title>
  <dc:creator>Andre Lepine</dc:creator>
  <cp:lastModifiedBy>Andre Lepine</cp:lastModifiedBy>
  <cp:revision>34</cp:revision>
  <dcterms:created xsi:type="dcterms:W3CDTF">2015-02-16T13:30:55Z</dcterms:created>
  <dcterms:modified xsi:type="dcterms:W3CDTF">2017-01-27T12:56:11Z</dcterms:modified>
</cp:coreProperties>
</file>