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840" r:id="rId4"/>
    <p:sldId id="838" r:id="rId5"/>
    <p:sldId id="83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955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06B71-98CE-4533-9E87-21C76EFED7E0}" type="datetimeFigureOut">
              <a:rPr lang="fr-FR" smtClean="0"/>
              <a:t>20/11/2019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8DC1D-2231-4FD3-9FA0-2A4F3D5263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018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77D9-C5E5-4422-84E3-BD034468EAA1}" type="datetime1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BFDE6-CE1E-4F46-AD53-3C614D357547}" type="datetime1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7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D22F-CC4C-4AB2-8447-661922815D1E}" type="datetime1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EEC8-E419-4F18-950F-573E688E6936}" type="datetime1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F02C-2F16-42C4-BE58-44A4C30B297B}" type="datetime1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6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BBAF0-7973-42B3-B5D5-48F36C09F42B}" type="datetime1">
              <a:rPr lang="en-US" smtClean="0"/>
              <a:t>11/20/2019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1B12-954B-42AD-98BE-A1A256D7B691}" type="datetime1">
              <a:rPr lang="en-US" smtClean="0"/>
              <a:t>11/20/2019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7F8A4-4712-448C-A4D6-F01CB7F71D7D}" type="datetime1">
              <a:rPr lang="en-US" smtClean="0"/>
              <a:t>11/20/2019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4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62CC-A684-4209-B600-A650196A7859}" type="datetime1">
              <a:rPr lang="en-US" smtClean="0"/>
              <a:t>11/20/2019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BC21-CE88-4918-B7C1-D04B719F81B6}" type="datetime1">
              <a:rPr lang="en-US" smtClean="0"/>
              <a:t>11/20/2019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2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7E21-574C-4421-9CCC-1C57A3C2CD68}" type="datetime1">
              <a:rPr lang="en-US" smtClean="0"/>
              <a:t>11/20/2019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3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A7D8B-EED6-4AF7-AF60-56D3955FB831}" type="datetime1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42E9-9255-4B59-AE2F-F263FAF3A4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6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1754"/>
            <a:ext cx="9144000" cy="1312726"/>
          </a:xfrm>
        </p:spPr>
        <p:txBody>
          <a:bodyPr/>
          <a:lstStyle/>
          <a:p>
            <a:r>
              <a:rPr lang="fr-FR" altLang="en-US" b="1" dirty="0">
                <a:latin typeface="Showcard Gothic" panose="04020904020102020604" pitchFamily="82" charset="0"/>
              </a:rPr>
              <a:t>LDD Exam</a:t>
            </a:r>
            <a:endParaRPr lang="en-US" dirty="0">
              <a:latin typeface="Showcard Gothic" panose="04020904020102020604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5440" y="1156131"/>
            <a:ext cx="9144000" cy="1655762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endParaRPr lang="en-US" altLang="en-US" dirty="0"/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en-US" altLang="en-US" dirty="0" err="1"/>
              <a:t>EnsiCaen</a:t>
            </a:r>
            <a:r>
              <a:rPr lang="en-US" altLang="en-US" dirty="0"/>
              <a:t> – SATE 3A</a:t>
            </a: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fr-FR" altLang="en-US" dirty="0"/>
              <a:t>2019/2020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3A – December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5750" y="2710214"/>
            <a:ext cx="116928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dirty="0"/>
              <a:t>Read the attached Linux device driver.</a:t>
            </a:r>
          </a:p>
          <a:p>
            <a:r>
              <a:rPr lang="en-GB" altLang="en-US" sz="2400" i="1" dirty="0"/>
              <a:t>The source has been simplified to reduce printing for this exam.</a:t>
            </a:r>
          </a:p>
          <a:p>
            <a:r>
              <a:rPr lang="en-GB" altLang="en-US" sz="3200" dirty="0"/>
              <a:t>Write and draw the SART view of this driver as explained next slide.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05DE64-C1B8-4DC3-9897-987BFD297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SART - Data flow and real time </a:t>
            </a:r>
            <a:r>
              <a:rPr lang="fr-FR" dirty="0" err="1"/>
              <a:t>example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3060606" y="4205630"/>
            <a:ext cx="1710223" cy="386143"/>
          </a:xfrm>
          <a:prstGeom prst="wedgeRoundRectCallout">
            <a:avLst>
              <a:gd name="adj1" fmla="val 59985"/>
              <a:gd name="adj2" fmla="val 16151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External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entity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8784809" y="1510915"/>
            <a:ext cx="1090246" cy="386143"/>
          </a:xfrm>
          <a:prstGeom prst="wedgeRoundRectCallout">
            <a:avLst>
              <a:gd name="adj1" fmla="val 19542"/>
              <a:gd name="adj2" fmla="val 23741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Function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296717" y="2890334"/>
            <a:ext cx="948223" cy="386143"/>
          </a:xfrm>
          <a:prstGeom prst="wedgeRoundRectCallout">
            <a:avLst>
              <a:gd name="adj1" fmla="val 101567"/>
              <a:gd name="adj2" fmla="val 27081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Control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8108585" y="4337471"/>
            <a:ext cx="717669" cy="386143"/>
          </a:xfrm>
          <a:prstGeom prst="wedgeRoundRectCallout">
            <a:avLst>
              <a:gd name="adj1" fmla="val -106542"/>
              <a:gd name="adj2" fmla="val -14345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Data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10728916" y="4161781"/>
            <a:ext cx="985898" cy="386143"/>
          </a:xfrm>
          <a:prstGeom prst="wedgeRoundRectCallout">
            <a:avLst>
              <a:gd name="adj1" fmla="val -75506"/>
              <a:gd name="adj2" fmla="val 24348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Storage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16108" y="4937545"/>
            <a:ext cx="1452577" cy="97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Mouse</a:t>
            </a:r>
          </a:p>
        </p:txBody>
      </p:sp>
      <p:sp>
        <p:nvSpPr>
          <p:cNvPr id="5" name="Oval 4"/>
          <p:cNvSpPr/>
          <p:nvPr/>
        </p:nvSpPr>
        <p:spPr>
          <a:xfrm>
            <a:off x="5554285" y="2565281"/>
            <a:ext cx="1362974" cy="90843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ISR</a:t>
            </a:r>
          </a:p>
        </p:txBody>
      </p:sp>
      <p:sp>
        <p:nvSpPr>
          <p:cNvPr id="6" name="Oval 5"/>
          <p:cNvSpPr/>
          <p:nvPr/>
        </p:nvSpPr>
        <p:spPr>
          <a:xfrm>
            <a:off x="7900670" y="2461764"/>
            <a:ext cx="1854679" cy="101195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Sampling</a:t>
            </a:r>
            <a:endParaRPr lang="fr-FR" dirty="0"/>
          </a:p>
        </p:txBody>
      </p:sp>
      <p:grpSp>
        <p:nvGrpSpPr>
          <p:cNvPr id="18" name="Group 17"/>
          <p:cNvGrpSpPr/>
          <p:nvPr/>
        </p:nvGrpSpPr>
        <p:grpSpPr>
          <a:xfrm>
            <a:off x="8966666" y="5240496"/>
            <a:ext cx="1577366" cy="369332"/>
            <a:chOff x="9688732" y="3535341"/>
            <a:chExt cx="1577366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9688732" y="3535341"/>
              <a:ext cx="1577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dx,dy,buttons</a:t>
              </a:r>
              <a:endParaRPr lang="fr-FR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9826843" y="3535341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826843" y="3904673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>
            <a:stCxn id="4" idx="0"/>
            <a:endCxn id="5" idx="4"/>
          </p:cNvCxnSpPr>
          <p:nvPr/>
        </p:nvCxnSpPr>
        <p:spPr>
          <a:xfrm flipV="1">
            <a:off x="5742397" y="3473716"/>
            <a:ext cx="493375" cy="146382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6"/>
            <a:endCxn id="6" idx="2"/>
          </p:cNvCxnSpPr>
          <p:nvPr/>
        </p:nvCxnSpPr>
        <p:spPr>
          <a:xfrm flipV="1">
            <a:off x="6917259" y="2967740"/>
            <a:ext cx="983411" cy="5175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3"/>
            <a:endCxn id="6" idx="3"/>
          </p:cNvCxnSpPr>
          <p:nvPr/>
        </p:nvCxnSpPr>
        <p:spPr>
          <a:xfrm flipV="1">
            <a:off x="6468685" y="3325519"/>
            <a:ext cx="1703596" cy="209964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5"/>
            <a:endCxn id="7" idx="0"/>
          </p:cNvCxnSpPr>
          <p:nvPr/>
        </p:nvCxnSpPr>
        <p:spPr>
          <a:xfrm>
            <a:off x="9483738" y="3325519"/>
            <a:ext cx="271611" cy="191497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38321" y="1540782"/>
            <a:ext cx="73638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/>
              <a:t>Provide </a:t>
            </a:r>
            <a:r>
              <a:rPr lang="fr-FR" altLang="en-US" dirty="0"/>
              <a:t>d</a:t>
            </a:r>
            <a:r>
              <a:rPr lang="fr-FR" dirty="0"/>
              <a:t>ata flow and real time </a:t>
            </a:r>
            <a:r>
              <a:rPr lang="fr-FR" dirty="0" err="1"/>
              <a:t>diagram</a:t>
            </a:r>
            <a:r>
              <a:rPr lang="fr-FR" dirty="0"/>
              <a:t> </a:t>
            </a:r>
            <a:r>
              <a:rPr lang="en-GB" altLang="en-US" dirty="0"/>
              <a:t>of the driver. Use: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Box for external entity like HW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Bubble for function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Stack for data storage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Plain arrow for data 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Dashed arrow for control flow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2</a:t>
            </a:fld>
            <a:endParaRPr lang="en-US"/>
          </a:p>
        </p:txBody>
      </p:sp>
      <p:pic>
        <p:nvPicPr>
          <p:cNvPr id="6146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295" y="93742"/>
            <a:ext cx="2247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43BA790-514B-4812-A65D-7CEB48E6B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BF1A4F87-D4E1-4E00-A4AB-07DC11E5D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3A – December 2019</a:t>
            </a:r>
          </a:p>
        </p:txBody>
      </p:sp>
    </p:spTree>
    <p:extLst>
      <p:ext uri="{BB962C8B-B14F-4D97-AF65-F5344CB8AC3E}">
        <p14:creationId xmlns:p14="http://schemas.microsoft.com/office/powerpoint/2010/main" val="2811630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444823E-D89F-4A9E-8D82-B88DC9CF4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184F1AD-7089-4427-8913-DD23BB4AA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E4AFFD3-36D8-4EA9-B7E0-893ECDEFE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252" y="1363124"/>
            <a:ext cx="8201025" cy="48196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27511A5-622B-4C24-B437-C69AA4B74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dirty="0"/>
              <a:t>I3C </a:t>
            </a:r>
            <a:r>
              <a:rPr lang="fr-FR" dirty="0" err="1"/>
              <a:t>Device</a:t>
            </a:r>
            <a:r>
              <a:rPr lang="fr-FR" dirty="0"/>
              <a:t> Driver Data Structure Breakdown</a:t>
            </a:r>
            <a:endParaRPr lang="en-US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48980DD-A080-4A1C-984F-172F5ACEFEFC}"/>
              </a:ext>
            </a:extLst>
          </p:cNvPr>
          <p:cNvSpPr txBox="1"/>
          <p:nvPr/>
        </p:nvSpPr>
        <p:spPr>
          <a:xfrm>
            <a:off x="8774884" y="1528128"/>
            <a:ext cx="32045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For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your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convenience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,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here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is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 the data structure breakdown of the I3C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device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 driver. This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may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 help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you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 to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better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 </a:t>
            </a:r>
            <a:r>
              <a:rPr lang="fr-FR" sz="2800" dirty="0" err="1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understand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 the source code.</a:t>
            </a:r>
          </a:p>
        </p:txBody>
      </p:sp>
    </p:spTree>
    <p:extLst>
      <p:ext uri="{BB962C8B-B14F-4D97-AF65-F5344CB8AC3E}">
        <p14:creationId xmlns:p14="http://schemas.microsoft.com/office/powerpoint/2010/main" val="1836521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4</a:t>
            </a:fld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43BA790-514B-4812-A65D-7CEB48E6B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  <p:sp>
        <p:nvSpPr>
          <p:cNvPr id="28" name="Titre 4">
            <a:extLst>
              <a:ext uri="{FF2B5EF4-FFF2-40B4-BE49-F238E27FC236}">
                <a16:creationId xmlns:a16="http://schemas.microsoft.com/office/drawing/2014/main" id="{5FE13895-6507-4294-AE5C-7278CDE90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dirty="0"/>
              <a:t>I3C Protocol</a:t>
            </a:r>
          </a:p>
        </p:txBody>
      </p:sp>
      <p:sp>
        <p:nvSpPr>
          <p:cNvPr id="29" name="Espace réservé du contenu 5">
            <a:extLst>
              <a:ext uri="{FF2B5EF4-FFF2-40B4-BE49-F238E27FC236}">
                <a16:creationId xmlns:a16="http://schemas.microsoft.com/office/drawing/2014/main" id="{FAA38752-BA81-4208-B334-95359509E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1351" y="1311275"/>
            <a:ext cx="4907321" cy="4275138"/>
          </a:xfrm>
        </p:spPr>
        <p:txBody>
          <a:bodyPr/>
          <a:lstStyle/>
          <a:p>
            <a:r>
              <a:rPr lang="en-US" sz="1800" dirty="0"/>
              <a:t>MIPI standardized protocol designed to overcome I2C limitations (limited speed, external signals needed for interrupts, no automatic detection of the devices connected to the bus, …) while remaining power-efficient</a:t>
            </a:r>
          </a:p>
          <a:p>
            <a:endParaRPr lang="fr-FR" sz="1800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44687FAB-5A54-42F5-B7DF-9CC9093E9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118" y="3053177"/>
            <a:ext cx="9144000" cy="3136006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27CF7D74-14ED-4979-A228-1A732E8DF5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1104" y="0"/>
            <a:ext cx="3759089" cy="2886010"/>
          </a:xfrm>
          <a:prstGeom prst="rect">
            <a:avLst/>
          </a:prstGeom>
        </p:spPr>
      </p:pic>
      <p:sp>
        <p:nvSpPr>
          <p:cNvPr id="36" name="Footer Placeholder 3">
            <a:extLst>
              <a:ext uri="{FF2B5EF4-FFF2-40B4-BE49-F238E27FC236}">
                <a16:creationId xmlns:a16="http://schemas.microsoft.com/office/drawing/2014/main" id="{01F46DDA-3E89-4F37-A10F-99F5D94DF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3A – December 2019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FD3F3FA-3803-4790-99F4-83F8257AE99B}"/>
              </a:ext>
            </a:extLst>
          </p:cNvPr>
          <p:cNvSpPr txBox="1"/>
          <p:nvPr/>
        </p:nvSpPr>
        <p:spPr>
          <a:xfrm rot="1446747">
            <a:off x="5315824" y="361148"/>
            <a:ext cx="26005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Extra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18497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5</a:t>
            </a:fld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43BA790-514B-4812-A65D-7CEB48E6B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  <p:sp>
        <p:nvSpPr>
          <p:cNvPr id="28" name="Titre 4">
            <a:extLst>
              <a:ext uri="{FF2B5EF4-FFF2-40B4-BE49-F238E27FC236}">
                <a16:creationId xmlns:a16="http://schemas.microsoft.com/office/drawing/2014/main" id="{5FE13895-6507-4294-AE5C-7278CDE90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dirty="0"/>
              <a:t>I3C Transfer Type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A4F57394-07A0-4F9C-B0EB-AEBECA105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3750" y="1543574"/>
            <a:ext cx="9030050" cy="46333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I3C defines 3 different classes of transfer in addition to I2C transfers which are here for backward compatibility with I2C devices.</a:t>
            </a:r>
          </a:p>
          <a:p>
            <a:r>
              <a:rPr lang="en-US" b="1" dirty="0"/>
              <a:t>I3C CCC commands</a:t>
            </a:r>
          </a:p>
          <a:p>
            <a:pPr lvl="1"/>
            <a:r>
              <a:rPr lang="en-US" dirty="0"/>
              <a:t>CCC (Common Command Code) commands are meant to be used for anything that is related to bus management and all features that are common to a set of devices.</a:t>
            </a:r>
          </a:p>
          <a:p>
            <a:r>
              <a:rPr lang="en-US" b="1" dirty="0"/>
              <a:t>I3C Private SDR transfers</a:t>
            </a:r>
          </a:p>
          <a:p>
            <a:pPr lvl="1"/>
            <a:r>
              <a:rPr lang="en-US" dirty="0"/>
              <a:t>Private SDR (Single Data Rate) transfers should be used for anything that is device specific and does not require high transfer speed.</a:t>
            </a:r>
          </a:p>
          <a:p>
            <a:r>
              <a:rPr lang="en-US" b="1" dirty="0"/>
              <a:t>I3C HDR commands</a:t>
            </a:r>
          </a:p>
          <a:p>
            <a:pPr lvl="1"/>
            <a:r>
              <a:rPr lang="en-US" dirty="0"/>
              <a:t>HDR commands should be used for anything that is device specific and requires high transfer speed.</a:t>
            </a:r>
          </a:p>
          <a:p>
            <a:endParaRPr lang="fr-FR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9D522932-7056-4E0E-9E89-D957DA66A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3A – December 2019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2B18221-EC8C-4D44-B898-0F58E107DE6A}"/>
              </a:ext>
            </a:extLst>
          </p:cNvPr>
          <p:cNvSpPr txBox="1"/>
          <p:nvPr/>
        </p:nvSpPr>
        <p:spPr>
          <a:xfrm rot="1446747">
            <a:off x="5315824" y="361148"/>
            <a:ext cx="26005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  <a:cs typeface="Aldhabi" panose="020B0604020202020204" pitchFamily="2" charset="-78"/>
              </a:rPr>
              <a:t>Extra Documentation</a:t>
            </a:r>
          </a:p>
        </p:txBody>
      </p:sp>
    </p:spTree>
    <p:extLst>
      <p:ext uri="{BB962C8B-B14F-4D97-AF65-F5344CB8AC3E}">
        <p14:creationId xmlns:p14="http://schemas.microsoft.com/office/powerpoint/2010/main" val="1835850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Office PowerPoint</Application>
  <PresentationFormat>Grand écran</PresentationFormat>
  <Paragraphs>47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Showcard Gothic</vt:lpstr>
      <vt:lpstr>Office Theme</vt:lpstr>
      <vt:lpstr>LDD Exam</vt:lpstr>
      <vt:lpstr>SART - Data flow and real time example</vt:lpstr>
      <vt:lpstr>I3C Device Driver Data Structure Breakdown</vt:lpstr>
      <vt:lpstr>I3C Protocol</vt:lpstr>
      <vt:lpstr>I3C Transfer Type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Driver Analysis </dc:title>
  <dc:creator>Andre Lepine</dc:creator>
  <cp:lastModifiedBy>Andre Lepine</cp:lastModifiedBy>
  <cp:revision>100</cp:revision>
  <dcterms:created xsi:type="dcterms:W3CDTF">2015-02-16T13:30:55Z</dcterms:created>
  <dcterms:modified xsi:type="dcterms:W3CDTF">2019-11-20T08:31:27Z</dcterms:modified>
</cp:coreProperties>
</file>