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59" r:id="rId4"/>
    <p:sldId id="262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>
        <p:scale>
          <a:sx n="50" d="100"/>
          <a:sy n="50" d="100"/>
        </p:scale>
        <p:origin x="-125" y="7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06B71-98CE-4533-9E87-21C76EFED7E0}" type="datetimeFigureOut">
              <a:rPr lang="fr-FR" smtClean="0"/>
              <a:t>13/03/2018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8DC1D-2231-4FD3-9FA0-2A4F3D5263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018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77D9-C5E5-4422-84E3-BD034468EAA1}" type="datetime1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BFDE6-CE1E-4F46-AD53-3C614D357547}" type="datetime1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7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D22F-CC4C-4AB2-8447-661922815D1E}" type="datetime1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EEC8-E419-4F18-950F-573E688E6936}" type="datetime1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F02C-2F16-42C4-BE58-44A4C30B297B}" type="datetime1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BBAF0-7973-42B3-B5D5-48F36C09F42B}" type="datetime1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1B12-954B-42AD-98BE-A1A256D7B691}" type="datetime1">
              <a:rPr lang="en-US" smtClean="0"/>
              <a:t>3/13/2018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7F8A4-4712-448C-A4D6-F01CB7F71D7D}" type="datetime1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4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2CC-A684-4209-B600-A650196A7859}" type="datetime1">
              <a:rPr lang="en-US" smtClean="0"/>
              <a:t>3/13/2018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BC21-CE88-4918-B7C1-D04B719F81B6}" type="datetime1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2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7E21-574C-4421-9CCC-1C57A3C2CD68}" type="datetime1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3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A7D8B-EED6-4AF7-AF60-56D3955FB831}" type="datetime1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it.kernel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1754"/>
            <a:ext cx="9144000" cy="1312726"/>
          </a:xfrm>
        </p:spPr>
        <p:txBody>
          <a:bodyPr/>
          <a:lstStyle/>
          <a:p>
            <a:r>
              <a:rPr lang="fr-FR" altLang="en-US" b="1" dirty="0">
                <a:latin typeface="Goudy Stout" panose="0202090407030B020401" pitchFamily="18" charset="0"/>
              </a:rPr>
              <a:t>LDD Exam</a:t>
            </a:r>
            <a:endParaRPr lang="en-US" dirty="0">
              <a:latin typeface="Goudy Stout" panose="0202090407030B020401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5440" y="1156131"/>
            <a:ext cx="9144000" cy="1655762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endParaRPr lang="en-US" altLang="en-US" dirty="0"/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en-US" altLang="en-US" dirty="0" err="1"/>
              <a:t>EnsiCaen</a:t>
            </a:r>
            <a:r>
              <a:rPr lang="en-US" altLang="en-US" dirty="0"/>
              <a:t> – SATE 3A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fr-FR" altLang="en-US" dirty="0"/>
              <a:t>2017/2018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 – February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5750" y="2710214"/>
            <a:ext cx="116928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dirty="0"/>
              <a:t>Read the </a:t>
            </a:r>
            <a:r>
              <a:rPr lang="en-GB" altLang="en-US" sz="3200" dirty="0">
                <a:latin typeface="Algerian" panose="04020705040A02060702" pitchFamily="82" charset="0"/>
              </a:rPr>
              <a:t>excellent</a:t>
            </a:r>
            <a:r>
              <a:rPr lang="en-GB" altLang="en-US" sz="3200" dirty="0"/>
              <a:t> driver extracted from </a:t>
            </a:r>
            <a:r>
              <a:rPr lang="en-GB" altLang="en-US" sz="3200" dirty="0">
                <a:hlinkClick r:id="rId2"/>
              </a:rPr>
              <a:t>https://git.kernel.org</a:t>
            </a:r>
            <a:r>
              <a:rPr lang="en-GB" altLang="en-US" sz="3200" dirty="0"/>
              <a:t>, written by Clément </a:t>
            </a:r>
            <a:r>
              <a:rPr lang="en-GB" altLang="en-US" sz="3200" dirty="0" err="1"/>
              <a:t>Perrochaud</a:t>
            </a:r>
            <a:r>
              <a:rPr lang="en-GB" altLang="en-US" sz="3200" dirty="0"/>
              <a:t> (student at </a:t>
            </a:r>
            <a:r>
              <a:rPr lang="en-GB" altLang="en-US" sz="3200" dirty="0" err="1"/>
              <a:t>EnsiCaen</a:t>
            </a:r>
            <a:r>
              <a:rPr lang="en-GB" altLang="en-US" sz="3200" dirty="0"/>
              <a:t> in 2013/14)</a:t>
            </a:r>
            <a:br>
              <a:rPr lang="en-GB" altLang="en-US" sz="3200" dirty="0"/>
            </a:br>
            <a:r>
              <a:rPr lang="en-GB" altLang="en-US" sz="3200" dirty="0"/>
              <a:t>and maintained by Linus Torvalds</a:t>
            </a:r>
          </a:p>
          <a:p>
            <a:r>
              <a:rPr lang="en-GB" altLang="en-US" sz="3200" dirty="0"/>
              <a:t>1) Driver spec (7 points)</a:t>
            </a:r>
          </a:p>
          <a:p>
            <a:r>
              <a:rPr lang="en-US" sz="3200" dirty="0"/>
              <a:t>2) </a:t>
            </a:r>
            <a:r>
              <a:rPr lang="en-US" sz="3200" dirty="0" err="1"/>
              <a:t>Quizz</a:t>
            </a:r>
            <a:r>
              <a:rPr lang="en-US" sz="3200" dirty="0"/>
              <a:t> (3 points, 4 answers per point)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05DE64-C1B8-4DC3-9897-987BFD297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4303970-3DC4-43C8-B46E-6989CA2078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4290" y="-205740"/>
            <a:ext cx="7556606" cy="435133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D87B6-C497-4A51-ACCB-2DE0E8997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 – February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6207D4-6836-49AB-A418-EF4DC4781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968EA7-82A8-45BD-B45E-D44E4733F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900B5D4-4DBF-4A37-A993-A96D2263BC6F}"/>
              </a:ext>
            </a:extLst>
          </p:cNvPr>
          <p:cNvSpPr/>
          <p:nvPr/>
        </p:nvSpPr>
        <p:spPr>
          <a:xfrm>
            <a:off x="2686051" y="4145599"/>
            <a:ext cx="8382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en-GB" altLang="en-US" sz="2800" dirty="0"/>
              <a:t>4 C files have been extracted and compressed into a small document. Read it, analyse data and control flow from it. Then draw the device architecture using SART method (see next slide)</a:t>
            </a:r>
          </a:p>
          <a:p>
            <a:r>
              <a:rPr lang="en-GB" altLang="en-US" u="sng" dirty="0"/>
              <a:t>/!\</a:t>
            </a:r>
            <a:r>
              <a:rPr lang="en-GB" altLang="en-US" dirty="0"/>
              <a:t> </a:t>
            </a:r>
            <a:r>
              <a:rPr lang="en-GB" altLang="en-US" i="1" dirty="0"/>
              <a:t>This code has been simplified to fit 4 paper pages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E976E2F-2910-411E-BD35-B1BB5BF1EB2E}"/>
              </a:ext>
            </a:extLst>
          </p:cNvPr>
          <p:cNvSpPr txBox="1">
            <a:spLocks/>
          </p:cNvSpPr>
          <p:nvPr/>
        </p:nvSpPr>
        <p:spPr>
          <a:xfrm>
            <a:off x="7888076" y="774065"/>
            <a:ext cx="3831484" cy="2814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NFC </a:t>
            </a:r>
            <a:r>
              <a:rPr lang="fr-FR" dirty="0" err="1"/>
              <a:t>is</a:t>
            </a:r>
            <a:r>
              <a:rPr lang="fr-FR" dirty="0"/>
              <a:t> Near Field Communication.</a:t>
            </a:r>
          </a:p>
          <a:p>
            <a:r>
              <a:rPr lang="fr-FR" dirty="0"/>
              <a:t>NCI </a:t>
            </a:r>
            <a:r>
              <a:rPr lang="fr-FR" dirty="0" err="1"/>
              <a:t>is</a:t>
            </a:r>
            <a:r>
              <a:rPr lang="fr-FR" dirty="0"/>
              <a:t> NFC </a:t>
            </a:r>
            <a:r>
              <a:rPr lang="fr-FR" dirty="0" err="1"/>
              <a:t>controller</a:t>
            </a:r>
            <a:r>
              <a:rPr lang="fr-FR" dirty="0"/>
              <a:t> Interface, a API 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smarthpone</a:t>
            </a:r>
            <a:r>
              <a:rPr lang="fr-FR" dirty="0"/>
              <a:t> to drive the NFC chip</a:t>
            </a:r>
          </a:p>
        </p:txBody>
      </p:sp>
    </p:spTree>
    <p:extLst>
      <p:ext uri="{BB962C8B-B14F-4D97-AF65-F5344CB8AC3E}">
        <p14:creationId xmlns:p14="http://schemas.microsoft.com/office/powerpoint/2010/main" val="3557224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SART - Data flow and real time </a:t>
            </a:r>
            <a:r>
              <a:rPr lang="fr-FR" dirty="0" err="1"/>
              <a:t>example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3060606" y="4205630"/>
            <a:ext cx="1710223" cy="386143"/>
          </a:xfrm>
          <a:prstGeom prst="wedgeRoundRectCallout">
            <a:avLst>
              <a:gd name="adj1" fmla="val 59985"/>
              <a:gd name="adj2" fmla="val 16151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External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entity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8784809" y="1510915"/>
            <a:ext cx="1090246" cy="386143"/>
          </a:xfrm>
          <a:prstGeom prst="wedgeRoundRectCallout">
            <a:avLst>
              <a:gd name="adj1" fmla="val 19542"/>
              <a:gd name="adj2" fmla="val 23741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Function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296717" y="2890334"/>
            <a:ext cx="948223" cy="386143"/>
          </a:xfrm>
          <a:prstGeom prst="wedgeRoundRectCallout">
            <a:avLst>
              <a:gd name="adj1" fmla="val 101567"/>
              <a:gd name="adj2" fmla="val 27081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Control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8108585" y="4337471"/>
            <a:ext cx="717669" cy="386143"/>
          </a:xfrm>
          <a:prstGeom prst="wedgeRoundRectCallout">
            <a:avLst>
              <a:gd name="adj1" fmla="val -106542"/>
              <a:gd name="adj2" fmla="val -14345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Data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10728916" y="4161781"/>
            <a:ext cx="985898" cy="386143"/>
          </a:xfrm>
          <a:prstGeom prst="wedgeRoundRectCallout">
            <a:avLst>
              <a:gd name="adj1" fmla="val -75506"/>
              <a:gd name="adj2" fmla="val 24348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Storage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16108" y="4937545"/>
            <a:ext cx="1452577" cy="97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Mouse</a:t>
            </a:r>
          </a:p>
        </p:txBody>
      </p:sp>
      <p:sp>
        <p:nvSpPr>
          <p:cNvPr id="5" name="Oval 4"/>
          <p:cNvSpPr/>
          <p:nvPr/>
        </p:nvSpPr>
        <p:spPr>
          <a:xfrm>
            <a:off x="5554285" y="2565281"/>
            <a:ext cx="1362974" cy="90843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ISR</a:t>
            </a:r>
          </a:p>
        </p:txBody>
      </p:sp>
      <p:sp>
        <p:nvSpPr>
          <p:cNvPr id="6" name="Oval 5"/>
          <p:cNvSpPr/>
          <p:nvPr/>
        </p:nvSpPr>
        <p:spPr>
          <a:xfrm>
            <a:off x="7900670" y="2461764"/>
            <a:ext cx="1854679" cy="101195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Sampling</a:t>
            </a:r>
            <a:endParaRPr lang="fr-FR" dirty="0"/>
          </a:p>
        </p:txBody>
      </p:sp>
      <p:grpSp>
        <p:nvGrpSpPr>
          <p:cNvPr id="18" name="Group 17"/>
          <p:cNvGrpSpPr/>
          <p:nvPr/>
        </p:nvGrpSpPr>
        <p:grpSpPr>
          <a:xfrm>
            <a:off x="8966666" y="5240496"/>
            <a:ext cx="1577366" cy="369332"/>
            <a:chOff x="9688732" y="3535341"/>
            <a:chExt cx="1577366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9688732" y="3535341"/>
              <a:ext cx="1577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dx,dy,buttons</a:t>
              </a:r>
              <a:endParaRPr lang="fr-FR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826843" y="3535341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826843" y="3904673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>
            <a:stCxn id="4" idx="0"/>
            <a:endCxn id="5" idx="4"/>
          </p:cNvCxnSpPr>
          <p:nvPr/>
        </p:nvCxnSpPr>
        <p:spPr>
          <a:xfrm flipV="1">
            <a:off x="5742397" y="3473716"/>
            <a:ext cx="493375" cy="146382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6"/>
            <a:endCxn id="6" idx="2"/>
          </p:cNvCxnSpPr>
          <p:nvPr/>
        </p:nvCxnSpPr>
        <p:spPr>
          <a:xfrm flipV="1">
            <a:off x="6917259" y="2967740"/>
            <a:ext cx="983411" cy="5175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3"/>
            <a:endCxn id="6" idx="3"/>
          </p:cNvCxnSpPr>
          <p:nvPr/>
        </p:nvCxnSpPr>
        <p:spPr>
          <a:xfrm flipV="1">
            <a:off x="6468685" y="3325519"/>
            <a:ext cx="1703596" cy="209964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5"/>
            <a:endCxn id="7" idx="0"/>
          </p:cNvCxnSpPr>
          <p:nvPr/>
        </p:nvCxnSpPr>
        <p:spPr>
          <a:xfrm>
            <a:off x="9483738" y="3325519"/>
            <a:ext cx="271611" cy="191497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38321" y="1540782"/>
            <a:ext cx="73638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Provide </a:t>
            </a:r>
            <a:r>
              <a:rPr lang="fr-FR" altLang="en-US" dirty="0"/>
              <a:t>d</a:t>
            </a:r>
            <a:r>
              <a:rPr lang="fr-FR" dirty="0"/>
              <a:t>ata flow and real time </a:t>
            </a:r>
            <a:r>
              <a:rPr lang="fr-FR" dirty="0" err="1"/>
              <a:t>diagram</a:t>
            </a:r>
            <a:r>
              <a:rPr lang="fr-FR" dirty="0"/>
              <a:t> </a:t>
            </a:r>
            <a:r>
              <a:rPr lang="en-GB" altLang="en-US" dirty="0"/>
              <a:t>of the driver. Use: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Box for external entity like HW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Bubble for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Stack for data storage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Plain arrow for data 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Dashed arrow for control flow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 – February 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3</a:t>
            </a:fld>
            <a:endParaRPr lang="en-US"/>
          </a:p>
        </p:txBody>
      </p:sp>
      <p:pic>
        <p:nvPicPr>
          <p:cNvPr id="6146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295" y="93742"/>
            <a:ext cx="2247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43BA790-514B-4812-A65D-7CEB48E6B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5" y="5264616"/>
            <a:ext cx="1607820" cy="155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3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1015" y="175847"/>
            <a:ext cx="11869615" cy="6506308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US" sz="1200" b="1" dirty="0"/>
              <a:t>1-2) Open Source Software is computer software whose ________ code is</a:t>
            </a:r>
          </a:p>
          <a:p>
            <a:pPr marL="0" indent="0">
              <a:buNone/>
            </a:pPr>
            <a:r>
              <a:rPr lang="en-US" sz="1200" b="1" dirty="0"/>
              <a:t>available under a _______ (or arrangement such as the public domain)</a:t>
            </a:r>
          </a:p>
          <a:p>
            <a:pPr marL="0" indent="0">
              <a:buNone/>
            </a:pPr>
            <a:r>
              <a:rPr lang="en-US" sz="1200" b="1" dirty="0"/>
              <a:t>that permits users to use, change, and improve the software, and to</a:t>
            </a:r>
          </a:p>
          <a:p>
            <a:pPr marL="0" indent="0">
              <a:buNone/>
            </a:pPr>
            <a:r>
              <a:rPr lang="en-US" sz="1200" b="1" dirty="0"/>
              <a:t>redistribute it in modified or unmodified form.</a:t>
            </a:r>
          </a:p>
          <a:p>
            <a:pPr marL="0" indent="0">
              <a:buNone/>
            </a:pPr>
            <a:r>
              <a:rPr lang="en-US" sz="1200" b="1" dirty="0"/>
              <a:t>3) Are we software vendors ? Most software is not _____.</a:t>
            </a:r>
          </a:p>
          <a:p>
            <a:pPr marL="0" indent="0">
              <a:buNone/>
            </a:pPr>
            <a:r>
              <a:rPr lang="en-US" sz="1200" b="1" dirty="0"/>
              <a:t>It is developed directly for its customer, by the customer's own employees</a:t>
            </a:r>
          </a:p>
          <a:p>
            <a:pPr marL="0" indent="0">
              <a:buNone/>
            </a:pPr>
            <a:r>
              <a:rPr lang="en-US" sz="1200" b="1" dirty="0"/>
              <a:t>or by consultants who bill for the service of software creation</a:t>
            </a:r>
          </a:p>
          <a:p>
            <a:pPr marL="0" indent="0">
              <a:buNone/>
            </a:pPr>
            <a:r>
              <a:rPr lang="en-US" sz="1200" b="1" dirty="0"/>
              <a:t>4-5-6) Open Source software is an enabling technology</a:t>
            </a:r>
          </a:p>
          <a:p>
            <a:pPr marL="0" indent="0">
              <a:buNone/>
            </a:pPr>
            <a:r>
              <a:rPr lang="en-US" sz="1200" b="1" dirty="0"/>
              <a:t>–________ of Linux to any HW system (embedded)</a:t>
            </a:r>
          </a:p>
          <a:p>
            <a:pPr marL="0" indent="0">
              <a:buNone/>
            </a:pPr>
            <a:r>
              <a:rPr lang="en-US" sz="1200" b="1" dirty="0"/>
              <a:t>–Platforms are _________ and provide the same view of data and services</a:t>
            </a:r>
          </a:p>
          <a:p>
            <a:pPr marL="0" indent="0">
              <a:buNone/>
            </a:pPr>
            <a:r>
              <a:rPr lang="en-US" sz="1200" b="1" dirty="0"/>
              <a:t>–Value is no more in HW but in content and service ________ (WEB2.0)</a:t>
            </a:r>
          </a:p>
          <a:p>
            <a:pPr marL="0" indent="0">
              <a:buNone/>
            </a:pPr>
            <a:r>
              <a:rPr lang="en-US" sz="1200" b="1" dirty="0"/>
              <a:t>7) How to compile a module</a:t>
            </a:r>
          </a:p>
          <a:p>
            <a:pPr marL="0" indent="0">
              <a:buNone/>
            </a:pPr>
            <a:r>
              <a:rPr lang="en-US" sz="1200" b="1" dirty="0"/>
              <a:t> [ ]: make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kernel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gmake</a:t>
            </a:r>
            <a:r>
              <a:rPr lang="en-US" sz="1200" b="1" dirty="0"/>
              <a:t>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modules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gcc</a:t>
            </a:r>
            <a:r>
              <a:rPr lang="en-US" sz="1200" b="1" dirty="0"/>
              <a:t>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kernel</a:t>
            </a:r>
          </a:p>
          <a:p>
            <a:pPr marL="0" indent="0">
              <a:buNone/>
            </a:pPr>
            <a:r>
              <a:rPr lang="en-US" sz="1200" b="1" dirty="0"/>
              <a:t> [ ]: make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modules</a:t>
            </a:r>
          </a:p>
          <a:p>
            <a:pPr marL="0" indent="0">
              <a:buNone/>
            </a:pPr>
            <a:r>
              <a:rPr lang="en-US" sz="1200" b="1" dirty="0"/>
              <a:t>8) How to install a module: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instmod</a:t>
            </a:r>
            <a:r>
              <a:rPr lang="en-US" sz="1200" b="1" dirty="0"/>
              <a:t> </a:t>
            </a:r>
            <a:r>
              <a:rPr lang="en-US" sz="1200" b="1" dirty="0" err="1"/>
              <a:t>mymodule.o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insmodule</a:t>
            </a:r>
            <a:r>
              <a:rPr lang="en-US" sz="1200" b="1" dirty="0"/>
              <a:t> </a:t>
            </a:r>
            <a:r>
              <a:rPr lang="en-US" sz="1200" b="1" dirty="0" err="1"/>
              <a:t>mymodule.ko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insmod</a:t>
            </a:r>
            <a:r>
              <a:rPr lang="en-US" sz="1200" b="1" dirty="0"/>
              <a:t> </a:t>
            </a:r>
            <a:r>
              <a:rPr lang="en-US" sz="1200" b="1" dirty="0" err="1"/>
              <a:t>mymodule.ko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instalmod</a:t>
            </a:r>
            <a:r>
              <a:rPr lang="en-US" sz="1200" b="1" dirty="0"/>
              <a:t> </a:t>
            </a:r>
            <a:r>
              <a:rPr lang="en-US" sz="1200" b="1" dirty="0" err="1"/>
              <a:t>mymodule.o</a:t>
            </a:r>
            <a:endParaRPr lang="en-US" sz="1200" b="1" dirty="0"/>
          </a:p>
          <a:p>
            <a:pPr marL="0" indent="0">
              <a:buNone/>
            </a:pPr>
            <a:endParaRPr lang="en-US" sz="1200" b="1" dirty="0"/>
          </a:p>
          <a:p>
            <a:pPr marL="0" indent="0">
              <a:buNone/>
            </a:pP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9) Character device is accessible to </a:t>
            </a:r>
            <a:r>
              <a:rPr lang="en-US" sz="1200" b="1" dirty="0" err="1"/>
              <a:t>userspace</a:t>
            </a:r>
            <a:r>
              <a:rPr lang="en-US" sz="1200" b="1" dirty="0"/>
              <a:t> application by creating a device node: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mknod</a:t>
            </a:r>
            <a:r>
              <a:rPr lang="en-US" sz="1200" b="1" dirty="0"/>
              <a:t> /dev/demo c </a:t>
            </a:r>
            <a:r>
              <a:rPr lang="en-US" sz="1200" b="1" dirty="0" err="1"/>
              <a:t>major_num</a:t>
            </a:r>
            <a:r>
              <a:rPr lang="en-US" sz="1200" b="1" dirty="0"/>
              <a:t> </a:t>
            </a:r>
            <a:r>
              <a:rPr lang="en-US" sz="1200" b="1" dirty="0" err="1"/>
              <a:t>minor_num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mkernalnod</a:t>
            </a:r>
            <a:r>
              <a:rPr lang="en-US" sz="1200" b="1" dirty="0"/>
              <a:t> /dev/demo c </a:t>
            </a:r>
            <a:r>
              <a:rPr lang="en-US" sz="1200" b="1" dirty="0" err="1"/>
              <a:t>major_num</a:t>
            </a:r>
            <a:r>
              <a:rPr lang="en-US" sz="1200" b="1" dirty="0"/>
              <a:t> 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makenod</a:t>
            </a:r>
            <a:r>
              <a:rPr lang="en-US" sz="1200" b="1" dirty="0"/>
              <a:t> /dev/demo c </a:t>
            </a:r>
            <a:r>
              <a:rPr lang="en-US" sz="1200" b="1" dirty="0" err="1"/>
              <a:t>major_num</a:t>
            </a:r>
            <a:r>
              <a:rPr lang="en-US" sz="1200" b="1" dirty="0"/>
              <a:t> </a:t>
            </a:r>
            <a:r>
              <a:rPr lang="en-US" sz="1200" b="1" dirty="0" err="1"/>
              <a:t>minor_num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mknod</a:t>
            </a:r>
            <a:r>
              <a:rPr lang="en-US" sz="1200" b="1" dirty="0"/>
              <a:t> /dev/demo c </a:t>
            </a:r>
            <a:r>
              <a:rPr lang="en-US" sz="1200" b="1" dirty="0" err="1"/>
              <a:t>minor_num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10) Linux kernel semaphore: which </a:t>
            </a:r>
            <a:r>
              <a:rPr lang="en-US" sz="1200" b="1" dirty="0" err="1"/>
              <a:t>statment</a:t>
            </a:r>
            <a:r>
              <a:rPr lang="en-US" sz="1200" b="1" dirty="0"/>
              <a:t> is WRONG </a:t>
            </a:r>
          </a:p>
          <a:p>
            <a:pPr marL="0" indent="0">
              <a:buNone/>
            </a:pPr>
            <a:r>
              <a:rPr lang="en-US" sz="1200" b="1" dirty="0"/>
              <a:t> [ ]: down -&gt; create </a:t>
            </a:r>
            <a:r>
              <a:rPr lang="en-US" sz="1200" b="1" dirty="0" err="1"/>
              <a:t>unkillable</a:t>
            </a:r>
            <a:r>
              <a:rPr lang="en-US" sz="1200" b="1" dirty="0"/>
              <a:t> processes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down_interruptible</a:t>
            </a:r>
            <a:r>
              <a:rPr lang="en-US" sz="1200" b="1" dirty="0"/>
              <a:t> -&gt; allow the user-space process to be interrupted by the user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down_trylock</a:t>
            </a:r>
            <a:r>
              <a:rPr lang="en-US" sz="1200" b="1" dirty="0"/>
              <a:t> -&gt; returns immediately with a nonzero return value when not available </a:t>
            </a:r>
          </a:p>
          <a:p>
            <a:pPr marL="0" indent="0">
              <a:buNone/>
            </a:pPr>
            <a:r>
              <a:rPr lang="en-US" sz="1200" b="1" dirty="0"/>
              <a:t> [ ]: up -&gt; create a </a:t>
            </a:r>
            <a:r>
              <a:rPr lang="en-US" sz="1200" b="1" dirty="0" err="1"/>
              <a:t>unkillable</a:t>
            </a:r>
            <a:r>
              <a:rPr lang="en-US" sz="1200" b="1" dirty="0"/>
              <a:t> </a:t>
            </a:r>
            <a:r>
              <a:rPr lang="en-US" sz="1200" b="1" dirty="0" err="1"/>
              <a:t>mutex</a:t>
            </a:r>
            <a:r>
              <a:rPr lang="en-US" sz="1200" b="1" dirty="0"/>
              <a:t> from the user-space process</a:t>
            </a:r>
          </a:p>
          <a:p>
            <a:pPr marL="0" indent="0">
              <a:buNone/>
            </a:pPr>
            <a:r>
              <a:rPr lang="en-US" sz="1200" b="1" dirty="0"/>
              <a:t>11) Which items are executed out of ATOMIC context ?</a:t>
            </a:r>
          </a:p>
          <a:p>
            <a:pPr marL="0" indent="0">
              <a:buNone/>
            </a:pPr>
            <a:r>
              <a:rPr lang="en-US" sz="1200" b="1" dirty="0"/>
              <a:t> [ ]: spinlock, atomic variables, </a:t>
            </a:r>
            <a:r>
              <a:rPr lang="en-US" sz="1200" b="1" dirty="0" err="1"/>
              <a:t>wait_event_interruptible</a:t>
            </a:r>
            <a:r>
              <a:rPr lang="en-US" sz="1200" b="1" dirty="0"/>
              <a:t>, </a:t>
            </a:r>
            <a:r>
              <a:rPr lang="en-US" sz="1200" b="1" dirty="0" err="1"/>
              <a:t>tasklet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spinlock, </a:t>
            </a:r>
            <a:r>
              <a:rPr lang="en-US" sz="1200" b="1" dirty="0" err="1"/>
              <a:t>wait_event_interruptible</a:t>
            </a:r>
            <a:r>
              <a:rPr lang="en-US" sz="1200" b="1" dirty="0"/>
              <a:t>, jiffies, </a:t>
            </a:r>
            <a:r>
              <a:rPr lang="en-US" sz="1200" b="1" dirty="0" err="1"/>
              <a:t>work_queue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atomic variables, jiffies, </a:t>
            </a:r>
            <a:r>
              <a:rPr lang="en-US" sz="1200" b="1" dirty="0" err="1"/>
              <a:t>tasklet</a:t>
            </a:r>
            <a:r>
              <a:rPr lang="en-US" sz="1200" b="1" dirty="0"/>
              <a:t>, </a:t>
            </a:r>
            <a:r>
              <a:rPr lang="en-US" sz="1200" b="1" dirty="0" err="1"/>
              <a:t>work_queue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spinlock, </a:t>
            </a:r>
            <a:r>
              <a:rPr lang="en-US" sz="1200" b="1" dirty="0" err="1"/>
              <a:t>tasklet</a:t>
            </a:r>
            <a:r>
              <a:rPr lang="en-US" sz="1200" b="1" dirty="0"/>
              <a:t>, </a:t>
            </a:r>
            <a:r>
              <a:rPr lang="en-US" sz="1200" b="1" dirty="0" err="1"/>
              <a:t>wait_event_interruptible</a:t>
            </a:r>
            <a:r>
              <a:rPr lang="en-US" sz="1200" b="1" dirty="0"/>
              <a:t>, jiffies, </a:t>
            </a:r>
            <a:r>
              <a:rPr lang="en-US" sz="1200" b="1" dirty="0" err="1"/>
              <a:t>work_queue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12) What is the Linux memory model ?</a:t>
            </a:r>
          </a:p>
          <a:p>
            <a:pPr marL="0" indent="0">
              <a:buNone/>
            </a:pPr>
            <a:r>
              <a:rPr lang="en-US" sz="1200" b="1" dirty="0"/>
              <a:t> [ ]: 1 virtual in kernel, 1 virtual in user-space and 1 physical in user-space</a:t>
            </a:r>
          </a:p>
          <a:p>
            <a:pPr marL="0" indent="0">
              <a:buNone/>
            </a:pPr>
            <a:r>
              <a:rPr lang="en-US" sz="1200" b="1" dirty="0"/>
              <a:t> [ ]: 1 virtual in user-space and 1 physical in kernel</a:t>
            </a:r>
          </a:p>
          <a:p>
            <a:pPr marL="0" indent="0">
              <a:buNone/>
            </a:pPr>
            <a:r>
              <a:rPr lang="en-US" sz="1200" b="1" dirty="0"/>
              <a:t> [ ]: 1 virtual in kernel, 1 physical in user-space and 1 physical in kernel</a:t>
            </a:r>
          </a:p>
          <a:p>
            <a:pPr marL="0" indent="0">
              <a:buNone/>
            </a:pPr>
            <a:r>
              <a:rPr lang="en-US" sz="1200" b="1" dirty="0"/>
              <a:t> [ ]: 1 virtual in kernel, 1 virtual in user-space and 1 physical in kernel</a:t>
            </a:r>
          </a:p>
        </p:txBody>
      </p:sp>
      <p:sp>
        <p:nvSpPr>
          <p:cNvPr id="6" name="Rectangle 5"/>
          <p:cNvSpPr/>
          <p:nvPr/>
        </p:nvSpPr>
        <p:spPr>
          <a:xfrm>
            <a:off x="3111704" y="5354487"/>
            <a:ext cx="19543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dirty="0"/>
              <a:t>2) </a:t>
            </a:r>
            <a:r>
              <a:rPr lang="fr-FR" sz="4400" dirty="0">
                <a:latin typeface="Calibri Light (Headings)"/>
              </a:rPr>
              <a:t>Quizz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LDD Exam – </a:t>
            </a:r>
            <a:r>
              <a:rPr lang="en-US" dirty="0" err="1"/>
              <a:t>EnsiCaen</a:t>
            </a:r>
            <a:r>
              <a:rPr lang="en-US" dirty="0"/>
              <a:t> – SATE 3 – February 2018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4</a:t>
            </a:fld>
            <a:endParaRPr lang="en-US"/>
          </a:p>
        </p:txBody>
      </p:sp>
      <p:pic>
        <p:nvPicPr>
          <p:cNvPr id="4098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097" y="3749933"/>
            <a:ext cx="1604554" cy="160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5119E5-9D71-4159-B16D-0D92EBFA7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345" y="795486"/>
            <a:ext cx="1607820" cy="155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53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2A8E73-4B02-4567-AC27-6DAAD88F4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13760" y="6321933"/>
            <a:ext cx="4114800" cy="365125"/>
          </a:xfrm>
        </p:spPr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EAF30D7-6689-479E-BD98-5FE53974CD14}"/>
              </a:ext>
            </a:extLst>
          </p:cNvPr>
          <p:cNvSpPr/>
          <p:nvPr/>
        </p:nvSpPr>
        <p:spPr>
          <a:xfrm>
            <a:off x="4841414" y="1257083"/>
            <a:ext cx="1368520" cy="6705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open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C58FE67-180D-46E9-816E-E99689656D05}"/>
              </a:ext>
            </a:extLst>
          </p:cNvPr>
          <p:cNvSpPr/>
          <p:nvPr/>
        </p:nvSpPr>
        <p:spPr>
          <a:xfrm>
            <a:off x="6547346" y="1241238"/>
            <a:ext cx="1368520" cy="6705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close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09090C1-DFB3-40CA-BC8F-B1F8F2D6EBF5}"/>
              </a:ext>
            </a:extLst>
          </p:cNvPr>
          <p:cNvSpPr/>
          <p:nvPr/>
        </p:nvSpPr>
        <p:spPr>
          <a:xfrm>
            <a:off x="10257694" y="1231303"/>
            <a:ext cx="1368520" cy="6705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send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456F5E1-E310-4314-84AA-F06A2AB753B0}"/>
              </a:ext>
            </a:extLst>
          </p:cNvPr>
          <p:cNvSpPr/>
          <p:nvPr/>
        </p:nvSpPr>
        <p:spPr>
          <a:xfrm>
            <a:off x="8533738" y="1234170"/>
            <a:ext cx="1368520" cy="6705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fw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 err="1">
                <a:solidFill>
                  <a:schemeClr val="tx1"/>
                </a:solidFill>
              </a:rPr>
              <a:t>dwnl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FDE41D3-B328-406F-A24A-141A378AB648}"/>
              </a:ext>
            </a:extLst>
          </p:cNvPr>
          <p:cNvSpPr/>
          <p:nvPr/>
        </p:nvSpPr>
        <p:spPr>
          <a:xfrm>
            <a:off x="320204" y="1239100"/>
            <a:ext cx="1368520" cy="6705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probe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233B741-335D-4134-B154-1D5CE88B4180}"/>
              </a:ext>
            </a:extLst>
          </p:cNvPr>
          <p:cNvSpPr/>
          <p:nvPr/>
        </p:nvSpPr>
        <p:spPr>
          <a:xfrm>
            <a:off x="2893226" y="1257083"/>
            <a:ext cx="1368520" cy="6705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remove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56438E-CCFF-4E70-A2AD-B907C00F6E39}"/>
              </a:ext>
            </a:extLst>
          </p:cNvPr>
          <p:cNvSpPr/>
          <p:nvPr/>
        </p:nvSpPr>
        <p:spPr>
          <a:xfrm>
            <a:off x="3306141" y="3946869"/>
            <a:ext cx="1368520" cy="67056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fw</a:t>
            </a:r>
            <a:r>
              <a:rPr lang="en-US" b="1" dirty="0">
                <a:solidFill>
                  <a:schemeClr val="tx1"/>
                </a:solidFill>
              </a:rPr>
              <a:t> work complete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0A32AF5-46FA-4084-9054-B9B56DB57108}"/>
              </a:ext>
            </a:extLst>
          </p:cNvPr>
          <p:cNvSpPr/>
          <p:nvPr/>
        </p:nvSpPr>
        <p:spPr>
          <a:xfrm>
            <a:off x="10221908" y="3487158"/>
            <a:ext cx="1368520" cy="67056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fw</a:t>
            </a:r>
            <a:r>
              <a:rPr lang="en-US" b="1" dirty="0">
                <a:solidFill>
                  <a:schemeClr val="tx1"/>
                </a:solidFill>
              </a:rPr>
              <a:t> send chunk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350B473-9C38-43E0-B651-80C01DC077EB}"/>
              </a:ext>
            </a:extLst>
          </p:cNvPr>
          <p:cNvSpPr/>
          <p:nvPr/>
        </p:nvSpPr>
        <p:spPr>
          <a:xfrm>
            <a:off x="7313673" y="5344277"/>
            <a:ext cx="1368520" cy="67056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fw</a:t>
            </a:r>
            <a:r>
              <a:rPr lang="en-US" b="1" dirty="0">
                <a:solidFill>
                  <a:schemeClr val="tx1"/>
                </a:solidFill>
              </a:rPr>
              <a:t> send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1C0A56-CB50-43B1-8CDB-AF4C3BC7B082}"/>
              </a:ext>
            </a:extLst>
          </p:cNvPr>
          <p:cNvSpPr/>
          <p:nvPr/>
        </p:nvSpPr>
        <p:spPr>
          <a:xfrm>
            <a:off x="4654808" y="5605606"/>
            <a:ext cx="1368520" cy="67056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fw</a:t>
            </a:r>
            <a:r>
              <a:rPr lang="en-US" b="1" dirty="0">
                <a:solidFill>
                  <a:schemeClr val="tx1"/>
                </a:solidFill>
              </a:rPr>
              <a:t> work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95B56C1-66F9-449F-8D64-DAF39CAFD50A}"/>
              </a:ext>
            </a:extLst>
          </p:cNvPr>
          <p:cNvSpPr/>
          <p:nvPr/>
        </p:nvSpPr>
        <p:spPr>
          <a:xfrm>
            <a:off x="9019320" y="4256291"/>
            <a:ext cx="1368520" cy="67056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fw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recv</a:t>
            </a:r>
            <a:r>
              <a:rPr lang="en-US" b="1" dirty="0">
                <a:solidFill>
                  <a:schemeClr val="tx1"/>
                </a:solidFill>
              </a:rPr>
              <a:t> frame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9727462-3347-41FA-B7D5-A7802A4979C2}"/>
              </a:ext>
            </a:extLst>
          </p:cNvPr>
          <p:cNvGrpSpPr/>
          <p:nvPr/>
        </p:nvGrpSpPr>
        <p:grpSpPr>
          <a:xfrm>
            <a:off x="1458181" y="3234587"/>
            <a:ext cx="1569720" cy="372380"/>
            <a:chOff x="5245608" y="2770632"/>
            <a:chExt cx="1569720" cy="37238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DBDD1CB-D190-4206-8551-D9810894C391}"/>
                </a:ext>
              </a:extLst>
            </p:cNvPr>
            <p:cNvSpPr txBox="1"/>
            <p:nvPr/>
          </p:nvSpPr>
          <p:spPr>
            <a:xfrm>
              <a:off x="5245608" y="2773680"/>
              <a:ext cx="1569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nxp_nci_info</a:t>
              </a:r>
              <a:endParaRPr lang="en-US" b="1" dirty="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7ECBAF-6143-4106-A746-1DF6B917139A}"/>
                </a:ext>
              </a:extLst>
            </p:cNvPr>
            <p:cNvCxnSpPr>
              <a:cxnSpLocks/>
            </p:cNvCxnSpPr>
            <p:nvPr/>
          </p:nvCxnSpPr>
          <p:spPr>
            <a:xfrm>
              <a:off x="5407120" y="2770632"/>
              <a:ext cx="1289304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88A6DEB-F142-469B-A73C-E1FAB1FFB3E2}"/>
                </a:ext>
              </a:extLst>
            </p:cNvPr>
            <p:cNvCxnSpPr>
              <a:cxnSpLocks/>
            </p:cNvCxnSpPr>
            <p:nvPr/>
          </p:nvCxnSpPr>
          <p:spPr>
            <a:xfrm>
              <a:off x="5407120" y="3143012"/>
              <a:ext cx="1289304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3318870-B962-49D9-891B-698D4F7CFB6A}"/>
              </a:ext>
            </a:extLst>
          </p:cNvPr>
          <p:cNvCxnSpPr>
            <a:cxnSpLocks/>
            <a:stCxn id="10" idx="4"/>
            <a:endCxn id="19" idx="2"/>
          </p:cNvCxnSpPr>
          <p:nvPr/>
        </p:nvCxnSpPr>
        <p:spPr>
          <a:xfrm rot="16200000" flipH="1">
            <a:off x="814023" y="2100101"/>
            <a:ext cx="4031226" cy="3650344"/>
          </a:xfrm>
          <a:prstGeom prst="curved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A736EF4-C8C9-46AB-AB97-0EB0D30F3B13}"/>
              </a:ext>
            </a:extLst>
          </p:cNvPr>
          <p:cNvSpPr txBox="1"/>
          <p:nvPr/>
        </p:nvSpPr>
        <p:spPr>
          <a:xfrm>
            <a:off x="1924648" y="4609028"/>
            <a:ext cx="484288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init</a:t>
            </a:r>
            <a:endParaRPr lang="en-US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5D7C6C-0A76-4D99-BF14-4CAE882AC2F4}"/>
              </a:ext>
            </a:extLst>
          </p:cNvPr>
          <p:cNvSpPr/>
          <p:nvPr/>
        </p:nvSpPr>
        <p:spPr>
          <a:xfrm>
            <a:off x="5528073" y="2988994"/>
            <a:ext cx="740925" cy="704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HW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F5DC57B-91A0-44CA-A788-6606B5AC68C3}"/>
              </a:ext>
            </a:extLst>
          </p:cNvPr>
          <p:cNvSpPr txBox="1"/>
          <p:nvPr/>
        </p:nvSpPr>
        <p:spPr>
          <a:xfrm>
            <a:off x="4395012" y="2321590"/>
            <a:ext cx="677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COLD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4028AB5-BBC1-42F8-9C9E-27A355A7A2A7}"/>
              </a:ext>
            </a:extLst>
          </p:cNvPr>
          <p:cNvCxnSpPr>
            <a:cxnSpLocks/>
            <a:stCxn id="10" idx="5"/>
            <a:endCxn id="33" idx="1"/>
          </p:cNvCxnSpPr>
          <p:nvPr/>
        </p:nvCxnSpPr>
        <p:spPr>
          <a:xfrm>
            <a:off x="1488309" y="1811459"/>
            <a:ext cx="4039764" cy="1529841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E4F0988-1AF4-4C13-9C75-C3004FC9B5C2}"/>
              </a:ext>
            </a:extLst>
          </p:cNvPr>
          <p:cNvCxnSpPr>
            <a:cxnSpLocks/>
            <a:stCxn id="10" idx="4"/>
            <a:endCxn id="21" idx="0"/>
          </p:cNvCxnSpPr>
          <p:nvPr/>
        </p:nvCxnSpPr>
        <p:spPr>
          <a:xfrm>
            <a:off x="1004464" y="1909660"/>
            <a:ext cx="1238577" cy="1327975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34EF1A1-499A-45D1-B8C4-9FB9BFDB9918}"/>
              </a:ext>
            </a:extLst>
          </p:cNvPr>
          <p:cNvSpPr txBox="1"/>
          <p:nvPr/>
        </p:nvSpPr>
        <p:spPr>
          <a:xfrm>
            <a:off x="1055610" y="2112135"/>
            <a:ext cx="179534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- </a:t>
            </a:r>
            <a:r>
              <a:rPr lang="en-US" sz="1400" b="1" dirty="0" err="1"/>
              <a:t>phy_id</a:t>
            </a:r>
            <a:endParaRPr lang="en-US" sz="1400" b="1" dirty="0"/>
          </a:p>
          <a:p>
            <a:r>
              <a:rPr lang="en-US" sz="1400" b="1" dirty="0"/>
              <a:t>- </a:t>
            </a:r>
            <a:r>
              <a:rPr lang="en-US" sz="1400" b="1" dirty="0" err="1"/>
              <a:t>nci_dev</a:t>
            </a:r>
            <a:br>
              <a:rPr lang="en-US" sz="1400" b="1" dirty="0"/>
            </a:br>
            <a:r>
              <a:rPr lang="en-US" sz="1400" b="1" dirty="0"/>
              <a:t>- parent device</a:t>
            </a:r>
            <a:br>
              <a:rPr lang="en-US" sz="1400" b="1" dirty="0"/>
            </a:br>
            <a:r>
              <a:rPr lang="en-US" sz="1400" b="1" dirty="0"/>
              <a:t>- </a:t>
            </a:r>
            <a:r>
              <a:rPr lang="en-US" sz="1400" b="1" dirty="0" err="1"/>
              <a:t>ops:NFC</a:t>
            </a:r>
            <a:r>
              <a:rPr lang="en-US" sz="1400" b="1" dirty="0"/>
              <a:t> PROTOCOL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AE7DBD-26FF-4FA5-A4A7-BCE928F471F3}"/>
              </a:ext>
            </a:extLst>
          </p:cNvPr>
          <p:cNvSpPr/>
          <p:nvPr/>
        </p:nvSpPr>
        <p:spPr>
          <a:xfrm>
            <a:off x="4972813" y="-27862"/>
            <a:ext cx="1053621" cy="704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KERNEL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B51D267-5AE8-4F20-9200-8D742B3DE89A}"/>
              </a:ext>
            </a:extLst>
          </p:cNvPr>
          <p:cNvCxnSpPr>
            <a:cxnSpLocks/>
            <a:stCxn id="43" idx="2"/>
            <a:endCxn id="10" idx="0"/>
          </p:cNvCxnSpPr>
          <p:nvPr/>
        </p:nvCxnSpPr>
        <p:spPr>
          <a:xfrm flipH="1">
            <a:off x="1004464" y="676750"/>
            <a:ext cx="4495160" cy="562350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1452949-B7A4-417A-B727-6D643D578DB3}"/>
              </a:ext>
            </a:extLst>
          </p:cNvPr>
          <p:cNvCxnSpPr>
            <a:cxnSpLocks/>
            <a:stCxn id="43" idx="2"/>
            <a:endCxn id="6" idx="0"/>
          </p:cNvCxnSpPr>
          <p:nvPr/>
        </p:nvCxnSpPr>
        <p:spPr>
          <a:xfrm>
            <a:off x="5499624" y="676750"/>
            <a:ext cx="26050" cy="580333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285EAA7-51EC-47F0-AD9A-4CE2C8AD2265}"/>
              </a:ext>
            </a:extLst>
          </p:cNvPr>
          <p:cNvCxnSpPr>
            <a:cxnSpLocks/>
            <a:stCxn id="43" idx="2"/>
            <a:endCxn id="7" idx="0"/>
          </p:cNvCxnSpPr>
          <p:nvPr/>
        </p:nvCxnSpPr>
        <p:spPr>
          <a:xfrm>
            <a:off x="5499624" y="676750"/>
            <a:ext cx="1731982" cy="564488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0FCB61EF-FA46-4520-8353-BF3B5A85A488}"/>
              </a:ext>
            </a:extLst>
          </p:cNvPr>
          <p:cNvSpPr txBox="1"/>
          <p:nvPr/>
        </p:nvSpPr>
        <p:spPr>
          <a:xfrm>
            <a:off x="4972813" y="635681"/>
            <a:ext cx="105362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nci_dev</a:t>
            </a:r>
            <a:endParaRPr lang="en-US" sz="1400" b="1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91A1DAB-C3AC-462D-93BF-870AB32A70B5}"/>
              </a:ext>
            </a:extLst>
          </p:cNvPr>
          <p:cNvCxnSpPr>
            <a:cxnSpLocks/>
            <a:stCxn id="6" idx="4"/>
            <a:endCxn id="33" idx="0"/>
          </p:cNvCxnSpPr>
          <p:nvPr/>
        </p:nvCxnSpPr>
        <p:spPr>
          <a:xfrm>
            <a:off x="5525674" y="1927643"/>
            <a:ext cx="372862" cy="1061351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49CB9D8-F9CC-4EA8-9674-59D7A27ECBEB}"/>
              </a:ext>
            </a:extLst>
          </p:cNvPr>
          <p:cNvSpPr txBox="1"/>
          <p:nvPr/>
        </p:nvSpPr>
        <p:spPr>
          <a:xfrm>
            <a:off x="5401753" y="2014934"/>
            <a:ext cx="677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NCI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9EDBB73-59F7-41B1-855F-E3A3E28EAA9C}"/>
              </a:ext>
            </a:extLst>
          </p:cNvPr>
          <p:cNvCxnSpPr>
            <a:cxnSpLocks/>
            <a:stCxn id="7" idx="4"/>
            <a:endCxn id="33" idx="0"/>
          </p:cNvCxnSpPr>
          <p:nvPr/>
        </p:nvCxnSpPr>
        <p:spPr>
          <a:xfrm flipH="1">
            <a:off x="5898536" y="1911798"/>
            <a:ext cx="1333070" cy="1077196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96A0B81-158E-456A-B8D2-7C0C29DA705A}"/>
              </a:ext>
            </a:extLst>
          </p:cNvPr>
          <p:cNvSpPr txBox="1"/>
          <p:nvPr/>
        </p:nvSpPr>
        <p:spPr>
          <a:xfrm>
            <a:off x="6588680" y="2013813"/>
            <a:ext cx="677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COLD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C1F5B25-F3C1-4005-BE35-36109958367E}"/>
              </a:ext>
            </a:extLst>
          </p:cNvPr>
          <p:cNvCxnSpPr>
            <a:cxnSpLocks/>
            <a:stCxn id="8" idx="4"/>
            <a:endCxn id="33" idx="3"/>
          </p:cNvCxnSpPr>
          <p:nvPr/>
        </p:nvCxnSpPr>
        <p:spPr>
          <a:xfrm rot="5400000">
            <a:off x="7885758" y="285103"/>
            <a:ext cx="1439437" cy="4672956"/>
          </a:xfrm>
          <a:prstGeom prst="curvedConnector2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AB0496BD-9DED-4F70-8B05-F3989E16035B}"/>
              </a:ext>
            </a:extLst>
          </p:cNvPr>
          <p:cNvSpPr txBox="1"/>
          <p:nvPr/>
        </p:nvSpPr>
        <p:spPr>
          <a:xfrm>
            <a:off x="9946144" y="2150541"/>
            <a:ext cx="120722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write(</a:t>
            </a:r>
            <a:r>
              <a:rPr lang="en-US" sz="1400" b="1" dirty="0" err="1"/>
              <a:t>skb</a:t>
            </a:r>
            <a:r>
              <a:rPr lang="en-US" sz="1400" b="1" dirty="0"/>
              <a:t>)</a:t>
            </a:r>
            <a:endParaRPr lang="en-US" b="1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2FAE6E13-079E-4CA1-82D1-087557EC860B}"/>
              </a:ext>
            </a:extLst>
          </p:cNvPr>
          <p:cNvCxnSpPr>
            <a:cxnSpLocks/>
            <a:stCxn id="43" idx="2"/>
            <a:endCxn id="14" idx="0"/>
          </p:cNvCxnSpPr>
          <p:nvPr/>
        </p:nvCxnSpPr>
        <p:spPr>
          <a:xfrm flipH="1">
            <a:off x="3577486" y="676750"/>
            <a:ext cx="1922138" cy="580333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7652DED-3AE4-413F-AC59-688BEFF71700}"/>
              </a:ext>
            </a:extLst>
          </p:cNvPr>
          <p:cNvCxnSpPr>
            <a:cxnSpLocks/>
            <a:stCxn id="14" idx="4"/>
            <a:endCxn id="16" idx="0"/>
          </p:cNvCxnSpPr>
          <p:nvPr/>
        </p:nvCxnSpPr>
        <p:spPr>
          <a:xfrm>
            <a:off x="3577486" y="1927643"/>
            <a:ext cx="412915" cy="2019226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DC0C28C1-6F0E-4A79-B000-4BA2433EBCC7}"/>
              </a:ext>
            </a:extLst>
          </p:cNvPr>
          <p:cNvSpPr txBox="1"/>
          <p:nvPr/>
        </p:nvSpPr>
        <p:spPr>
          <a:xfrm>
            <a:off x="3241556" y="3668550"/>
            <a:ext cx="15544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-ESCHUTDOWN</a:t>
            </a:r>
            <a:endParaRPr lang="en-US" b="1" dirty="0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5781CCCB-0750-4600-8CE4-C0DD4690D41B}"/>
              </a:ext>
            </a:extLst>
          </p:cNvPr>
          <p:cNvCxnSpPr>
            <a:cxnSpLocks/>
            <a:stCxn id="14" idx="4"/>
            <a:endCxn id="33" idx="0"/>
          </p:cNvCxnSpPr>
          <p:nvPr/>
        </p:nvCxnSpPr>
        <p:spPr>
          <a:xfrm>
            <a:off x="3577486" y="1927643"/>
            <a:ext cx="2321050" cy="1061351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45A23190-54BC-4D61-9D2A-0FAD03789A26}"/>
              </a:ext>
            </a:extLst>
          </p:cNvPr>
          <p:cNvSpPr txBox="1"/>
          <p:nvPr/>
        </p:nvSpPr>
        <p:spPr>
          <a:xfrm>
            <a:off x="4042469" y="2854140"/>
            <a:ext cx="677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COLD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5607751B-9CAF-41DB-8794-4857CF0D543A}"/>
              </a:ext>
            </a:extLst>
          </p:cNvPr>
          <p:cNvCxnSpPr>
            <a:cxnSpLocks/>
            <a:stCxn id="14" idx="4"/>
            <a:endCxn id="21" idx="0"/>
          </p:cNvCxnSpPr>
          <p:nvPr/>
        </p:nvCxnSpPr>
        <p:spPr>
          <a:xfrm flipH="1">
            <a:off x="2243041" y="1927643"/>
            <a:ext cx="1334445" cy="1309992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27E4C6BC-7E89-4BBF-813A-C59A474192B0}"/>
              </a:ext>
            </a:extLst>
          </p:cNvPr>
          <p:cNvSpPr txBox="1"/>
          <p:nvPr/>
        </p:nvSpPr>
        <p:spPr>
          <a:xfrm>
            <a:off x="2791334" y="1998663"/>
            <a:ext cx="92135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‘free all’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3C464786-0F74-4925-960B-9C10B9B0062E}"/>
              </a:ext>
            </a:extLst>
          </p:cNvPr>
          <p:cNvCxnSpPr>
            <a:cxnSpLocks/>
            <a:stCxn id="16" idx="7"/>
            <a:endCxn id="33" idx="1"/>
          </p:cNvCxnSpPr>
          <p:nvPr/>
        </p:nvCxnSpPr>
        <p:spPr>
          <a:xfrm flipV="1">
            <a:off x="4474246" y="3341300"/>
            <a:ext cx="1053827" cy="703770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9B0E3389-BC3E-4A06-95DE-0609788F8F83}"/>
              </a:ext>
            </a:extLst>
          </p:cNvPr>
          <p:cNvSpPr txBox="1"/>
          <p:nvPr/>
        </p:nvSpPr>
        <p:spPr>
          <a:xfrm>
            <a:off x="4623612" y="3505665"/>
            <a:ext cx="677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COLD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470EF71F-36A4-4273-97B6-D787C2611922}"/>
              </a:ext>
            </a:extLst>
          </p:cNvPr>
          <p:cNvSpPr/>
          <p:nvPr/>
        </p:nvSpPr>
        <p:spPr>
          <a:xfrm>
            <a:off x="3293168" y="4899731"/>
            <a:ext cx="1368520" cy="67056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fw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dwnl</a:t>
            </a:r>
            <a:r>
              <a:rPr lang="en-US" b="1" dirty="0">
                <a:solidFill>
                  <a:schemeClr val="tx1"/>
                </a:solidFill>
              </a:rPr>
              <a:t> done</a:t>
            </a: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6B6FBDBF-45E2-4A43-A8DE-3FAF98A5DF20}"/>
              </a:ext>
            </a:extLst>
          </p:cNvPr>
          <p:cNvCxnSpPr>
            <a:cxnSpLocks/>
            <a:stCxn id="16" idx="4"/>
            <a:endCxn id="139" idx="0"/>
          </p:cNvCxnSpPr>
          <p:nvPr/>
        </p:nvCxnSpPr>
        <p:spPr>
          <a:xfrm flipH="1">
            <a:off x="3977428" y="4617429"/>
            <a:ext cx="12973" cy="282302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8A3D1BE0-0D7D-415C-AB70-8D430CADA2CE}"/>
              </a:ext>
            </a:extLst>
          </p:cNvPr>
          <p:cNvGrpSpPr/>
          <p:nvPr/>
        </p:nvGrpSpPr>
        <p:grpSpPr>
          <a:xfrm>
            <a:off x="6268998" y="3990306"/>
            <a:ext cx="1809750" cy="372380"/>
            <a:chOff x="5141204" y="2770632"/>
            <a:chExt cx="1809750" cy="372380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D9C89E7F-57DA-4C4A-A88F-6DF841F588FD}"/>
                </a:ext>
              </a:extLst>
            </p:cNvPr>
            <p:cNvSpPr txBox="1"/>
            <p:nvPr/>
          </p:nvSpPr>
          <p:spPr>
            <a:xfrm>
              <a:off x="5141204" y="2773680"/>
              <a:ext cx="1809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nxp_nci_fw_info</a:t>
              </a:r>
              <a:endParaRPr lang="en-US" b="1" dirty="0"/>
            </a:p>
          </p:txBody>
        </p: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184959D-6959-4E7E-8A9D-6480C67ED00E}"/>
                </a:ext>
              </a:extLst>
            </p:cNvPr>
            <p:cNvCxnSpPr>
              <a:cxnSpLocks/>
            </p:cNvCxnSpPr>
            <p:nvPr/>
          </p:nvCxnSpPr>
          <p:spPr>
            <a:xfrm>
              <a:off x="5407120" y="2770632"/>
              <a:ext cx="1289304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1F5E6D77-A18E-48A5-A852-B56188414532}"/>
                </a:ext>
              </a:extLst>
            </p:cNvPr>
            <p:cNvCxnSpPr>
              <a:cxnSpLocks/>
            </p:cNvCxnSpPr>
            <p:nvPr/>
          </p:nvCxnSpPr>
          <p:spPr>
            <a:xfrm>
              <a:off x="5407120" y="3143012"/>
              <a:ext cx="1289304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Straight Arrow Connector 29">
            <a:extLst>
              <a:ext uri="{FF2B5EF4-FFF2-40B4-BE49-F238E27FC236}">
                <a16:creationId xmlns:a16="http://schemas.microsoft.com/office/drawing/2014/main" id="{198E2D62-E4CE-4864-A2C2-1CC8DD905F06}"/>
              </a:ext>
            </a:extLst>
          </p:cNvPr>
          <p:cNvCxnSpPr>
            <a:cxnSpLocks/>
            <a:stCxn id="19" idx="1"/>
            <a:endCxn id="16" idx="6"/>
          </p:cNvCxnSpPr>
          <p:nvPr/>
        </p:nvCxnSpPr>
        <p:spPr>
          <a:xfrm rot="16200000" flipV="1">
            <a:off x="4054113" y="4902697"/>
            <a:ext cx="1421658" cy="180562"/>
          </a:xfrm>
          <a:prstGeom prst="curved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29">
            <a:extLst>
              <a:ext uri="{FF2B5EF4-FFF2-40B4-BE49-F238E27FC236}">
                <a16:creationId xmlns:a16="http://schemas.microsoft.com/office/drawing/2014/main" id="{02D8E531-3557-4981-B57E-E084BC7B7CD4}"/>
              </a:ext>
            </a:extLst>
          </p:cNvPr>
          <p:cNvCxnSpPr>
            <a:cxnSpLocks/>
            <a:stCxn id="19" idx="6"/>
            <a:endCxn id="18" idx="2"/>
          </p:cNvCxnSpPr>
          <p:nvPr/>
        </p:nvCxnSpPr>
        <p:spPr>
          <a:xfrm flipV="1">
            <a:off x="6023328" y="5679557"/>
            <a:ext cx="1290345" cy="261329"/>
          </a:xfrm>
          <a:prstGeom prst="curvedConnector3">
            <a:avLst>
              <a:gd name="adj1" fmla="val 50000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2FF62BC-C65C-4EDB-8879-612E0590098A}"/>
              </a:ext>
            </a:extLst>
          </p:cNvPr>
          <p:cNvCxnSpPr>
            <a:cxnSpLocks/>
            <a:stCxn id="19" idx="7"/>
            <a:endCxn id="144" idx="2"/>
          </p:cNvCxnSpPr>
          <p:nvPr/>
        </p:nvCxnSpPr>
        <p:spPr>
          <a:xfrm flipV="1">
            <a:off x="5822913" y="4362686"/>
            <a:ext cx="1350960" cy="1341121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29">
            <a:extLst>
              <a:ext uri="{FF2B5EF4-FFF2-40B4-BE49-F238E27FC236}">
                <a16:creationId xmlns:a16="http://schemas.microsoft.com/office/drawing/2014/main" id="{D0EF834A-F977-4F9C-B73A-ED1779FA4272}"/>
              </a:ext>
            </a:extLst>
          </p:cNvPr>
          <p:cNvCxnSpPr>
            <a:cxnSpLocks/>
            <a:stCxn id="18" idx="6"/>
            <a:endCxn id="17" idx="4"/>
          </p:cNvCxnSpPr>
          <p:nvPr/>
        </p:nvCxnSpPr>
        <p:spPr>
          <a:xfrm flipV="1">
            <a:off x="8682193" y="4157718"/>
            <a:ext cx="2223975" cy="1521839"/>
          </a:xfrm>
          <a:prstGeom prst="curved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05E3D420-DDEE-4F29-8CCB-8700FE8A85F8}"/>
              </a:ext>
            </a:extLst>
          </p:cNvPr>
          <p:cNvCxnSpPr>
            <a:cxnSpLocks/>
            <a:stCxn id="18" idx="0"/>
            <a:endCxn id="144" idx="2"/>
          </p:cNvCxnSpPr>
          <p:nvPr/>
        </p:nvCxnSpPr>
        <p:spPr>
          <a:xfrm flipH="1" flipV="1">
            <a:off x="7173873" y="4362686"/>
            <a:ext cx="824060" cy="981591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>
            <a:extLst>
              <a:ext uri="{FF2B5EF4-FFF2-40B4-BE49-F238E27FC236}">
                <a16:creationId xmlns:a16="http://schemas.microsoft.com/office/drawing/2014/main" id="{4AD251A0-7CB6-4173-BAA2-9C5552271BF4}"/>
              </a:ext>
            </a:extLst>
          </p:cNvPr>
          <p:cNvSpPr txBox="1"/>
          <p:nvPr/>
        </p:nvSpPr>
        <p:spPr>
          <a:xfrm>
            <a:off x="6209934" y="7921366"/>
            <a:ext cx="136164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FW_HDR_LEN</a:t>
            </a:r>
            <a:endParaRPr lang="en-US" b="1" dirty="0"/>
          </a:p>
        </p:txBody>
      </p:sp>
      <p:cxnSp>
        <p:nvCxnSpPr>
          <p:cNvPr id="180" name="Straight Arrow Connector 29">
            <a:extLst>
              <a:ext uri="{FF2B5EF4-FFF2-40B4-BE49-F238E27FC236}">
                <a16:creationId xmlns:a16="http://schemas.microsoft.com/office/drawing/2014/main" id="{5E5F7951-09AD-495A-B90B-50DB32053E18}"/>
              </a:ext>
            </a:extLst>
          </p:cNvPr>
          <p:cNvCxnSpPr>
            <a:cxnSpLocks/>
            <a:stCxn id="18" idx="3"/>
            <a:endCxn id="19" idx="6"/>
          </p:cNvCxnSpPr>
          <p:nvPr/>
        </p:nvCxnSpPr>
        <p:spPr>
          <a:xfrm rot="5400000">
            <a:off x="6756583" y="5183381"/>
            <a:ext cx="24250" cy="1490760"/>
          </a:xfrm>
          <a:prstGeom prst="curvedConnector4">
            <a:avLst>
              <a:gd name="adj1" fmla="val 942680"/>
              <a:gd name="adj2" fmla="val 56722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A4A80EEB-6735-43E1-AD27-4AACEB3465E3}"/>
              </a:ext>
            </a:extLst>
          </p:cNvPr>
          <p:cNvSpPr txBox="1"/>
          <p:nvPr/>
        </p:nvSpPr>
        <p:spPr>
          <a:xfrm>
            <a:off x="1567944" y="7345202"/>
            <a:ext cx="14360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FW_CMD_RESET</a:t>
            </a:r>
            <a:endParaRPr lang="en-US" b="1" dirty="0"/>
          </a:p>
        </p:txBody>
      </p:sp>
      <p:cxnSp>
        <p:nvCxnSpPr>
          <p:cNvPr id="184" name="Straight Arrow Connector 29">
            <a:extLst>
              <a:ext uri="{FF2B5EF4-FFF2-40B4-BE49-F238E27FC236}">
                <a16:creationId xmlns:a16="http://schemas.microsoft.com/office/drawing/2014/main" id="{AADD1B0A-FF05-45EC-B409-6E4826E40191}"/>
              </a:ext>
            </a:extLst>
          </p:cNvPr>
          <p:cNvCxnSpPr>
            <a:cxnSpLocks/>
            <a:stCxn id="20" idx="3"/>
            <a:endCxn id="18" idx="7"/>
          </p:cNvCxnSpPr>
          <p:nvPr/>
        </p:nvCxnSpPr>
        <p:spPr>
          <a:xfrm rot="5400000">
            <a:off x="8543843" y="4766586"/>
            <a:ext cx="613828" cy="737957"/>
          </a:xfrm>
          <a:prstGeom prst="curvedConnector3">
            <a:avLst>
              <a:gd name="adj1" fmla="val 50000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>
            <a:extLst>
              <a:ext uri="{FF2B5EF4-FFF2-40B4-BE49-F238E27FC236}">
                <a16:creationId xmlns:a16="http://schemas.microsoft.com/office/drawing/2014/main" id="{A87DE067-6C8A-495B-99D0-0BC471FA1101}"/>
              </a:ext>
            </a:extLst>
          </p:cNvPr>
          <p:cNvSpPr txBox="1"/>
          <p:nvPr/>
        </p:nvSpPr>
        <p:spPr>
          <a:xfrm>
            <a:off x="8157292" y="4828030"/>
            <a:ext cx="14750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cmd_completion</a:t>
            </a:r>
            <a:endParaRPr lang="en-US" b="1" dirty="0"/>
          </a:p>
        </p:txBody>
      </p:sp>
      <p:cxnSp>
        <p:nvCxnSpPr>
          <p:cNvPr id="193" name="Straight Arrow Connector 29">
            <a:extLst>
              <a:ext uri="{FF2B5EF4-FFF2-40B4-BE49-F238E27FC236}">
                <a16:creationId xmlns:a16="http://schemas.microsoft.com/office/drawing/2014/main" id="{FD0CC39C-2E6D-40A6-ADA0-094D76BA4243}"/>
              </a:ext>
            </a:extLst>
          </p:cNvPr>
          <p:cNvCxnSpPr>
            <a:cxnSpLocks/>
            <a:stCxn id="20" idx="2"/>
            <a:endCxn id="19" idx="0"/>
          </p:cNvCxnSpPr>
          <p:nvPr/>
        </p:nvCxnSpPr>
        <p:spPr>
          <a:xfrm rot="10800000" flipV="1">
            <a:off x="5339068" y="4591570"/>
            <a:ext cx="3680252" cy="1014035"/>
          </a:xfrm>
          <a:prstGeom prst="curved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9">
            <a:extLst>
              <a:ext uri="{FF2B5EF4-FFF2-40B4-BE49-F238E27FC236}">
                <a16:creationId xmlns:a16="http://schemas.microsoft.com/office/drawing/2014/main" id="{B0E71931-80FC-47E9-B192-386288C44C4E}"/>
              </a:ext>
            </a:extLst>
          </p:cNvPr>
          <p:cNvCxnSpPr>
            <a:cxnSpLocks/>
            <a:stCxn id="43" idx="3"/>
            <a:endCxn id="20" idx="0"/>
          </p:cNvCxnSpPr>
          <p:nvPr/>
        </p:nvCxnSpPr>
        <p:spPr>
          <a:xfrm>
            <a:off x="6026434" y="324444"/>
            <a:ext cx="3677146" cy="3931847"/>
          </a:xfrm>
          <a:prstGeom prst="curved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9">
            <a:extLst>
              <a:ext uri="{FF2B5EF4-FFF2-40B4-BE49-F238E27FC236}">
                <a16:creationId xmlns:a16="http://schemas.microsoft.com/office/drawing/2014/main" id="{C6265472-5E31-448A-B37D-DA70B13B6B3C}"/>
              </a:ext>
            </a:extLst>
          </p:cNvPr>
          <p:cNvCxnSpPr>
            <a:cxnSpLocks/>
            <a:stCxn id="43" idx="3"/>
            <a:endCxn id="9" idx="0"/>
          </p:cNvCxnSpPr>
          <p:nvPr/>
        </p:nvCxnSpPr>
        <p:spPr>
          <a:xfrm>
            <a:off x="6026434" y="324444"/>
            <a:ext cx="3191564" cy="909726"/>
          </a:xfrm>
          <a:prstGeom prst="curved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9">
            <a:extLst>
              <a:ext uri="{FF2B5EF4-FFF2-40B4-BE49-F238E27FC236}">
                <a16:creationId xmlns:a16="http://schemas.microsoft.com/office/drawing/2014/main" id="{405A8946-A46B-40D6-8148-82712E5A8BEA}"/>
              </a:ext>
            </a:extLst>
          </p:cNvPr>
          <p:cNvCxnSpPr>
            <a:cxnSpLocks/>
            <a:stCxn id="43" idx="3"/>
            <a:endCxn id="8" idx="0"/>
          </p:cNvCxnSpPr>
          <p:nvPr/>
        </p:nvCxnSpPr>
        <p:spPr>
          <a:xfrm>
            <a:off x="6026434" y="324444"/>
            <a:ext cx="4915520" cy="906859"/>
          </a:xfrm>
          <a:prstGeom prst="curvedConnector2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9">
            <a:extLst>
              <a:ext uri="{FF2B5EF4-FFF2-40B4-BE49-F238E27FC236}">
                <a16:creationId xmlns:a16="http://schemas.microsoft.com/office/drawing/2014/main" id="{1F76AC99-31F4-448B-9395-3D210FC5143B}"/>
              </a:ext>
            </a:extLst>
          </p:cNvPr>
          <p:cNvCxnSpPr>
            <a:cxnSpLocks/>
            <a:stCxn id="9" idx="4"/>
            <a:endCxn id="19" idx="0"/>
          </p:cNvCxnSpPr>
          <p:nvPr/>
        </p:nvCxnSpPr>
        <p:spPr>
          <a:xfrm rot="5400000">
            <a:off x="5428095" y="1815703"/>
            <a:ext cx="3700876" cy="3878930"/>
          </a:xfrm>
          <a:prstGeom prst="curvedConnector3">
            <a:avLst>
              <a:gd name="adj1" fmla="val 46294"/>
            </a:avLst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339FAAA7-8265-4DF6-A49C-5668350EFDB2}"/>
              </a:ext>
            </a:extLst>
          </p:cNvPr>
          <p:cNvCxnSpPr>
            <a:cxnSpLocks/>
            <a:stCxn id="9" idx="3"/>
            <a:endCxn id="33" idx="0"/>
          </p:cNvCxnSpPr>
          <p:nvPr/>
        </p:nvCxnSpPr>
        <p:spPr>
          <a:xfrm flipH="1">
            <a:off x="5898536" y="1806529"/>
            <a:ext cx="2835617" cy="1182465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>
            <a:extLst>
              <a:ext uri="{FF2B5EF4-FFF2-40B4-BE49-F238E27FC236}">
                <a16:creationId xmlns:a16="http://schemas.microsoft.com/office/drawing/2014/main" id="{276FC71D-8C28-4A45-96EA-2792C2E4D492}"/>
              </a:ext>
            </a:extLst>
          </p:cNvPr>
          <p:cNvSpPr txBox="1"/>
          <p:nvPr/>
        </p:nvSpPr>
        <p:spPr>
          <a:xfrm>
            <a:off x="7227831" y="2059580"/>
            <a:ext cx="14088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NCI_MODE_FW</a:t>
            </a:r>
          </a:p>
        </p:txBody>
      </p:sp>
      <p:cxnSp>
        <p:nvCxnSpPr>
          <p:cNvPr id="284" name="Straight Arrow Connector 73">
            <a:extLst>
              <a:ext uri="{FF2B5EF4-FFF2-40B4-BE49-F238E27FC236}">
                <a16:creationId xmlns:a16="http://schemas.microsoft.com/office/drawing/2014/main" id="{3928888A-BFAD-4D4B-B73C-34B98F63652E}"/>
              </a:ext>
            </a:extLst>
          </p:cNvPr>
          <p:cNvCxnSpPr>
            <a:cxnSpLocks/>
            <a:stCxn id="33" idx="3"/>
            <a:endCxn id="20" idx="0"/>
          </p:cNvCxnSpPr>
          <p:nvPr/>
        </p:nvCxnSpPr>
        <p:spPr>
          <a:xfrm>
            <a:off x="6268998" y="3341300"/>
            <a:ext cx="3434582" cy="914991"/>
          </a:xfrm>
          <a:prstGeom prst="curvedConnector2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Box 287">
            <a:extLst>
              <a:ext uri="{FF2B5EF4-FFF2-40B4-BE49-F238E27FC236}">
                <a16:creationId xmlns:a16="http://schemas.microsoft.com/office/drawing/2014/main" id="{C906F481-B3E7-45D3-8C0A-D48EFD76091A}"/>
              </a:ext>
            </a:extLst>
          </p:cNvPr>
          <p:cNvSpPr txBox="1"/>
          <p:nvPr/>
        </p:nvSpPr>
        <p:spPr>
          <a:xfrm>
            <a:off x="8745545" y="3651005"/>
            <a:ext cx="120722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read(</a:t>
            </a:r>
            <a:r>
              <a:rPr lang="en-US" sz="1400" b="1" dirty="0" err="1"/>
              <a:t>skb</a:t>
            </a:r>
            <a:r>
              <a:rPr lang="en-US" sz="1400" b="1" dirty="0"/>
              <a:t>)</a:t>
            </a:r>
            <a:endParaRPr lang="en-US" b="1" dirty="0"/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6E2F74A5-63BD-4500-A029-AFFB8656BAA6}"/>
              </a:ext>
            </a:extLst>
          </p:cNvPr>
          <p:cNvCxnSpPr>
            <a:cxnSpLocks/>
            <a:stCxn id="9" idx="4"/>
            <a:endCxn id="144" idx="0"/>
          </p:cNvCxnSpPr>
          <p:nvPr/>
        </p:nvCxnSpPr>
        <p:spPr>
          <a:xfrm flipH="1">
            <a:off x="7173873" y="1904730"/>
            <a:ext cx="2044125" cy="2088624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>
            <a:extLst>
              <a:ext uri="{FF2B5EF4-FFF2-40B4-BE49-F238E27FC236}">
                <a16:creationId xmlns:a16="http://schemas.microsoft.com/office/drawing/2014/main" id="{EA10A193-A6E2-4B23-AD92-848415B887D7}"/>
              </a:ext>
            </a:extLst>
          </p:cNvPr>
          <p:cNvSpPr txBox="1"/>
          <p:nvPr/>
        </p:nvSpPr>
        <p:spPr>
          <a:xfrm>
            <a:off x="7611599" y="2587306"/>
            <a:ext cx="1207227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request_fw</a:t>
            </a:r>
            <a:endParaRPr lang="en-US" b="1" dirty="0"/>
          </a:p>
        </p:txBody>
      </p:sp>
      <p:cxnSp>
        <p:nvCxnSpPr>
          <p:cNvPr id="293" name="Straight Arrow Connector 73">
            <a:extLst>
              <a:ext uri="{FF2B5EF4-FFF2-40B4-BE49-F238E27FC236}">
                <a16:creationId xmlns:a16="http://schemas.microsoft.com/office/drawing/2014/main" id="{2B3C8ABD-166B-44FD-A90A-244DDB95C67E}"/>
              </a:ext>
            </a:extLst>
          </p:cNvPr>
          <p:cNvCxnSpPr>
            <a:cxnSpLocks/>
            <a:stCxn id="20" idx="1"/>
            <a:endCxn id="144" idx="3"/>
          </p:cNvCxnSpPr>
          <p:nvPr/>
        </p:nvCxnSpPr>
        <p:spPr>
          <a:xfrm rot="16200000" flipV="1">
            <a:off x="8561006" y="3695762"/>
            <a:ext cx="176472" cy="1140987"/>
          </a:xfrm>
          <a:prstGeom prst="curvedConnector2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>
            <a:extLst>
              <a:ext uri="{FF2B5EF4-FFF2-40B4-BE49-F238E27FC236}">
                <a16:creationId xmlns:a16="http://schemas.microsoft.com/office/drawing/2014/main" id="{BF9B3B62-CC96-412D-9F73-1C52E8714EEB}"/>
              </a:ext>
            </a:extLst>
          </p:cNvPr>
          <p:cNvSpPr txBox="1"/>
          <p:nvPr/>
        </p:nvSpPr>
        <p:spPr>
          <a:xfrm>
            <a:off x="8516296" y="3895064"/>
            <a:ext cx="120722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result</a:t>
            </a:r>
            <a:endParaRPr lang="en-US" b="1" dirty="0"/>
          </a:p>
        </p:txBody>
      </p:sp>
      <p:cxnSp>
        <p:nvCxnSpPr>
          <p:cNvPr id="302" name="Straight Arrow Connector 73">
            <a:extLst>
              <a:ext uri="{FF2B5EF4-FFF2-40B4-BE49-F238E27FC236}">
                <a16:creationId xmlns:a16="http://schemas.microsoft.com/office/drawing/2014/main" id="{0610C017-2C2B-4101-BC24-3A711B6DDBC1}"/>
              </a:ext>
            </a:extLst>
          </p:cNvPr>
          <p:cNvCxnSpPr>
            <a:cxnSpLocks/>
            <a:stCxn id="17" idx="1"/>
            <a:endCxn id="33" idx="3"/>
          </p:cNvCxnSpPr>
          <p:nvPr/>
        </p:nvCxnSpPr>
        <p:spPr>
          <a:xfrm rot="16200000" flipV="1">
            <a:off x="8223632" y="1386667"/>
            <a:ext cx="244059" cy="4153325"/>
          </a:xfrm>
          <a:prstGeom prst="curvedConnector2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Box 304">
            <a:extLst>
              <a:ext uri="{FF2B5EF4-FFF2-40B4-BE49-F238E27FC236}">
                <a16:creationId xmlns:a16="http://schemas.microsoft.com/office/drawing/2014/main" id="{9B1CC169-DCE7-4056-8440-1950CE6002FE}"/>
              </a:ext>
            </a:extLst>
          </p:cNvPr>
          <p:cNvSpPr txBox="1"/>
          <p:nvPr/>
        </p:nvSpPr>
        <p:spPr>
          <a:xfrm>
            <a:off x="9618294" y="3205087"/>
            <a:ext cx="120722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write(</a:t>
            </a:r>
            <a:r>
              <a:rPr lang="en-US" sz="1400" b="1" dirty="0" err="1"/>
              <a:t>skb</a:t>
            </a:r>
            <a:r>
              <a:rPr lang="en-US" sz="1400" b="1" dirty="0"/>
              <a:t>)</a:t>
            </a:r>
            <a:endParaRPr lang="en-US" b="1" dirty="0"/>
          </a:p>
        </p:txBody>
      </p:sp>
      <p:cxnSp>
        <p:nvCxnSpPr>
          <p:cNvPr id="306" name="Straight Arrow Connector 305">
            <a:extLst>
              <a:ext uri="{FF2B5EF4-FFF2-40B4-BE49-F238E27FC236}">
                <a16:creationId xmlns:a16="http://schemas.microsoft.com/office/drawing/2014/main" id="{71AA090B-DC25-4E0B-B4F1-86C9A3F8607D}"/>
              </a:ext>
            </a:extLst>
          </p:cNvPr>
          <p:cNvCxnSpPr>
            <a:cxnSpLocks/>
            <a:stCxn id="33" idx="2"/>
            <a:endCxn id="144" idx="1"/>
          </p:cNvCxnSpPr>
          <p:nvPr/>
        </p:nvCxnSpPr>
        <p:spPr>
          <a:xfrm>
            <a:off x="5898536" y="3693606"/>
            <a:ext cx="370462" cy="484414"/>
          </a:xfrm>
          <a:prstGeom prst="straightConnector1">
            <a:avLst/>
          </a:prstGeom>
          <a:ln w="19050"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TextBox 330">
            <a:extLst>
              <a:ext uri="{FF2B5EF4-FFF2-40B4-BE49-F238E27FC236}">
                <a16:creationId xmlns:a16="http://schemas.microsoft.com/office/drawing/2014/main" id="{B9A72073-609B-410B-BCDA-A94C1E240B38}"/>
              </a:ext>
            </a:extLst>
          </p:cNvPr>
          <p:cNvSpPr txBox="1"/>
          <p:nvPr/>
        </p:nvSpPr>
        <p:spPr>
          <a:xfrm>
            <a:off x="6262096" y="6088106"/>
            <a:ext cx="1709141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FW_RESET_CMD</a:t>
            </a:r>
            <a:endParaRPr lang="en-US" b="1" dirty="0"/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0EC57505-C0CC-4E8A-A68C-F21B1789DBD9}"/>
              </a:ext>
            </a:extLst>
          </p:cNvPr>
          <p:cNvSpPr txBox="1"/>
          <p:nvPr/>
        </p:nvSpPr>
        <p:spPr>
          <a:xfrm>
            <a:off x="5763449" y="3767557"/>
            <a:ext cx="484288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skb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8691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846</Words>
  <Application>Microsoft Office PowerPoint</Application>
  <PresentationFormat>Widescreen</PresentationFormat>
  <Paragraphs>118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Algerian</vt:lpstr>
      <vt:lpstr>Arial</vt:lpstr>
      <vt:lpstr>Calibri</vt:lpstr>
      <vt:lpstr>Calibri Light</vt:lpstr>
      <vt:lpstr>Calibri Light (Headings)</vt:lpstr>
      <vt:lpstr>Goudy Stout</vt:lpstr>
      <vt:lpstr>Office Theme</vt:lpstr>
      <vt:lpstr>LDD Exam</vt:lpstr>
      <vt:lpstr>PowerPoint Presentation</vt:lpstr>
      <vt:lpstr>SART - Data flow and real time 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Driver Analysis </dc:title>
  <dc:creator>Andre Lepine</dc:creator>
  <cp:lastModifiedBy>Andre Lepine</cp:lastModifiedBy>
  <cp:revision>82</cp:revision>
  <dcterms:created xsi:type="dcterms:W3CDTF">2015-02-16T13:30:55Z</dcterms:created>
  <dcterms:modified xsi:type="dcterms:W3CDTF">2018-03-13T20:59:30Z</dcterms:modified>
</cp:coreProperties>
</file>