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511" r:id="rId2"/>
    <p:sldId id="550" r:id="rId3"/>
    <p:sldId id="547" r:id="rId4"/>
    <p:sldId id="611" r:id="rId5"/>
    <p:sldId id="650" r:id="rId6"/>
    <p:sldId id="651" r:id="rId7"/>
    <p:sldId id="545" r:id="rId8"/>
    <p:sldId id="587" r:id="rId9"/>
    <p:sldId id="590" r:id="rId10"/>
    <p:sldId id="588" r:id="rId11"/>
    <p:sldId id="645" r:id="rId12"/>
    <p:sldId id="646" r:id="rId13"/>
    <p:sldId id="647" r:id="rId14"/>
    <p:sldId id="648" r:id="rId15"/>
    <p:sldId id="649" r:id="rId16"/>
    <p:sldId id="591" r:id="rId17"/>
    <p:sldId id="589" r:id="rId18"/>
    <p:sldId id="592" r:id="rId19"/>
    <p:sldId id="593" r:id="rId20"/>
    <p:sldId id="652" r:id="rId21"/>
    <p:sldId id="653" r:id="rId22"/>
    <p:sldId id="654" r:id="rId23"/>
    <p:sldId id="655" r:id="rId24"/>
    <p:sldId id="656" r:id="rId25"/>
    <p:sldId id="657" r:id="rId26"/>
    <p:sldId id="595" r:id="rId27"/>
    <p:sldId id="596" r:id="rId28"/>
    <p:sldId id="597" r:id="rId29"/>
    <p:sldId id="598" r:id="rId30"/>
    <p:sldId id="599" r:id="rId31"/>
    <p:sldId id="600" r:id="rId32"/>
    <p:sldId id="640" r:id="rId33"/>
    <p:sldId id="621" r:id="rId34"/>
    <p:sldId id="622" r:id="rId35"/>
    <p:sldId id="624" r:id="rId36"/>
    <p:sldId id="625" r:id="rId37"/>
    <p:sldId id="626" r:id="rId38"/>
    <p:sldId id="641" r:id="rId39"/>
    <p:sldId id="636" r:id="rId40"/>
    <p:sldId id="637" r:id="rId41"/>
    <p:sldId id="638" r:id="rId42"/>
    <p:sldId id="569" r:id="rId43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6659A"/>
    <a:srgbClr val="FDCD03"/>
    <a:srgbClr val="1E4466"/>
    <a:srgbClr val="29344B"/>
    <a:srgbClr val="DDDD47"/>
    <a:srgbClr val="00B6F8"/>
    <a:srgbClr val="2D689B"/>
    <a:srgbClr val="60C3A6"/>
    <a:srgbClr val="808080"/>
    <a:srgbClr val="9C8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7" d="100"/>
          <a:sy n="137" d="100"/>
        </p:scale>
        <p:origin x="-144" y="-90"/>
      </p:cViewPr>
      <p:guideLst>
        <p:guide orient="horz" pos="2436"/>
        <p:guide pos="2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-318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8A2B6-1092-4B7D-A4AC-0FD054D5986A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79424-B365-44EB-BA70-6F6A9F6B6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537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51639-C5D2-4CE5-A863-9C72C8DF4087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E90DD-9BA5-47DC-BA53-3404586A3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68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Mapéo</a:t>
            </a:r>
            <a:r>
              <a:rPr lang="fr-FR" dirty="0" smtClean="0"/>
              <a:t> Calvados est un service cartographique proposé par le Département du Calvados et le SDEC ENERGIE aux collectivités du Calvados mais également aux partenaires. </a:t>
            </a:r>
          </a:p>
          <a:p>
            <a:endParaRPr lang="fr-FR" dirty="0" smtClean="0"/>
          </a:p>
          <a:p>
            <a:r>
              <a:rPr lang="fr-FR" dirty="0" smtClean="0"/>
              <a:t>Le service permet de consulter diverses informations en</a:t>
            </a:r>
            <a:r>
              <a:rPr lang="fr-FR" baseline="0" dirty="0" smtClean="0"/>
              <a:t> lien avec l’aménagement du territoire :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Le cadastre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L’urbanisme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Les données environnementales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Les réseaux…</a:t>
            </a:r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Actuellement, un profil est dédié aux bureaux d’étude et aménageurs dans lequel vous retrouverez les données présentées sur la diapo.</a:t>
            </a:r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90DD-9BA5-47DC-BA53-3404586A382C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56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Mapéo</a:t>
            </a:r>
            <a:r>
              <a:rPr lang="fr-FR" dirty="0" smtClean="0"/>
              <a:t> Calvados est un service cartographique proposé par le Département du Calvados et le SDEC ENERGIE aux collectivités du Calvados mais également aux partenaires. </a:t>
            </a:r>
          </a:p>
          <a:p>
            <a:endParaRPr lang="fr-FR" dirty="0" smtClean="0"/>
          </a:p>
          <a:p>
            <a:r>
              <a:rPr lang="fr-FR" dirty="0" smtClean="0"/>
              <a:t>Le service permet de consulter diverses informations en</a:t>
            </a:r>
            <a:r>
              <a:rPr lang="fr-FR" baseline="0" dirty="0" smtClean="0"/>
              <a:t> lien avec l’aménagement du territoire :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Le cadastre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L’urbanisme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Les données environnementales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Les réseaux…</a:t>
            </a:r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Actuellement, un profil est dédié aux bureaux d’étude et aménageurs dans lequel vous retrouverez les données présentées sur la diapo.</a:t>
            </a:r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90DD-9BA5-47DC-BA53-3404586A382C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562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Mapéo</a:t>
            </a:r>
            <a:r>
              <a:rPr lang="fr-FR" dirty="0" smtClean="0"/>
              <a:t> Calvados est un service cartographique proposé par le Département du Calvados et le SDEC ENERGIE aux collectivités du Calvados mais également aux partenaires. </a:t>
            </a:r>
          </a:p>
          <a:p>
            <a:endParaRPr lang="fr-FR" dirty="0" smtClean="0"/>
          </a:p>
          <a:p>
            <a:r>
              <a:rPr lang="fr-FR" dirty="0" smtClean="0"/>
              <a:t>Le service permet de consulter diverses informations en</a:t>
            </a:r>
            <a:r>
              <a:rPr lang="fr-FR" baseline="0" dirty="0" smtClean="0"/>
              <a:t> lien avec l’aménagement du territoire :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Le cadastre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L’urbanisme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Les données environnementales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Les réseaux…</a:t>
            </a:r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Actuellement, un profil est dédié aux bureaux d’étude et aménageurs dans lequel vous retrouverez les données présentées sur la diapo.</a:t>
            </a:r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90DD-9BA5-47DC-BA53-3404586A382C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56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55AE-748A-4BE7-90E5-A5F18F87EAD5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2DC1-B534-40FE-978E-D8AF6EEA5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79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55AE-748A-4BE7-90E5-A5F18F87EAD5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2DC1-B534-40FE-978E-D8AF6EEA5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31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55AE-748A-4BE7-90E5-A5F18F87EAD5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2DC1-B534-40FE-978E-D8AF6EEA5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3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55AE-748A-4BE7-90E5-A5F18F87EAD5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2DC1-B534-40FE-978E-D8AF6EEA5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2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55AE-748A-4BE7-90E5-A5F18F87EAD5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2DC1-B534-40FE-978E-D8AF6EEA5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44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55AE-748A-4BE7-90E5-A5F18F87EAD5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2DC1-B534-40FE-978E-D8AF6EEA5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6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55AE-748A-4BE7-90E5-A5F18F87EAD5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2DC1-B534-40FE-978E-D8AF6EEA5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30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55AE-748A-4BE7-90E5-A5F18F87EAD5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2DC1-B534-40FE-978E-D8AF6EEA5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53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55AE-748A-4BE7-90E5-A5F18F87EAD5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2DC1-B534-40FE-978E-D8AF6EEA5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59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55AE-748A-4BE7-90E5-A5F18F87EAD5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2DC1-B534-40FE-978E-D8AF6EEA5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42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55AE-748A-4BE7-90E5-A5F18F87EAD5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2DC1-B534-40FE-978E-D8AF6EEA5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2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A55AE-748A-4BE7-90E5-A5F18F87EAD5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42DC1-B534-40FE-978E-D8AF6EEA5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75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4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 txBox="1">
            <a:spLocks/>
          </p:cNvSpPr>
          <p:nvPr/>
        </p:nvSpPr>
        <p:spPr>
          <a:xfrm>
            <a:off x="35170" y="12106"/>
            <a:ext cx="9073333" cy="3207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INTERVENTION </a:t>
            </a:r>
            <a:r>
              <a:rPr lang="fr-FR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ENSI CAEN</a:t>
            </a:r>
            <a:endParaRPr lang="fr-FR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b="1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16-01-2020</a:t>
            </a:r>
            <a:endParaRPr lang="fr-FR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3600" b="1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	</a:t>
            </a:r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	</a:t>
            </a:r>
            <a:endParaRPr lang="fr-FR" sz="3600" b="1" dirty="0">
              <a:solidFill>
                <a:srgbClr val="29344B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4" y="12106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" name="Picture 2" descr="C:\Users\wkopec\Desktop\eclairage_public_615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4" y="1220112"/>
            <a:ext cx="8384182" cy="389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1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1851670"/>
            <a:ext cx="8944115" cy="25545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defRPr/>
            </a:pP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Cette Norme indique les règles qui définissent les conditions dans lesquelles les installations concernées doivent être établies et maintenues </a:t>
            </a:r>
            <a:r>
              <a:rPr lang="fr-FR" sz="2800" b="1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pour assurer la sécurité des personnes</a:t>
            </a: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 et des animaux, la conservation des biens et, lorsqu’elles sont alimentées par un réseau public de distribution,</a:t>
            </a:r>
            <a:r>
              <a:rPr lang="fr-FR" sz="2800" b="1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 pour éviter toute cause de troubles dans le fonctionnement général de ce réseau.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7504" y="452631"/>
            <a:ext cx="8944115" cy="750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r>
              <a:rPr lang="fr-FR" sz="24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LA C17 200</a:t>
            </a:r>
            <a:endParaRPr lang="fr-FR" sz="2400" b="1" dirty="0">
              <a:solidFill>
                <a:srgbClr val="29344B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7504" y="699542"/>
            <a:ext cx="8944115" cy="1903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endParaRPr lang="fr-FR" sz="800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la réforme anti-endommagement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2355726"/>
            <a:ext cx="8944115" cy="224676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Un guichet unique opérationnel depuis le 1er juillet 2012 pour recenser tous les réseaux et leurs exploitants</a:t>
            </a:r>
          </a:p>
          <a:p>
            <a:pPr marL="342900" indent="-342900">
              <a:buBlip>
                <a:blip r:embed="rId4"/>
              </a:buBlip>
            </a:pPr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le contrôle des compétences des intervenants, depuis le 1er janvier 2018 : AIPR</a:t>
            </a:r>
          </a:p>
          <a:p>
            <a:pPr algn="ctr"/>
            <a:r>
              <a:rPr lang="fr-FR" sz="2000" b="1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Autorisation </a:t>
            </a:r>
            <a:r>
              <a:rPr lang="fr-FR" sz="2000" b="1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d’Intervention à Proximité des Réseaux – 3 niveaux (Concepteur, Encadrant, Opérateur)</a:t>
            </a:r>
          </a:p>
        </p:txBody>
      </p:sp>
    </p:spTree>
    <p:extLst>
      <p:ext uri="{BB962C8B-B14F-4D97-AF65-F5344CB8AC3E}">
        <p14:creationId xmlns:p14="http://schemas.microsoft.com/office/powerpoint/2010/main" val="22659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7504" y="699542"/>
            <a:ext cx="8944115" cy="1903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endParaRPr lang="fr-FR" sz="800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la réforme anti-endommagement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2355726"/>
            <a:ext cx="8944115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la normalisation des fonds de plan à très grande échelle  - Plan Corps de Rue Simplifié </a:t>
            </a:r>
            <a:endParaRPr lang="fr-FR" sz="20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endParaRPr lang="fr-FR" sz="20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Les 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actions de contrôle menées par la DGPR et les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DREAL</a:t>
            </a:r>
            <a:endParaRPr lang="fr-FR" sz="2000" b="1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6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7504" y="699542"/>
            <a:ext cx="8944115" cy="1903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endParaRPr lang="fr-FR" sz="800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la réforme </a:t>
            </a:r>
            <a:r>
              <a:rPr lang="fr-FR" sz="24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anti-endommagement</a:t>
            </a:r>
          </a:p>
          <a:p>
            <a:r>
              <a:rPr lang="fr-FR" sz="24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PCRS</a:t>
            </a:r>
            <a:endParaRPr lang="fr-FR" sz="2400" b="1" cap="all" dirty="0">
              <a:solidFill>
                <a:srgbClr val="29344B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355726"/>
            <a:ext cx="8944115" cy="206210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fr-FR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permettre progressivement </a:t>
            </a:r>
            <a:r>
              <a:rPr lang="fr-FR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à tous les exploitants de réseaux, publics et privés, </a:t>
            </a:r>
            <a:endParaRPr lang="fr-FR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d’utiliser </a:t>
            </a:r>
            <a:r>
              <a:rPr lang="fr-FR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les mêmes fonds de plan pour afficher la cartographie de l’ensemble  des  réseaux  présents  dans  une  même  </a:t>
            </a:r>
            <a:r>
              <a:rPr lang="fr-FR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zone </a:t>
            </a:r>
          </a:p>
          <a:p>
            <a:endParaRPr lang="fr-FR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de  </a:t>
            </a:r>
            <a:r>
              <a:rPr lang="fr-FR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renforcer  encore  la fiabilité des cartographies de réseaux utilisées sur les chantiers de </a:t>
            </a:r>
            <a:r>
              <a:rPr lang="fr-FR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travaux</a:t>
            </a:r>
            <a:endParaRPr lang="fr-FR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3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99941" y="123478"/>
            <a:ext cx="8944115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endParaRPr lang="fr-FR" sz="800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Arrêté du 14 janvier 2013 relatif </a:t>
            </a:r>
            <a:endParaRPr lang="fr-FR" sz="2400" b="1" cap="all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24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aux </a:t>
            </a:r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modalités du contrôle technique des ouvrages des réseaux publics d'électricité</a:t>
            </a:r>
          </a:p>
        </p:txBody>
      </p:sp>
      <p:sp>
        <p:nvSpPr>
          <p:cNvPr id="2" name="Rectangle 1"/>
          <p:cNvSpPr/>
          <p:nvPr/>
        </p:nvSpPr>
        <p:spPr>
          <a:xfrm>
            <a:off x="91703" y="2571750"/>
            <a:ext cx="8944115" cy="163121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Le maître d'ouvrage commande la vérification des installations à un organisme technique certifié en qualité et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indépendant</a:t>
            </a:r>
          </a:p>
          <a:p>
            <a:pPr marL="285750" indent="-285750">
              <a:buBlip>
                <a:blip r:embed="rId4"/>
              </a:buBlip>
            </a:pPr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L'organisme technique procède aux vérifications qu'il estime nécessaires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96282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99941" y="123478"/>
            <a:ext cx="8944115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endParaRPr lang="fr-FR" sz="800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Arrêté du 14 janvier 2013 relatif </a:t>
            </a:r>
            <a:endParaRPr lang="fr-FR" sz="2400" b="1" cap="all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24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aux </a:t>
            </a:r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modalités du contrôle technique des ouvrages des réseaux publics d'électricité</a:t>
            </a:r>
          </a:p>
        </p:txBody>
      </p:sp>
      <p:sp>
        <p:nvSpPr>
          <p:cNvPr id="2" name="Rectangle 1"/>
          <p:cNvSpPr/>
          <p:nvPr/>
        </p:nvSpPr>
        <p:spPr>
          <a:xfrm>
            <a:off x="98274" y="2218094"/>
            <a:ext cx="8944115" cy="236988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L'organisme technique contrôle le respect des prescriptions applicables à l'ouvrage par exemple en matière de mise à la terre et de liaisons équipotentielles</a:t>
            </a:r>
          </a:p>
          <a:p>
            <a:pPr marL="285750" indent="-285750">
              <a:buBlip>
                <a:blip r:embed="rId4"/>
              </a:buBlip>
            </a:pPr>
            <a:endParaRPr lang="fr-FR" sz="20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L'organisme établi un rapport sans observation et les documents permettant </a:t>
            </a:r>
            <a:r>
              <a:rPr lang="fr-FR" sz="2400" b="1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l’obtention, par l’entreprise réalisatrice, d’un </a:t>
            </a:r>
            <a:r>
              <a:rPr lang="fr-FR" sz="2400" b="1" cap="all" dirty="0" err="1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consuel</a:t>
            </a:r>
            <a:r>
              <a:rPr lang="fr-FR" sz="2400" b="1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,</a:t>
            </a:r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5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07504" y="1851670"/>
            <a:ext cx="8944115" cy="272382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defRPr/>
            </a:pPr>
            <a:r>
              <a:rPr lang="fr-FR" sz="2800" b="1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Norme Européenne de Performances associée à la classification des voies </a:t>
            </a:r>
            <a:r>
              <a:rPr lang="fr-FR" sz="2800" b="1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circulées</a:t>
            </a:r>
            <a:endParaRPr lang="fr-FR" sz="2800" b="1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defRPr/>
            </a:pP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Partie 1 Exigences de performances –sélection de la classe d’éclairage (Utilisateurs, vitesse, Paramètres spécifiques</a:t>
            </a: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defRPr/>
            </a:pPr>
            <a:endParaRPr lang="fr-FR" sz="2000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defRPr/>
            </a:pP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Partie 2 Exigences de performances – définit les performances photométriques des classes de </a:t>
            </a: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chaussée</a:t>
            </a:r>
            <a:endParaRPr lang="fr-FR" sz="2000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7504" y="452631"/>
            <a:ext cx="8944115" cy="750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NF EN 13 201 en 4 parties</a:t>
            </a:r>
          </a:p>
        </p:txBody>
      </p:sp>
    </p:spTree>
    <p:extLst>
      <p:ext uri="{BB962C8B-B14F-4D97-AF65-F5344CB8AC3E}">
        <p14:creationId xmlns:p14="http://schemas.microsoft.com/office/powerpoint/2010/main" val="4370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1860252"/>
            <a:ext cx="8944115" cy="270843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defRPr/>
            </a:pP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Partie </a:t>
            </a: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3 Calcul des performances – donne les procédures et les méthodes de calcul nécessaires à l’expression des performances photométriques des installations d’éclairage public (éclairement, luminances, maillages de points de calcul et de mesure, calcul de l’éblouissement et du rapport de contiguïté</a:t>
            </a: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defRPr/>
            </a:pPr>
            <a:endParaRPr lang="fr-FR" sz="2000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defRPr/>
            </a:pP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Partie 4 Méthode de mesure des performances photométriques – décrit les conventions et les procédures qui prévalent lors de la réception des installations d’éclairage public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7504" y="452631"/>
            <a:ext cx="8944115" cy="750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NF EN 13 201 en 4 parties</a:t>
            </a:r>
          </a:p>
        </p:txBody>
      </p:sp>
    </p:spTree>
    <p:extLst>
      <p:ext uri="{BB962C8B-B14F-4D97-AF65-F5344CB8AC3E}">
        <p14:creationId xmlns:p14="http://schemas.microsoft.com/office/powerpoint/2010/main" val="19234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07504" y="1851670"/>
            <a:ext cx="8944115" cy="210826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defRPr/>
            </a:pP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Exemple  </a:t>
            </a:r>
            <a:endParaRPr lang="fr-FR" sz="2000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defRPr/>
            </a:pP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recommandation </a:t>
            </a: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Lotissement vitesse limitée à 50km/h : </a:t>
            </a:r>
            <a:b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</a:br>
            <a:endParaRPr lang="fr-FR" sz="2000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1436688" indent="-342900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buBlip>
                <a:blip r:embed="rId4"/>
              </a:buBlip>
              <a:defRPr/>
            </a:pP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Eclairement  </a:t>
            </a:r>
            <a:r>
              <a:rPr lang="fr-FR" sz="28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10 à 15 Lux </a:t>
            </a:r>
            <a:r>
              <a:rPr lang="fr-FR" sz="28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mini</a:t>
            </a:r>
          </a:p>
          <a:p>
            <a:pPr marL="1436688" indent="-342900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buBlip>
                <a:blip r:embed="rId4"/>
              </a:buBlip>
              <a:defRPr/>
            </a:pP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Uniformité </a:t>
            </a: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(Emin/</a:t>
            </a:r>
            <a:r>
              <a:rPr lang="fr-FR" sz="2000" dirty="0" err="1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Emoy</a:t>
            </a: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): </a:t>
            </a:r>
            <a:r>
              <a:rPr lang="fr-FR" sz="28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0,4</a:t>
            </a:r>
            <a:endParaRPr lang="fr-FR" sz="2800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7504" y="452631"/>
            <a:ext cx="8944115" cy="750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NF EN 13 201 en 4 parties</a:t>
            </a:r>
          </a:p>
        </p:txBody>
      </p:sp>
    </p:spTree>
    <p:extLst>
      <p:ext uri="{BB962C8B-B14F-4D97-AF65-F5344CB8AC3E}">
        <p14:creationId xmlns:p14="http://schemas.microsoft.com/office/powerpoint/2010/main" val="235158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7504" y="699542"/>
            <a:ext cx="8944115" cy="1903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endParaRPr lang="fr-FR" sz="800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Arrêté du 27 décembre 2018 relatif à la </a:t>
            </a:r>
            <a:r>
              <a:rPr lang="fr-FR" sz="24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prévention, a la réduction et a la limitation </a:t>
            </a:r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des nuisances lumineuses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0" y="3036656"/>
            <a:ext cx="8939242" cy="20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 txBox="1">
            <a:spLocks/>
          </p:cNvSpPr>
          <p:nvPr/>
        </p:nvSpPr>
        <p:spPr>
          <a:xfrm>
            <a:off x="107504" y="452631"/>
            <a:ext cx="8944115" cy="750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PROGRAMME</a:t>
            </a:r>
            <a:endParaRPr lang="fr-FR" sz="3600" b="1" dirty="0">
              <a:solidFill>
                <a:srgbClr val="29344B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51470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9942" y="1563638"/>
            <a:ext cx="8944115" cy="30469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  <a:buClr>
                <a:srgbClr val="DDDD4D"/>
              </a:buClr>
              <a:defRPr/>
            </a:pPr>
            <a:endParaRPr lang="fr-FR" sz="800" b="1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defRPr/>
            </a:pPr>
            <a:endParaRPr lang="fr-FR" sz="800" b="1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buBlip>
                <a:blip r:embed="rId4"/>
              </a:buBlip>
              <a:defRPr/>
            </a:pPr>
            <a:r>
              <a:rPr lang="fr-FR" sz="2000" b="1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LE </a:t>
            </a:r>
            <a:r>
              <a:rPr lang="fr-FR" sz="2000" b="1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SDEC </a:t>
            </a:r>
            <a:r>
              <a:rPr lang="fr-FR" sz="2000" b="1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ENERGIE 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defRPr/>
            </a:pPr>
            <a:endParaRPr lang="fr-FR" sz="800" b="1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buBlip>
                <a:blip r:embed="rId4"/>
              </a:buBlip>
              <a:defRPr/>
            </a:pPr>
            <a:r>
              <a:rPr lang="fr-FR" sz="2000" b="1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L’ECLAIRAGE </a:t>
            </a:r>
            <a:r>
              <a:rPr lang="fr-FR" sz="2000" b="1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PUBLIC </a:t>
            </a:r>
          </a:p>
          <a:p>
            <a:pPr marL="1793875" indent="-449263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buBlip>
                <a:blip r:embed="rId5"/>
              </a:buBlip>
              <a:defRPr/>
            </a:pPr>
            <a:r>
              <a:rPr lang="fr-FR" sz="2000" b="1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Le cadre règlementaire</a:t>
            </a:r>
          </a:p>
          <a:p>
            <a:pPr marL="1793875" indent="-449263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buBlip>
                <a:blip r:embed="rId5"/>
              </a:buBlip>
              <a:defRPr/>
            </a:pPr>
            <a:r>
              <a:rPr lang="fr-FR" sz="2000" b="1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</a:t>
            </a:r>
            <a:r>
              <a:rPr lang="fr-FR" sz="2000" b="1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a technique</a:t>
            </a:r>
            <a:endParaRPr lang="fr-FR" sz="2000" b="1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Clr>
                <a:srgbClr val="DDDD4D"/>
              </a:buClr>
              <a:buBlip>
                <a:blip r:embed="rId4"/>
              </a:buBlip>
              <a:defRPr/>
            </a:pPr>
            <a:endParaRPr lang="fr-FR" sz="800" b="1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buBlip>
                <a:blip r:embed="rId4"/>
              </a:buBlip>
              <a:defRPr/>
            </a:pPr>
            <a:r>
              <a:rPr lang="fr-FR" sz="2000" b="1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ET DEMAIN : IMPACT DE LA TECHNOLOGIE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defRPr/>
            </a:pPr>
            <a:endParaRPr lang="fr-FR" sz="2000" b="1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9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7504" y="699542"/>
            <a:ext cx="8944115" cy="1903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endParaRPr lang="fr-FR" sz="800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Arrêté du 27 décembre 2018 relatif à la </a:t>
            </a:r>
            <a:r>
              <a:rPr lang="fr-FR" sz="24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prévention, a la réduction et a la limitation </a:t>
            </a:r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des nuisances lumineuses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704" y="2499742"/>
            <a:ext cx="8266743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Pourquoi limiter l’éclairage nocturne?</a:t>
            </a:r>
            <a:b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</a:b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&gt; L’intérêt de la nuit</a:t>
            </a:r>
            <a:b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La </a:t>
            </a: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majorité du vivant est nocturne</a:t>
            </a:r>
            <a:b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</a:b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30 % des vertébrés</a:t>
            </a:r>
            <a:b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</a:b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60 % des invertébrés</a:t>
            </a:r>
          </a:p>
        </p:txBody>
      </p:sp>
    </p:spTree>
    <p:extLst>
      <p:ext uri="{BB962C8B-B14F-4D97-AF65-F5344CB8AC3E}">
        <p14:creationId xmlns:p14="http://schemas.microsoft.com/office/powerpoint/2010/main" val="285544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7504" y="699542"/>
            <a:ext cx="8944115" cy="1903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endParaRPr lang="fr-FR" sz="800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Arrêté du 27 décembre 2018 relatif à la </a:t>
            </a:r>
            <a:r>
              <a:rPr lang="fr-FR" sz="24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prévention, a la réduction et a la limitation </a:t>
            </a:r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des nuisances lumineuses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704" y="2499742"/>
            <a:ext cx="8266743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Les impacts sur la </a:t>
            </a: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flore</a:t>
            </a:r>
          </a:p>
          <a:p>
            <a:endParaRPr lang="fr-FR" sz="2000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Désynchronisation </a:t>
            </a: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= Perturbations du </a:t>
            </a: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cycle biologique</a:t>
            </a:r>
            <a:endParaRPr lang="fr-FR" sz="2000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- Absence ou retard de germination</a:t>
            </a:r>
          </a:p>
          <a:p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- Absence de chute de feuilles</a:t>
            </a:r>
          </a:p>
        </p:txBody>
      </p:sp>
    </p:spTree>
    <p:extLst>
      <p:ext uri="{BB962C8B-B14F-4D97-AF65-F5344CB8AC3E}">
        <p14:creationId xmlns:p14="http://schemas.microsoft.com/office/powerpoint/2010/main" val="42430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7504" y="699542"/>
            <a:ext cx="8944115" cy="1903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endParaRPr lang="fr-FR" sz="800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Arrêté du 27 décembre 2018 relatif à la </a:t>
            </a:r>
            <a:r>
              <a:rPr lang="fr-FR" sz="24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prévention, a la réduction et a la limitation </a:t>
            </a:r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des nuisances lumineuses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8417" y="2283718"/>
            <a:ext cx="8266743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Les impacts sur la </a:t>
            </a: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faune</a:t>
            </a:r>
          </a:p>
          <a:p>
            <a:endParaRPr lang="fr-FR" sz="2000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Répulsion/attraction</a:t>
            </a:r>
          </a:p>
          <a:p>
            <a:pPr marL="342900" indent="-342900">
              <a:buBlip>
                <a:blip r:embed="rId4"/>
              </a:buBlip>
            </a:pP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Perte </a:t>
            </a: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de repère/désorientation</a:t>
            </a:r>
          </a:p>
          <a:p>
            <a:pPr marL="342900" indent="-342900">
              <a:buBlip>
                <a:blip r:embed="rId4"/>
              </a:buBlip>
            </a:pP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Effet </a:t>
            </a: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démographique (piège, collision)</a:t>
            </a:r>
          </a:p>
          <a:p>
            <a:pPr marL="342900" indent="-342900">
              <a:buBlip>
                <a:blip r:embed="rId4"/>
              </a:buBlip>
            </a:pP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Déséquilibre </a:t>
            </a: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populationnel (proie/prédateur)</a:t>
            </a:r>
          </a:p>
          <a:p>
            <a:pPr marL="342900" indent="-342900">
              <a:buBlip>
                <a:blip r:embed="rId4"/>
              </a:buBlip>
            </a:pP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Désynchronisation</a:t>
            </a:r>
            <a:endParaRPr lang="fr-FR" sz="2000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7504" y="699542"/>
            <a:ext cx="8944115" cy="1903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endParaRPr lang="fr-FR" sz="800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Arrêté du 27 décembre 2018 relatif à la </a:t>
            </a:r>
            <a:r>
              <a:rPr lang="fr-FR" sz="24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prévention, a la réduction et a la limitation </a:t>
            </a:r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des nuisances lumineuses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704" y="2526448"/>
            <a:ext cx="8266743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Les impacts sur la santé </a:t>
            </a: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humaine</a:t>
            </a:r>
          </a:p>
          <a:p>
            <a:endParaRPr lang="fr-FR" sz="2000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Stress</a:t>
            </a:r>
          </a:p>
          <a:p>
            <a:endParaRPr lang="fr-FR" sz="2000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ieillissement</a:t>
            </a:r>
            <a:endParaRPr lang="fr-FR" sz="2000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7504" y="699542"/>
            <a:ext cx="8944115" cy="1903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endParaRPr lang="fr-FR" sz="800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Arrêté du 27 décembre 2018 relatif à la </a:t>
            </a:r>
            <a:r>
              <a:rPr lang="fr-FR" sz="24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prévention, a la réduction et a la limitation </a:t>
            </a:r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des nuisances lumineuses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704" y="2526448"/>
            <a:ext cx="8266743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Les impacts sur les </a:t>
            </a: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continuités écologiques</a:t>
            </a:r>
          </a:p>
          <a:p>
            <a:endParaRPr lang="fr-FR" sz="2000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Fragmentation et mitage </a:t>
            </a: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nocturne</a:t>
            </a:r>
          </a:p>
          <a:p>
            <a:endParaRPr lang="fr-FR" sz="2000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7504" y="699542"/>
            <a:ext cx="8944115" cy="1903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endParaRPr lang="fr-FR" sz="800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Arrêté du 27 décembre 2018 relatif à la </a:t>
            </a:r>
            <a:r>
              <a:rPr lang="fr-FR" sz="24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prévention, a la réduction et a la limitation </a:t>
            </a:r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des nuisances lumineuses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54456"/>
            <a:ext cx="5616624" cy="288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6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7504" y="699542"/>
            <a:ext cx="8944115" cy="1903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endParaRPr lang="fr-FR" sz="800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Arrêté du 27 décembre 2018 relatif à la prévention, a la réduction et a la limitation des nuisances </a:t>
            </a:r>
            <a:r>
              <a:rPr lang="fr-FR" sz="24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lumineuses</a:t>
            </a:r>
            <a:endParaRPr lang="fr-FR" sz="2400" b="1" cap="all" dirty="0">
              <a:solidFill>
                <a:srgbClr val="29344B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355726"/>
            <a:ext cx="8944115" cy="200054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installations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d’éclairage :</a:t>
            </a:r>
          </a:p>
          <a:p>
            <a:endParaRPr lang="fr-FR" sz="8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extérieur destiné à favoriser la sécurité des déplacements, des personnes et des biens et le confort des </a:t>
            </a: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usagers</a:t>
            </a:r>
          </a:p>
          <a:p>
            <a:endParaRPr lang="fr-FR" sz="800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de </a:t>
            </a: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mise en lumière du patrimoine, du cadre bâti, ainsi que des parcs et </a:t>
            </a: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jardins</a:t>
            </a:r>
          </a:p>
          <a:p>
            <a:pPr marL="342900" indent="-342900">
              <a:buBlip>
                <a:blip r:embed="rId4"/>
              </a:buBlip>
            </a:pPr>
            <a:endParaRPr lang="fr-FR" sz="800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des </a:t>
            </a: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équipements sportifs de plein air ou </a:t>
            </a: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découvrables</a:t>
            </a:r>
            <a:endParaRPr lang="fr-FR" sz="2000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7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7504" y="699542"/>
            <a:ext cx="8944115" cy="1903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endParaRPr lang="fr-FR" sz="800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Arrêté du 27 décembre 2018 relatif à la prévention des nuisances lumineuses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2355726"/>
            <a:ext cx="8944115" cy="206210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installations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d’éclairage :</a:t>
            </a:r>
          </a:p>
          <a:p>
            <a:endParaRPr lang="fr-FR" sz="8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des bâtiments non résidentiels, recouvrant à la fois l’illumination des bâtiments et l’éclairage intérieur émis vers l’extérieur de ces mêmes bâtiments, à l’exclusion des gares de </a:t>
            </a: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péage</a:t>
            </a:r>
          </a:p>
          <a:p>
            <a:endParaRPr lang="fr-FR" sz="2000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des </a:t>
            </a: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parcs de stationnements non couverts ou </a:t>
            </a:r>
            <a:r>
              <a:rPr lang="fr-FR" sz="2000" dirty="0" err="1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semi-couverts</a:t>
            </a:r>
            <a:endParaRPr lang="fr-FR" sz="2000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4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7504" y="699542"/>
            <a:ext cx="8944115" cy="1903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endParaRPr lang="fr-FR" sz="800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Arrêté du 27 décembre 2018 relatif à la prévention des nuisances lumineuses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2355726"/>
            <a:ext cx="8944115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installations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d’éclairage :</a:t>
            </a:r>
          </a:p>
          <a:p>
            <a:endParaRPr lang="fr-FR" sz="20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endParaRPr lang="fr-FR" sz="8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événementiel extérieur</a:t>
            </a:r>
          </a:p>
          <a:p>
            <a:endParaRPr lang="fr-FR" sz="2000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de </a:t>
            </a: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chantiers en extérieur</a:t>
            </a:r>
          </a:p>
        </p:txBody>
      </p:sp>
    </p:spTree>
    <p:extLst>
      <p:ext uri="{BB962C8B-B14F-4D97-AF65-F5344CB8AC3E}">
        <p14:creationId xmlns:p14="http://schemas.microsoft.com/office/powerpoint/2010/main" val="28428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7504" y="699542"/>
            <a:ext cx="8944115" cy="1903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endParaRPr lang="fr-FR" sz="800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Arrêté du 27 décembre 2018 relatif à la prévention des nuisances lumineuses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2355726"/>
            <a:ext cx="8944115" cy="224676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Aucune sources de lumières vers le la Mer et le sable et surtout vers le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ciel</a:t>
            </a:r>
          </a:p>
          <a:p>
            <a:endParaRPr lang="fr-FR" sz="8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endParaRPr lang="fr-FR" sz="20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endParaRPr lang="fr-FR" sz="8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1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% maximum du flux du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luminaire</a:t>
            </a:r>
          </a:p>
          <a:p>
            <a:endParaRPr lang="fr-FR" sz="8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4% maximum du flux pose</a:t>
            </a:r>
          </a:p>
          <a:p>
            <a:endParaRPr lang="fr-FR" sz="8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endParaRPr lang="fr-FR" sz="8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831" y="2715766"/>
            <a:ext cx="1679666" cy="9391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172" y="2712045"/>
            <a:ext cx="1641324" cy="94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>
            <a:grpSpLocks noChangeAspect="1"/>
          </p:cNvGrpSpPr>
          <p:nvPr/>
        </p:nvGrpSpPr>
        <p:grpSpPr>
          <a:xfrm>
            <a:off x="1692374" y="101459"/>
            <a:ext cx="6846858" cy="4558523"/>
            <a:chOff x="1763688" y="2222472"/>
            <a:chExt cx="6048000" cy="402665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222472"/>
              <a:ext cx="6048000" cy="4026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671044" y="3861048"/>
              <a:ext cx="2017729" cy="637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86" y="247786"/>
            <a:ext cx="1073749" cy="119138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399136" y="1569190"/>
            <a:ext cx="192291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163C69"/>
                </a:solidFill>
              </a:rPr>
              <a:t>28,3 </a:t>
            </a:r>
            <a:r>
              <a:rPr lang="fr-FR" sz="900" i="1" dirty="0" smtClean="0">
                <a:solidFill>
                  <a:srgbClr val="163C69"/>
                </a:solidFill>
              </a:rPr>
              <a:t>M€/an investis sur les réseaux (électricité, gaz, télécommunication, éclairage)</a:t>
            </a:r>
          </a:p>
          <a:p>
            <a:r>
              <a:rPr lang="fr-FR" sz="900" b="1" i="1" dirty="0" smtClean="0">
                <a:solidFill>
                  <a:srgbClr val="163C69"/>
                </a:solidFill>
              </a:rPr>
              <a:t>1 072 </a:t>
            </a:r>
            <a:r>
              <a:rPr lang="fr-FR" sz="900" i="1" dirty="0" smtClean="0">
                <a:solidFill>
                  <a:srgbClr val="163C69"/>
                </a:solidFill>
              </a:rPr>
              <a:t>chantiers/an</a:t>
            </a:r>
            <a:endParaRPr lang="fr-FR" sz="900" i="1" dirty="0">
              <a:solidFill>
                <a:srgbClr val="163C69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r="10672"/>
          <a:stretch/>
        </p:blipFill>
        <p:spPr>
          <a:xfrm>
            <a:off x="5796136" y="1563638"/>
            <a:ext cx="612000" cy="65743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391541" y="1394099"/>
            <a:ext cx="2642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i="1" dirty="0" smtClean="0">
                <a:solidFill>
                  <a:srgbClr val="163C69"/>
                </a:solidFill>
              </a:rPr>
              <a:t>16 </a:t>
            </a:r>
            <a:r>
              <a:rPr lang="fr-FR" sz="900" i="1" dirty="0">
                <a:solidFill>
                  <a:srgbClr val="163C69"/>
                </a:solidFill>
              </a:rPr>
              <a:t>collectivités </a:t>
            </a:r>
            <a:r>
              <a:rPr lang="fr-FR" sz="900" i="1" dirty="0" smtClean="0">
                <a:solidFill>
                  <a:srgbClr val="163C69"/>
                </a:solidFill>
              </a:rPr>
              <a:t>adhérentes Energies renouvelables</a:t>
            </a:r>
            <a:r>
              <a:rPr lang="fr-FR" sz="900" b="1" i="1" dirty="0" smtClean="0">
                <a:solidFill>
                  <a:srgbClr val="163C69"/>
                </a:solidFill>
              </a:rPr>
              <a:t/>
            </a:r>
            <a:br>
              <a:rPr lang="fr-FR" sz="900" b="1" i="1" dirty="0" smtClean="0">
                <a:solidFill>
                  <a:srgbClr val="163C69"/>
                </a:solidFill>
              </a:rPr>
            </a:br>
            <a:r>
              <a:rPr lang="fr-FR" sz="900" b="1" i="1" dirty="0" smtClean="0">
                <a:solidFill>
                  <a:srgbClr val="163C69"/>
                </a:solidFill>
              </a:rPr>
              <a:t>5 </a:t>
            </a:r>
            <a:r>
              <a:rPr lang="fr-FR" sz="900" i="1" dirty="0" smtClean="0">
                <a:solidFill>
                  <a:srgbClr val="163C69"/>
                </a:solidFill>
              </a:rPr>
              <a:t>communes adhérentes Contribution</a:t>
            </a:r>
            <a:br>
              <a:rPr lang="fr-FR" sz="900" i="1" dirty="0" smtClean="0">
                <a:solidFill>
                  <a:srgbClr val="163C69"/>
                </a:solidFill>
              </a:rPr>
            </a:br>
            <a:r>
              <a:rPr lang="fr-FR" sz="900" i="1" dirty="0" smtClean="0">
                <a:solidFill>
                  <a:srgbClr val="163C69"/>
                </a:solidFill>
              </a:rPr>
              <a:t>à la transition énergétique</a:t>
            </a:r>
          </a:p>
          <a:p>
            <a:pPr algn="ctr"/>
            <a:r>
              <a:rPr lang="fr-FR" sz="900" b="1" i="1" dirty="0" smtClean="0">
                <a:solidFill>
                  <a:srgbClr val="163C69"/>
                </a:solidFill>
              </a:rPr>
              <a:t>19 000 000 </a:t>
            </a:r>
            <a:r>
              <a:rPr lang="fr-FR" sz="900" i="1" dirty="0" smtClean="0">
                <a:solidFill>
                  <a:srgbClr val="163C69"/>
                </a:solidFill>
              </a:rPr>
              <a:t>KWh </a:t>
            </a:r>
            <a:r>
              <a:rPr lang="fr-FR" sz="900" i="1" dirty="0" err="1" smtClean="0">
                <a:solidFill>
                  <a:srgbClr val="163C69"/>
                </a:solidFill>
              </a:rPr>
              <a:t>Cumac</a:t>
            </a:r>
            <a:r>
              <a:rPr lang="fr-FR" sz="900" i="1" dirty="0" smtClean="0">
                <a:solidFill>
                  <a:srgbClr val="163C69"/>
                </a:solidFill>
              </a:rPr>
              <a:t> de CEE </a:t>
            </a:r>
            <a:br>
              <a:rPr lang="fr-FR" sz="900" i="1" dirty="0" smtClean="0">
                <a:solidFill>
                  <a:srgbClr val="163C69"/>
                </a:solidFill>
              </a:rPr>
            </a:br>
            <a:r>
              <a:rPr lang="fr-FR" sz="900" b="1" i="1" dirty="0" smtClean="0">
                <a:solidFill>
                  <a:srgbClr val="163C69"/>
                </a:solidFill>
              </a:rPr>
              <a:t>562 m² </a:t>
            </a:r>
            <a:r>
              <a:rPr lang="fr-FR" sz="900" i="1" dirty="0" smtClean="0">
                <a:solidFill>
                  <a:srgbClr val="163C69"/>
                </a:solidFill>
              </a:rPr>
              <a:t>de panneaux photovoltaïques</a:t>
            </a:r>
            <a:br>
              <a:rPr lang="fr-FR" sz="900" i="1" dirty="0" smtClean="0">
                <a:solidFill>
                  <a:srgbClr val="163C69"/>
                </a:solidFill>
              </a:rPr>
            </a:br>
            <a:r>
              <a:rPr lang="fr-FR" sz="900" i="1" dirty="0" smtClean="0">
                <a:solidFill>
                  <a:srgbClr val="163C69"/>
                </a:solidFill>
              </a:rPr>
              <a:t>installés</a:t>
            </a:r>
            <a:r>
              <a:rPr lang="fr-FR" sz="900" i="1" dirty="0">
                <a:solidFill>
                  <a:srgbClr val="163C69"/>
                </a:solidFill>
              </a:rPr>
              <a:t> </a:t>
            </a:r>
            <a:r>
              <a:rPr lang="fr-FR" sz="900" i="1" dirty="0" smtClean="0">
                <a:solidFill>
                  <a:srgbClr val="163C69"/>
                </a:solidFill>
              </a:rPr>
              <a:t>sur les bâtiments publics</a:t>
            </a:r>
            <a:endParaRPr lang="fr-FR" sz="900" i="1" dirty="0">
              <a:solidFill>
                <a:srgbClr val="163C69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2" y="1909722"/>
            <a:ext cx="612000" cy="59988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40" y="2520561"/>
            <a:ext cx="684000" cy="641698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4378648" y="3092473"/>
            <a:ext cx="202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i="1" dirty="0" smtClean="0">
                <a:solidFill>
                  <a:srgbClr val="163C69"/>
                </a:solidFill>
              </a:rPr>
              <a:t>489 </a:t>
            </a:r>
            <a:r>
              <a:rPr lang="fr-FR" sz="900" i="1" dirty="0">
                <a:solidFill>
                  <a:srgbClr val="163C69"/>
                </a:solidFill>
              </a:rPr>
              <a:t>collectivités adhérentes</a:t>
            </a:r>
            <a:r>
              <a:rPr lang="fr-FR" sz="900" b="1" i="1" dirty="0" smtClean="0">
                <a:solidFill>
                  <a:srgbClr val="163C69"/>
                </a:solidFill>
              </a:rPr>
              <a:t/>
            </a:r>
            <a:br>
              <a:rPr lang="fr-FR" sz="900" b="1" i="1" dirty="0" smtClean="0">
                <a:solidFill>
                  <a:srgbClr val="163C69"/>
                </a:solidFill>
              </a:rPr>
            </a:br>
            <a:r>
              <a:rPr lang="fr-FR" sz="900" b="1" i="1" dirty="0" smtClean="0">
                <a:solidFill>
                  <a:srgbClr val="163C69"/>
                </a:solidFill>
              </a:rPr>
              <a:t>19 756 </a:t>
            </a:r>
            <a:r>
              <a:rPr lang="fr-FR" sz="900" i="1" dirty="0" smtClean="0">
                <a:solidFill>
                  <a:srgbClr val="163C69"/>
                </a:solidFill>
              </a:rPr>
              <a:t>km de réseau public d’électricité</a:t>
            </a:r>
          </a:p>
          <a:p>
            <a:pPr algn="ctr"/>
            <a:r>
              <a:rPr lang="fr-FR" sz="900" b="1" i="1" dirty="0" smtClean="0">
                <a:solidFill>
                  <a:srgbClr val="163C69"/>
                </a:solidFill>
              </a:rPr>
              <a:t>449 238 </a:t>
            </a:r>
            <a:r>
              <a:rPr lang="fr-FR" sz="900" i="1" dirty="0" smtClean="0">
                <a:solidFill>
                  <a:srgbClr val="163C69"/>
                </a:solidFill>
              </a:rPr>
              <a:t>usagers</a:t>
            </a:r>
            <a:endParaRPr lang="fr-FR" sz="900" i="1" dirty="0">
              <a:solidFill>
                <a:srgbClr val="163C69"/>
              </a:solidFill>
            </a:endParaRPr>
          </a:p>
          <a:p>
            <a:pPr algn="ctr"/>
            <a:r>
              <a:rPr lang="fr-FR" sz="900" b="1" i="1" dirty="0" smtClean="0">
                <a:solidFill>
                  <a:srgbClr val="163C69"/>
                </a:solidFill>
              </a:rPr>
              <a:t>4 323 </a:t>
            </a:r>
            <a:r>
              <a:rPr lang="fr-FR" sz="900" i="1" dirty="0" err="1" smtClean="0">
                <a:solidFill>
                  <a:srgbClr val="163C69"/>
                </a:solidFill>
              </a:rPr>
              <a:t>GWh</a:t>
            </a:r>
            <a:r>
              <a:rPr lang="fr-FR" sz="900" i="1" dirty="0" smtClean="0">
                <a:solidFill>
                  <a:srgbClr val="163C69"/>
                </a:solidFill>
              </a:rPr>
              <a:t> d’électricité consommée</a:t>
            </a:r>
            <a:endParaRPr lang="fr-FR" sz="900" i="1" dirty="0">
              <a:solidFill>
                <a:srgbClr val="163C69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051720" y="3651870"/>
            <a:ext cx="16049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i="1" dirty="0" smtClean="0">
                <a:solidFill>
                  <a:srgbClr val="163C69"/>
                </a:solidFill>
              </a:rPr>
              <a:t>224 </a:t>
            </a:r>
            <a:r>
              <a:rPr lang="fr-FR" sz="900" i="1" dirty="0" smtClean="0">
                <a:solidFill>
                  <a:srgbClr val="163C69"/>
                </a:solidFill>
              </a:rPr>
              <a:t>bornes de recharge</a:t>
            </a:r>
          </a:p>
          <a:p>
            <a:pPr algn="ctr"/>
            <a:r>
              <a:rPr lang="fr-FR" sz="900" b="1" i="1" dirty="0" smtClean="0">
                <a:solidFill>
                  <a:srgbClr val="163C69"/>
                </a:solidFill>
              </a:rPr>
              <a:t>159 </a:t>
            </a:r>
            <a:r>
              <a:rPr lang="fr-FR" sz="900" i="1" dirty="0" smtClean="0">
                <a:solidFill>
                  <a:srgbClr val="163C69"/>
                </a:solidFill>
              </a:rPr>
              <a:t>communes équipées</a:t>
            </a:r>
          </a:p>
          <a:p>
            <a:pPr algn="ctr"/>
            <a:r>
              <a:rPr lang="fr-FR" sz="900" b="1" i="1" dirty="0" smtClean="0">
                <a:solidFill>
                  <a:srgbClr val="163C69"/>
                </a:solidFill>
              </a:rPr>
              <a:t>720 </a:t>
            </a:r>
            <a:r>
              <a:rPr lang="fr-FR" sz="900" i="1" dirty="0" smtClean="0">
                <a:solidFill>
                  <a:srgbClr val="163C69"/>
                </a:solidFill>
              </a:rPr>
              <a:t>abonnés </a:t>
            </a:r>
            <a:r>
              <a:rPr lang="fr-FR" sz="900" i="1" dirty="0" err="1" smtClean="0">
                <a:solidFill>
                  <a:srgbClr val="163C69"/>
                </a:solidFill>
              </a:rPr>
              <a:t>MobiSDEC</a:t>
            </a:r>
            <a:r>
              <a:rPr lang="fr-FR" sz="900" i="1" dirty="0" smtClean="0">
                <a:solidFill>
                  <a:srgbClr val="163C69"/>
                </a:solidFill>
              </a:rPr>
              <a:t/>
            </a:r>
            <a:br>
              <a:rPr lang="fr-FR" sz="900" i="1" dirty="0" smtClean="0">
                <a:solidFill>
                  <a:srgbClr val="163C69"/>
                </a:solidFill>
              </a:rPr>
            </a:br>
            <a:r>
              <a:rPr lang="fr-FR" sz="900" b="1" i="1" dirty="0" smtClean="0">
                <a:solidFill>
                  <a:srgbClr val="163C69"/>
                </a:solidFill>
              </a:rPr>
              <a:t>2</a:t>
            </a:r>
            <a:r>
              <a:rPr lang="fr-FR" sz="900" i="1" dirty="0" smtClean="0">
                <a:solidFill>
                  <a:srgbClr val="163C69"/>
                </a:solidFill>
              </a:rPr>
              <a:t> stations hydrogène en cours </a:t>
            </a:r>
            <a:br>
              <a:rPr lang="fr-FR" sz="900" i="1" dirty="0" smtClean="0">
                <a:solidFill>
                  <a:srgbClr val="163C69"/>
                </a:solidFill>
              </a:rPr>
            </a:br>
            <a:r>
              <a:rPr lang="fr-FR" sz="900" i="1" dirty="0" smtClean="0">
                <a:solidFill>
                  <a:srgbClr val="163C69"/>
                </a:solidFill>
              </a:rPr>
              <a:t>d’étude</a:t>
            </a:r>
            <a:endParaRPr lang="fr-FR" sz="900" i="1" dirty="0">
              <a:solidFill>
                <a:srgbClr val="163C69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51" y="3059176"/>
            <a:ext cx="540000" cy="607145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012160" y="2429475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i="1" dirty="0" smtClean="0">
                <a:solidFill>
                  <a:srgbClr val="163C69"/>
                </a:solidFill>
              </a:rPr>
              <a:t>76 </a:t>
            </a:r>
            <a:r>
              <a:rPr lang="fr-FR" sz="900" i="1" dirty="0">
                <a:solidFill>
                  <a:srgbClr val="163C69"/>
                </a:solidFill>
              </a:rPr>
              <a:t>collectivités adhérentes</a:t>
            </a:r>
            <a:r>
              <a:rPr lang="fr-FR" sz="900" b="1" i="1" dirty="0" smtClean="0">
                <a:solidFill>
                  <a:srgbClr val="163C69"/>
                </a:solidFill>
              </a:rPr>
              <a:t/>
            </a:r>
            <a:br>
              <a:rPr lang="fr-FR" sz="900" b="1" i="1" dirty="0" smtClean="0">
                <a:solidFill>
                  <a:srgbClr val="163C69"/>
                </a:solidFill>
              </a:rPr>
            </a:br>
            <a:r>
              <a:rPr lang="fr-FR" sz="900" b="1" i="1" dirty="0" smtClean="0">
                <a:solidFill>
                  <a:srgbClr val="163C69"/>
                </a:solidFill>
              </a:rPr>
              <a:t>1 852 </a:t>
            </a:r>
            <a:r>
              <a:rPr lang="fr-FR" sz="900" i="1" dirty="0" smtClean="0">
                <a:solidFill>
                  <a:srgbClr val="163C69"/>
                </a:solidFill>
              </a:rPr>
              <a:t>km de réseau public de gaz</a:t>
            </a:r>
          </a:p>
          <a:p>
            <a:pPr algn="ctr"/>
            <a:r>
              <a:rPr lang="fr-FR" sz="900" b="1" i="1" dirty="0" smtClean="0">
                <a:solidFill>
                  <a:srgbClr val="163C69"/>
                </a:solidFill>
              </a:rPr>
              <a:t>90 487 </a:t>
            </a:r>
            <a:r>
              <a:rPr lang="fr-FR" sz="900" i="1" dirty="0" smtClean="0">
                <a:solidFill>
                  <a:srgbClr val="163C69"/>
                </a:solidFill>
              </a:rPr>
              <a:t>usagers</a:t>
            </a:r>
            <a:endParaRPr lang="fr-FR" sz="900" i="1" dirty="0">
              <a:solidFill>
                <a:srgbClr val="163C69"/>
              </a:solidFill>
            </a:endParaRPr>
          </a:p>
          <a:p>
            <a:pPr algn="ctr"/>
            <a:r>
              <a:rPr lang="fr-FR" sz="900" b="1" i="1" dirty="0" smtClean="0">
                <a:solidFill>
                  <a:srgbClr val="163C69"/>
                </a:solidFill>
              </a:rPr>
              <a:t>2 291 </a:t>
            </a:r>
            <a:r>
              <a:rPr lang="fr-FR" sz="900" i="1" dirty="0" err="1" smtClean="0">
                <a:solidFill>
                  <a:srgbClr val="163C69"/>
                </a:solidFill>
              </a:rPr>
              <a:t>GWh</a:t>
            </a:r>
            <a:r>
              <a:rPr lang="fr-FR" sz="900" i="1" dirty="0" smtClean="0">
                <a:solidFill>
                  <a:srgbClr val="163C69"/>
                </a:solidFill>
              </a:rPr>
              <a:t> de gaz consommé</a:t>
            </a:r>
            <a:endParaRPr lang="fr-FR" sz="900" i="1" dirty="0">
              <a:solidFill>
                <a:srgbClr val="163C69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8"/>
          <a:srcRect l="7024" r="17823"/>
          <a:stretch/>
        </p:blipFill>
        <p:spPr>
          <a:xfrm>
            <a:off x="7675372" y="2391542"/>
            <a:ext cx="612000" cy="6259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487805" y="749163"/>
            <a:ext cx="14798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900" b="1" i="1" dirty="0" smtClean="0">
                <a:solidFill>
                  <a:srgbClr val="163C69"/>
                </a:solidFill>
              </a:rPr>
              <a:t>455 </a:t>
            </a:r>
            <a:r>
              <a:rPr lang="fr-FR" sz="900" i="1" dirty="0" smtClean="0">
                <a:solidFill>
                  <a:srgbClr val="163C69"/>
                </a:solidFill>
              </a:rPr>
              <a:t>collectivités adhérentes</a:t>
            </a:r>
          </a:p>
          <a:p>
            <a:r>
              <a:rPr lang="fr-FR" sz="900" b="1" i="1" dirty="0" smtClean="0">
                <a:solidFill>
                  <a:srgbClr val="163C69"/>
                </a:solidFill>
              </a:rPr>
              <a:t>95 249 </a:t>
            </a:r>
            <a:r>
              <a:rPr lang="fr-FR" sz="900" i="1" dirty="0" smtClean="0">
                <a:solidFill>
                  <a:srgbClr val="163C69"/>
                </a:solidFill>
              </a:rPr>
              <a:t>foyers d’éclairage</a:t>
            </a:r>
            <a:endParaRPr lang="fr-FR" sz="900" i="1" dirty="0">
              <a:solidFill>
                <a:srgbClr val="163C69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9"/>
          <a:srcRect l="6484"/>
          <a:stretch/>
        </p:blipFill>
        <p:spPr>
          <a:xfrm>
            <a:off x="1943711" y="628335"/>
            <a:ext cx="612000" cy="626592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6093548" y="961637"/>
            <a:ext cx="138371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fr-FR" sz="900" b="1" i="1" dirty="0" smtClean="0">
                <a:solidFill>
                  <a:srgbClr val="163C69"/>
                </a:solidFill>
              </a:rPr>
              <a:t>40 </a:t>
            </a:r>
            <a:r>
              <a:rPr lang="fr-FR" sz="900" i="1" dirty="0" smtClean="0">
                <a:solidFill>
                  <a:srgbClr val="163C69"/>
                </a:solidFill>
              </a:rPr>
              <a:t>communes adhérentes</a:t>
            </a:r>
          </a:p>
          <a:p>
            <a:pPr algn="r"/>
            <a:r>
              <a:rPr lang="fr-FR" sz="900" b="1" i="1" dirty="0" smtClean="0">
                <a:solidFill>
                  <a:srgbClr val="163C69"/>
                </a:solidFill>
              </a:rPr>
              <a:t>90 </a:t>
            </a:r>
            <a:r>
              <a:rPr lang="fr-FR" sz="900" i="1" dirty="0" smtClean="0">
                <a:solidFill>
                  <a:srgbClr val="163C69"/>
                </a:solidFill>
              </a:rPr>
              <a:t>carrefours à feux</a:t>
            </a:r>
            <a:endParaRPr lang="fr-FR" sz="900" i="1" dirty="0">
              <a:solidFill>
                <a:srgbClr val="163C69"/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10"/>
          <a:srcRect/>
          <a:stretch/>
        </p:blipFill>
        <p:spPr>
          <a:xfrm>
            <a:off x="7406452" y="843558"/>
            <a:ext cx="612000" cy="60549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2797138" y="2509611"/>
            <a:ext cx="19908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i="1" dirty="0" smtClean="0">
                <a:solidFill>
                  <a:srgbClr val="163C69"/>
                </a:solidFill>
              </a:rPr>
              <a:t>1 590 </a:t>
            </a:r>
            <a:r>
              <a:rPr lang="fr-FR" sz="900" i="1" dirty="0" smtClean="0">
                <a:solidFill>
                  <a:srgbClr val="163C69"/>
                </a:solidFill>
              </a:rPr>
              <a:t>familles </a:t>
            </a:r>
            <a:r>
              <a:rPr lang="fr-FR" sz="900" i="1" dirty="0">
                <a:solidFill>
                  <a:srgbClr val="163C69"/>
                </a:solidFill>
              </a:rPr>
              <a:t>aidées dans le cadre du fonds de solidarité </a:t>
            </a:r>
            <a:r>
              <a:rPr lang="fr-FR" sz="900" i="1" dirty="0" smtClean="0">
                <a:solidFill>
                  <a:srgbClr val="163C69"/>
                </a:solidFill>
              </a:rPr>
              <a:t>énergie</a:t>
            </a:r>
            <a:endParaRPr lang="fr-FR" sz="900" i="1" dirty="0">
              <a:solidFill>
                <a:srgbClr val="163C69"/>
              </a:solidFill>
            </a:endParaRPr>
          </a:p>
          <a:p>
            <a:pPr algn="ctr"/>
            <a:r>
              <a:rPr lang="fr-FR" sz="900" b="1" i="1" dirty="0" smtClean="0">
                <a:solidFill>
                  <a:srgbClr val="163C69"/>
                </a:solidFill>
              </a:rPr>
              <a:t>5 590 </a:t>
            </a:r>
            <a:r>
              <a:rPr lang="fr-FR" sz="900" i="1" dirty="0" smtClean="0">
                <a:solidFill>
                  <a:srgbClr val="163C69"/>
                </a:solidFill>
              </a:rPr>
              <a:t>visiteurs </a:t>
            </a:r>
            <a:r>
              <a:rPr lang="fr-FR" sz="900" i="1" dirty="0">
                <a:solidFill>
                  <a:srgbClr val="163C69"/>
                </a:solidFill>
              </a:rPr>
              <a:t>à la Maison de </a:t>
            </a:r>
            <a:r>
              <a:rPr lang="fr-FR" sz="900" i="1" dirty="0" smtClean="0">
                <a:solidFill>
                  <a:srgbClr val="163C69"/>
                </a:solidFill>
              </a:rPr>
              <a:t>l’Energie</a:t>
            </a:r>
            <a:endParaRPr lang="fr-FR" sz="900" dirty="0">
              <a:solidFill>
                <a:srgbClr val="163C69"/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76" y="820515"/>
            <a:ext cx="612000" cy="61865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3" name="Sous-titre 2"/>
          <p:cNvSpPr txBox="1">
            <a:spLocks/>
          </p:cNvSpPr>
          <p:nvPr/>
        </p:nvSpPr>
        <p:spPr>
          <a:xfrm rot="16200000">
            <a:off x="-331523" y="2541546"/>
            <a:ext cx="2797116" cy="910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FR" sz="3600" b="1" dirty="0" smtClean="0">
                <a:solidFill>
                  <a:srgbClr val="1E4466"/>
                </a:solidFill>
                <a:latin typeface="Franklin Gothic Medium" panose="020B0603020102020204" pitchFamily="34" charset="0"/>
              </a:rPr>
              <a:t>Chiffres clés</a:t>
            </a:r>
            <a:endParaRPr lang="fr-FR" sz="2000" b="1" dirty="0">
              <a:solidFill>
                <a:srgbClr val="1E446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3227751" y="4198317"/>
            <a:ext cx="5652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1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1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1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1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1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buClr>
                <a:srgbClr val="09ABDA"/>
              </a:buClr>
            </a:pPr>
            <a:r>
              <a:rPr lang="fr-FR" sz="2400" dirty="0">
                <a:solidFill>
                  <a:srgbClr val="1C4C92"/>
                </a:solidFill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46659A"/>
                </a:solidFill>
                <a:sym typeface="Wingdings" pitchFamily="2" charset="2"/>
              </a:rPr>
              <a:t>523 </a:t>
            </a:r>
            <a:r>
              <a:rPr lang="fr-FR" sz="2000" dirty="0">
                <a:solidFill>
                  <a:srgbClr val="46659A"/>
                </a:solidFill>
                <a:sym typeface="Wingdings" pitchFamily="2" charset="2"/>
              </a:rPr>
              <a:t>collectivités </a:t>
            </a:r>
            <a:r>
              <a:rPr lang="fr-FR" sz="2000" dirty="0" smtClean="0">
                <a:solidFill>
                  <a:srgbClr val="46659A"/>
                </a:solidFill>
                <a:sym typeface="Wingdings" pitchFamily="2" charset="2"/>
              </a:rPr>
              <a:t>adhérentes au 1</a:t>
            </a:r>
            <a:r>
              <a:rPr lang="fr-FR" sz="2000" baseline="30000" dirty="0" smtClean="0">
                <a:solidFill>
                  <a:srgbClr val="46659A"/>
                </a:solidFill>
                <a:sym typeface="Wingdings" pitchFamily="2" charset="2"/>
              </a:rPr>
              <a:t>er</a:t>
            </a:r>
            <a:r>
              <a:rPr lang="fr-FR" sz="2000" dirty="0" smtClean="0">
                <a:solidFill>
                  <a:srgbClr val="46659A"/>
                </a:solidFill>
                <a:sym typeface="Wingdings" pitchFamily="2" charset="2"/>
              </a:rPr>
              <a:t> janvier 2019</a:t>
            </a:r>
          </a:p>
        </p:txBody>
      </p:sp>
    </p:spTree>
    <p:extLst>
      <p:ext uri="{BB962C8B-B14F-4D97-AF65-F5344CB8AC3E}">
        <p14:creationId xmlns:p14="http://schemas.microsoft.com/office/powerpoint/2010/main" val="22642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7504" y="699542"/>
            <a:ext cx="8944115" cy="1903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endParaRPr lang="fr-FR" sz="800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Arrêté du 27 décembre 2018 relatif à la prévention des nuisances lumineuses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2563057"/>
            <a:ext cx="8944115" cy="249299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Température 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de couleur des sources = 3000° Kelvins pour l’éclairage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routier</a:t>
            </a:r>
          </a:p>
          <a:p>
            <a:endParaRPr lang="fr-FR" sz="8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Une 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attention particulière au positionnement des lampadaires pour minimiser l’impact de la lumière intrusive </a:t>
            </a:r>
            <a:endParaRPr lang="fr-FR" sz="20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endParaRPr lang="fr-FR" sz="8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Extinction 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à 1h00 du matin de toute les mises en valeur et éclairage dans les parc et jardin ou 1h00 après  fermeture</a:t>
            </a:r>
          </a:p>
          <a:p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4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3131" y="51470"/>
            <a:ext cx="8944115" cy="1903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r>
              <a:rPr lang="fr-FR" sz="20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Arrêté </a:t>
            </a:r>
            <a:r>
              <a:rPr lang="fr-FR" sz="20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du 27 décembre 2018 </a:t>
            </a:r>
            <a:endParaRPr lang="fr-FR" sz="2000" b="1" cap="all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20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relatif </a:t>
            </a:r>
            <a:r>
              <a:rPr lang="fr-FR" sz="20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à la prévention des nuisances lumineuses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" y="1439167"/>
            <a:ext cx="9125241" cy="363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9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73" y="809167"/>
            <a:ext cx="4845653" cy="321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8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99942" y="233103"/>
            <a:ext cx="8944115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 cap="all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36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La TECHNIQUE</a:t>
            </a:r>
          </a:p>
        </p:txBody>
      </p:sp>
      <p:sp>
        <p:nvSpPr>
          <p:cNvPr id="2" name="Rectangle 1"/>
          <p:cNvSpPr/>
          <p:nvPr/>
        </p:nvSpPr>
        <p:spPr>
          <a:xfrm>
            <a:off x="99942" y="1341416"/>
            <a:ext cx="8944115" cy="34778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L’armoire 3 portes 3 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COMPARTIMENTS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grand ET petit modèle</a:t>
            </a:r>
          </a:p>
          <a:p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endParaRPr lang="fr-FR" sz="20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endParaRPr lang="fr-FR" sz="20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endParaRPr lang="fr-FR" sz="20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endParaRPr lang="fr-FR" sz="20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99990"/>
            <a:ext cx="4956496" cy="24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99942" y="233103"/>
            <a:ext cx="8944115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 cap="all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36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La technique</a:t>
            </a:r>
          </a:p>
        </p:txBody>
      </p:sp>
      <p:sp>
        <p:nvSpPr>
          <p:cNvPr id="2" name="Rectangle 1"/>
          <p:cNvSpPr/>
          <p:nvPr/>
        </p:nvSpPr>
        <p:spPr>
          <a:xfrm>
            <a:off x="99942" y="2628003"/>
            <a:ext cx="6416274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 ’armoire sur poteau</a:t>
            </a:r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13520"/>
            <a:ext cx="2051720" cy="34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99942" y="233103"/>
            <a:ext cx="8944115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 cap="all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36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La technique</a:t>
            </a:r>
          </a:p>
        </p:txBody>
      </p:sp>
      <p:sp>
        <p:nvSpPr>
          <p:cNvPr id="2" name="Rectangle 1"/>
          <p:cNvSpPr/>
          <p:nvPr/>
        </p:nvSpPr>
        <p:spPr>
          <a:xfrm>
            <a:off x="71311" y="1536739"/>
            <a:ext cx="8944115" cy="317009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Mise en place de câbles 4 conducteurs pour permettre une meilleure sélectivité (2 phases et 2 neutres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)</a:t>
            </a:r>
          </a:p>
          <a:p>
            <a:pPr marL="342900" indent="-342900">
              <a:buBlip>
                <a:blip r:embed="rId4"/>
              </a:buBlip>
            </a:pPr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Les câbles sont posés sous fourreaux et associés à la mise en place d’un cuivre nu 25mm² (liaison équipotentielle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)</a:t>
            </a:r>
          </a:p>
          <a:p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endParaRPr lang="fr-FR" sz="20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81" y="3292703"/>
            <a:ext cx="31702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32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99942" y="233103"/>
            <a:ext cx="8944115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 cap="all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36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La technique</a:t>
            </a:r>
          </a:p>
        </p:txBody>
      </p:sp>
      <p:sp>
        <p:nvSpPr>
          <p:cNvPr id="2" name="Rectangle 1"/>
          <p:cNvSpPr/>
          <p:nvPr/>
        </p:nvSpPr>
        <p:spPr>
          <a:xfrm>
            <a:off x="71311" y="1536739"/>
            <a:ext cx="8944115" cy="317009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fr-FR" sz="2000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LED</a:t>
            </a:r>
            <a:endParaRPr lang="fr-FR" sz="20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1250950" indent="-342900">
              <a:buFont typeface="Arial" pitchFamily="34" charset="0"/>
              <a:buChar char="•"/>
            </a:pP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Puissance déterminée par </a:t>
            </a:r>
            <a:endParaRPr lang="fr-FR" sz="20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1254125" defTabSz="1254125"/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l’étude photométrique</a:t>
            </a:r>
          </a:p>
          <a:p>
            <a:pPr marL="1254125" defTabSz="1254125"/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1250950" indent="-342900">
              <a:buFont typeface="Arial" pitchFamily="34" charset="0"/>
              <a:buChar char="•"/>
            </a:pP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Température de couleur 3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000°Kelvin</a:t>
            </a:r>
          </a:p>
          <a:p>
            <a:pPr marL="1250950" indent="-342900">
              <a:buFont typeface="Arial" pitchFamily="34" charset="0"/>
              <a:buChar char="•"/>
            </a:pPr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Accessoire</a:t>
            </a:r>
          </a:p>
          <a:p>
            <a:pPr marL="1250950" indent="-342900">
              <a:buFont typeface="Arial" pitchFamily="34" charset="0"/>
              <a:buChar char="•"/>
            </a:pPr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1250950" indent="-342900">
              <a:buFont typeface="Arial" pitchFamily="34" charset="0"/>
              <a:buChar char="•"/>
            </a:pP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Détection (intégré ou déporté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)</a:t>
            </a:r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15" y="969863"/>
            <a:ext cx="2566987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99942" y="233103"/>
            <a:ext cx="8944115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 cap="all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36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La technique</a:t>
            </a:r>
          </a:p>
        </p:txBody>
      </p:sp>
      <p:sp>
        <p:nvSpPr>
          <p:cNvPr id="2" name="Rectangle 1"/>
          <p:cNvSpPr/>
          <p:nvPr/>
        </p:nvSpPr>
        <p:spPr>
          <a:xfrm>
            <a:off x="71311" y="1536739"/>
            <a:ext cx="8944115" cy="317009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ULR 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1% en sortie d’usine et 4% </a:t>
            </a:r>
            <a:endParaRPr lang="fr-FR" sz="20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60363"/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maximum 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un fois le luminaire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posé</a:t>
            </a:r>
          </a:p>
          <a:p>
            <a:pPr marL="342900" indent="-342900">
              <a:buBlip>
                <a:blip r:embed="rId4"/>
              </a:buBlip>
            </a:pPr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Pré-câblé 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4 conducteurs à la longueur </a:t>
            </a:r>
            <a:endParaRPr lang="fr-FR" sz="20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60363"/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nécessaire 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au projet (hauteur de mat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)</a:t>
            </a:r>
          </a:p>
          <a:p>
            <a:pPr marL="342900" indent="-342900">
              <a:buBlip>
                <a:blip r:embed="rId4"/>
              </a:buBlip>
            </a:pPr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Driver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DALI</a:t>
            </a:r>
          </a:p>
          <a:p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Equipé de parafoudre </a:t>
            </a:r>
            <a:endParaRPr lang="fr-FR" sz="20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60363"/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avec 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Imax =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10kA minimum 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(déporté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)</a:t>
            </a:r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15" y="969863"/>
            <a:ext cx="2566987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76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73" y="809167"/>
            <a:ext cx="4845653" cy="321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8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80438" y="123478"/>
            <a:ext cx="8944115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ET DEMAIN : IMPACT </a:t>
            </a:r>
            <a:r>
              <a:rPr lang="fr-FR" sz="28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DE </a:t>
            </a:r>
            <a:r>
              <a:rPr lang="fr-FR" sz="28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LA </a:t>
            </a:r>
            <a:endParaRPr lang="fr-FR" sz="2800" b="1" cap="all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28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TECHNOLOGIE SUR </a:t>
            </a:r>
            <a:r>
              <a:rPr lang="fr-FR" sz="28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NOTRE </a:t>
            </a:r>
            <a:r>
              <a:rPr lang="fr-FR" sz="28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METIER</a:t>
            </a:r>
          </a:p>
          <a:p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Vers un éclairage connecté et des innovations technologiques</a:t>
            </a:r>
          </a:p>
          <a:p>
            <a:endParaRPr lang="fr-FR" b="1" cap="all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941" y="1541639"/>
            <a:ext cx="8944115" cy="351634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buBlip>
                <a:blip r:embed="rId4"/>
              </a:buBlip>
              <a:defRPr/>
            </a:pPr>
            <a:endParaRPr lang="fr-FR" sz="20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buBlip>
                <a:blip r:embed="rId4"/>
              </a:buBlip>
              <a:defRPr/>
            </a:pPr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buBlip>
                <a:blip r:embed="rId4"/>
              </a:buBlip>
              <a:defRPr/>
            </a:pPr>
            <a:endParaRPr lang="fr-FR" sz="20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buBlip>
                <a:blip r:embed="rId4"/>
              </a:buBlip>
              <a:defRPr/>
            </a:pPr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buBlip>
                <a:blip r:embed="rId4"/>
              </a:buBlip>
              <a:defRPr/>
            </a:pPr>
            <a:endParaRPr lang="fr-FR" sz="20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defRPr/>
            </a:pPr>
            <a:endParaRPr lang="fr-FR" sz="20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defRPr/>
            </a:pPr>
            <a:endParaRPr lang="fr-FR" sz="2000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defRPr/>
            </a:pPr>
            <a:endParaRPr lang="fr-FR" sz="2000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defRPr/>
            </a:pPr>
            <a:endParaRPr lang="fr-FR" sz="2000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pic>
        <p:nvPicPr>
          <p:cNvPr id="12" name="Picture 4" descr="https://www.consoglobe.com/wp-content/uploads/2012/11/citybox-schema-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13" y="1707654"/>
            <a:ext cx="5911105" cy="327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99941" y="123478"/>
            <a:ext cx="8944116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L’ECLAIRAGE PUBLIC </a:t>
            </a:r>
          </a:p>
          <a:p>
            <a:endParaRPr lang="fr-FR" sz="800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074" y="2120542"/>
            <a:ext cx="8944115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endParaRPr lang="fr-FR" sz="24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981075" indent="-342900">
              <a:buBlip>
                <a:blip r:embed="rId4"/>
              </a:buBlip>
            </a:pPr>
            <a:r>
              <a:rPr lang="fr-FR" sz="24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Le cadre règlementaire</a:t>
            </a:r>
          </a:p>
          <a:p>
            <a:pPr marL="981075" indent="-342900">
              <a:buBlip>
                <a:blip r:embed="rId4"/>
              </a:buBlip>
            </a:pPr>
            <a:endParaRPr lang="fr-FR" sz="24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981075" indent="-342900">
              <a:buBlip>
                <a:blip r:embed="rId4"/>
              </a:buBlip>
            </a:pPr>
            <a:r>
              <a:rPr lang="fr-FR" sz="24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</a:t>
            </a:r>
            <a:r>
              <a:rPr lang="fr-FR" sz="24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a technique</a:t>
            </a:r>
            <a:endParaRPr lang="fr-FR" sz="24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endParaRPr lang="fr-FR" sz="24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1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80438" y="123478"/>
            <a:ext cx="8944115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ET DEMAIN : IMPACT </a:t>
            </a:r>
            <a:r>
              <a:rPr lang="fr-FR" sz="28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DE </a:t>
            </a:r>
            <a:r>
              <a:rPr lang="fr-FR" sz="28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LA </a:t>
            </a:r>
            <a:endParaRPr lang="fr-FR" sz="2800" b="1" cap="all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28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TECHNOLOGIE SUR </a:t>
            </a:r>
            <a:r>
              <a:rPr lang="fr-FR" sz="28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NOTRE </a:t>
            </a:r>
            <a:r>
              <a:rPr lang="fr-FR" sz="28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METIER</a:t>
            </a:r>
          </a:p>
          <a:p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Vers un éclairage connecté et des innovations technologiques</a:t>
            </a:r>
          </a:p>
          <a:p>
            <a:endParaRPr lang="fr-FR" b="1" cap="all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942" y="1635646"/>
            <a:ext cx="8944115" cy="298543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DDDD4D"/>
              </a:buClr>
              <a:buBlip>
                <a:blip r:embed="rId4"/>
              </a:buBlip>
            </a:pPr>
            <a:r>
              <a:rPr lang="fr-FR" sz="2000" b="1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La télégestion de </a:t>
            </a:r>
            <a:r>
              <a:rPr lang="fr-FR" sz="2000" b="1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l’éclairage</a:t>
            </a:r>
          </a:p>
          <a:p>
            <a:pPr>
              <a:buClr>
                <a:srgbClr val="DDDD4D"/>
              </a:buClr>
            </a:pPr>
            <a:endParaRPr lang="fr-FR" sz="800" b="1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Clr>
                <a:srgbClr val="DDDD4D"/>
              </a:buClr>
              <a:buBlip>
                <a:blip r:embed="rId4"/>
              </a:buBlip>
            </a:pPr>
            <a:r>
              <a:rPr lang="fr-FR" sz="2000" b="1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La </a:t>
            </a:r>
            <a:r>
              <a:rPr lang="fr-FR" sz="2000" b="1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relève des compteurs à distance</a:t>
            </a:r>
          </a:p>
          <a:p>
            <a:pPr>
              <a:buClr>
                <a:srgbClr val="DDDD4D"/>
              </a:buClr>
            </a:pPr>
            <a:endParaRPr lang="fr-FR" sz="800" b="1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Clr>
                <a:srgbClr val="DDDD4D"/>
              </a:buClr>
              <a:buBlip>
                <a:blip r:embed="rId4"/>
              </a:buBlip>
            </a:pPr>
            <a:r>
              <a:rPr lang="fr-FR" sz="2000" b="1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La vidéo surveillance / vidéo protection</a:t>
            </a:r>
          </a:p>
          <a:p>
            <a:pPr>
              <a:buClr>
                <a:srgbClr val="DDDD4D"/>
              </a:buClr>
            </a:pPr>
            <a:endParaRPr lang="fr-FR" sz="800" b="1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Clr>
                <a:srgbClr val="DDDD4D"/>
              </a:buClr>
              <a:buBlip>
                <a:blip r:embed="rId4"/>
              </a:buBlip>
            </a:pPr>
            <a:r>
              <a:rPr lang="fr-FR" sz="2000" b="1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La gestion des panneaux à messages variables</a:t>
            </a:r>
          </a:p>
          <a:p>
            <a:pPr>
              <a:buClr>
                <a:srgbClr val="DDDD4D"/>
              </a:buClr>
            </a:pPr>
            <a:endParaRPr lang="fr-FR" sz="800" b="1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Clr>
                <a:srgbClr val="DDDD4D"/>
              </a:buClr>
              <a:buBlip>
                <a:blip r:embed="rId4"/>
              </a:buBlip>
            </a:pPr>
            <a:r>
              <a:rPr lang="fr-FR" sz="2000" b="1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La sonorisation</a:t>
            </a:r>
          </a:p>
          <a:p>
            <a:pPr>
              <a:buClr>
                <a:srgbClr val="DDDD4D"/>
              </a:buClr>
            </a:pPr>
            <a:endParaRPr lang="fr-FR" sz="800" b="1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Clr>
                <a:srgbClr val="DDDD4D"/>
              </a:buClr>
              <a:buBlip>
                <a:blip r:embed="rId4"/>
              </a:buBlip>
            </a:pPr>
            <a:r>
              <a:rPr lang="fr-FR" sz="2000" b="1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Le contrôle de l’air</a:t>
            </a:r>
          </a:p>
          <a:p>
            <a:pPr>
              <a:buClr>
                <a:srgbClr val="DDDD4D"/>
              </a:buClr>
            </a:pPr>
            <a:endParaRPr lang="fr-FR" sz="800" b="1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Clr>
                <a:srgbClr val="DDDD4D"/>
              </a:buClr>
              <a:buBlip>
                <a:blip r:embed="rId4"/>
              </a:buBlip>
            </a:pPr>
            <a:r>
              <a:rPr lang="fr-FR" sz="2000" b="1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Etc….</a:t>
            </a:r>
          </a:p>
        </p:txBody>
      </p:sp>
    </p:spTree>
    <p:extLst>
      <p:ext uri="{BB962C8B-B14F-4D97-AF65-F5344CB8AC3E}">
        <p14:creationId xmlns:p14="http://schemas.microsoft.com/office/powerpoint/2010/main" val="40610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80438" y="123478"/>
            <a:ext cx="8944115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ET DEMAIN : IMPACT </a:t>
            </a:r>
            <a:r>
              <a:rPr lang="fr-FR" sz="28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DE </a:t>
            </a:r>
            <a:r>
              <a:rPr lang="fr-FR" sz="28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LA </a:t>
            </a:r>
            <a:endParaRPr lang="fr-FR" sz="2800" b="1" cap="all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28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TECHNOLOGIE SUR </a:t>
            </a:r>
            <a:r>
              <a:rPr lang="fr-FR" sz="28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NOTRE </a:t>
            </a:r>
            <a:r>
              <a:rPr lang="fr-FR" sz="28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METIER</a:t>
            </a:r>
          </a:p>
          <a:p>
            <a:r>
              <a:rPr lang="fr-FR" sz="2400" b="1" cap="all" dirty="0">
                <a:solidFill>
                  <a:srgbClr val="29344B"/>
                </a:solidFill>
                <a:latin typeface="Franklin Gothic Medium" panose="020B0603020102020204" pitchFamily="34" charset="0"/>
              </a:rPr>
              <a:t>Vers un éclairage connecté et des innovations technologiques</a:t>
            </a:r>
          </a:p>
          <a:p>
            <a:endParaRPr lang="fr-FR" b="1" cap="all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942" y="1491630"/>
            <a:ext cx="8944115" cy="317009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DDDD4D"/>
              </a:buClr>
            </a:pPr>
            <a:endParaRPr lang="fr-FR" sz="2000" b="1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>
              <a:buClr>
                <a:srgbClr val="DDDD4D"/>
              </a:buClr>
            </a:pPr>
            <a:endParaRPr lang="fr-FR" sz="2000" b="1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>
              <a:buClr>
                <a:srgbClr val="DDDD4D"/>
              </a:buClr>
            </a:pPr>
            <a:endParaRPr lang="fr-FR" sz="2000" b="1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>
              <a:buClr>
                <a:srgbClr val="DDDD4D"/>
              </a:buClr>
            </a:pPr>
            <a:endParaRPr lang="fr-FR" sz="2000" b="1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>
              <a:buClr>
                <a:srgbClr val="DDDD4D"/>
              </a:buClr>
            </a:pPr>
            <a:endParaRPr lang="fr-FR" sz="2000" b="1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>
              <a:buClr>
                <a:srgbClr val="DDDD4D"/>
              </a:buClr>
            </a:pPr>
            <a:endParaRPr lang="fr-FR" sz="2000" b="1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>
              <a:buClr>
                <a:srgbClr val="DDDD4D"/>
              </a:buClr>
            </a:pPr>
            <a:endParaRPr lang="fr-FR" sz="2000" b="1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>
              <a:buClr>
                <a:srgbClr val="DDDD4D"/>
              </a:buClr>
            </a:pPr>
            <a:endParaRPr lang="fr-FR" sz="2000" b="1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>
              <a:buClr>
                <a:srgbClr val="DDDD4D"/>
              </a:buClr>
            </a:pPr>
            <a:endParaRPr lang="fr-FR" sz="2000" b="1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>
              <a:buClr>
                <a:srgbClr val="DDDD4D"/>
              </a:buClr>
            </a:pPr>
            <a:endParaRPr lang="fr-FR" sz="2000" b="1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60" y="1521110"/>
            <a:ext cx="2346357" cy="312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87" y="1521110"/>
            <a:ext cx="2282314" cy="313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460" y="2118464"/>
            <a:ext cx="2846070" cy="191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7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73" y="809167"/>
            <a:ext cx="4845653" cy="321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8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99941" y="123478"/>
            <a:ext cx="8944116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L’ECLAIRAGE PUBLIC </a:t>
            </a:r>
          </a:p>
          <a:p>
            <a:endParaRPr lang="fr-FR" sz="800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073" y="1851670"/>
            <a:ext cx="8944115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fr-FR" sz="24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La lumière artificielle </a:t>
            </a:r>
            <a:r>
              <a:rPr lang="fr-FR" sz="24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permet</a:t>
            </a:r>
          </a:p>
          <a:p>
            <a:endParaRPr lang="fr-FR" sz="24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4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Sécuriser les déplacements  auto / piéton</a:t>
            </a:r>
          </a:p>
          <a:p>
            <a:endParaRPr lang="fr-FR" sz="24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4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Etendre à la nuit la vie économique et sociale</a:t>
            </a:r>
          </a:p>
          <a:p>
            <a:endParaRPr lang="fr-FR" sz="24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2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99941" y="123478"/>
            <a:ext cx="8944116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L’ECLAIRAGE PUBLIC</a:t>
            </a:r>
          </a:p>
          <a:p>
            <a:r>
              <a:rPr lang="fr-FR" sz="24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Quelques chiffres </a:t>
            </a:r>
          </a:p>
          <a:p>
            <a:endParaRPr lang="fr-FR" sz="800" b="1" dirty="0" smtClean="0">
              <a:solidFill>
                <a:srgbClr val="29344B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975" y="1656912"/>
            <a:ext cx="8944115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endParaRPr lang="fr-FR" sz="8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10,5 millions de points lumineux en France dont près de 1 million de lampes à vapeur de mercure recensées en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2015</a:t>
            </a:r>
          </a:p>
          <a:p>
            <a:pPr marL="342900" indent="-342900">
              <a:buBlip>
                <a:blip r:embed="rId4"/>
              </a:buBlip>
            </a:pP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La 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température de couleur moyenne installée en 2018 variait de </a:t>
            </a:r>
            <a:endParaRPr lang="fr-FR" sz="20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60363"/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2 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700 K à 3 500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K</a:t>
            </a:r>
          </a:p>
          <a:p>
            <a:pPr marL="342900" indent="-342900">
              <a:buBlip>
                <a:blip r:embed="rId4"/>
              </a:buBlip>
            </a:pP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Les 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LED en éclairage extérieur (collectivités): près de 20 % du parc mais 95 % des rénovations et nouvelles installations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aujourd’hui</a:t>
            </a:r>
          </a:p>
          <a:p>
            <a:pPr marL="342900" indent="-342900">
              <a:buBlip>
                <a:blip r:embed="rId4"/>
              </a:buBlip>
            </a:pP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L’éclairage 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public représente 41 % des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Consommations d’électricité 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des collectivités territoriales (ADEME)</a:t>
            </a:r>
          </a:p>
          <a:p>
            <a:endParaRPr lang="fr-FR" sz="24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0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07504" y="1563638"/>
            <a:ext cx="8800099" cy="276998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buBlip>
                <a:blip r:embed="rId4"/>
              </a:buBlip>
              <a:defRPr/>
            </a:pP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Transfert 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de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Compétence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defRPr/>
            </a:pPr>
            <a:endParaRPr lang="fr-FR" sz="8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buBlip>
                <a:blip r:embed="rId4"/>
              </a:buBlip>
              <a:defRPr/>
            </a:pP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Norme  C17-200 – Elaboration des projets Eclairage public et Signalisation lumineuse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defRPr/>
            </a:pPr>
            <a:endParaRPr lang="fr-FR" sz="8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buBlip>
                <a:blip r:embed="rId4"/>
              </a:buBlip>
              <a:defRPr/>
            </a:pP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Réforme Anti-Endommagement</a:t>
            </a:r>
            <a:endParaRPr lang="fr-FR" sz="1100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defRPr/>
            </a:pPr>
            <a:endParaRPr lang="fr-FR" sz="8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buBlip>
                <a:blip r:embed="rId4"/>
              </a:buBlip>
              <a:defRPr/>
            </a:pP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Arrêté du 14 janvier 2013 relatif aux modalités du contrôle technique des ouvrages des réseaux publics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d'électricité</a:t>
            </a:r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7504" y="452631"/>
            <a:ext cx="8944115" cy="986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r>
              <a:rPr lang="fr-FR" sz="24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Rappels et évolutions</a:t>
            </a:r>
            <a:endParaRPr lang="fr-FR" sz="2400" b="1" cap="all" dirty="0">
              <a:solidFill>
                <a:srgbClr val="29344B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5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1983" y="1779662"/>
            <a:ext cx="8944115" cy="224676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buBlip>
                <a:blip r:embed="rId4"/>
              </a:buBlip>
              <a:defRPr/>
            </a:pPr>
            <a:endParaRPr lang="fr-FR" sz="20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buBlip>
                <a:blip r:embed="rId4"/>
              </a:buBlip>
              <a:defRPr/>
            </a:pP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Norme 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NF EN 13201 relative aux performances photométriques</a:t>
            </a:r>
          </a:p>
          <a:p>
            <a:pPr marL="628650" lvl="1" indent="-171450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buBlip>
                <a:blip r:embed="rId4"/>
              </a:buBlip>
              <a:defRPr/>
            </a:pPr>
            <a:endParaRPr lang="fr-FR" sz="20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buBlip>
                <a:blip r:embed="rId4"/>
              </a:buBlip>
              <a:defRPr/>
            </a:pP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Arrêté du 27 décembre 2018 relatif à la prévention, a la réduction et a la limitation des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nuisances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DDDD4D"/>
              </a:buClr>
              <a:defRPr/>
            </a:pPr>
            <a:endParaRPr lang="fr-FR" sz="2000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07504" y="452631"/>
            <a:ext cx="8944115" cy="986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r>
              <a:rPr lang="fr-FR" sz="2400" b="1" cap="all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Rappels et évolutions</a:t>
            </a:r>
            <a:endParaRPr lang="fr-FR" sz="2400" b="1" cap="all" dirty="0">
              <a:solidFill>
                <a:srgbClr val="29344B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3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79167"/>
            <a:ext cx="1133808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838"/>
            <a:ext cx="9144000" cy="45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850" y="4800215"/>
            <a:ext cx="685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SDEC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éNERGIE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– SYNDICAT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DéPARTEMENTAL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cap="all" dirty="0" err="1">
                <a:solidFill>
                  <a:srgbClr val="29344B"/>
                </a:solidFill>
                <a:latin typeface="Franklin Gothic Book" panose="020B0503020102020204" pitchFamily="34" charset="0"/>
              </a:rPr>
              <a:t>D’éNERGIES</a:t>
            </a:r>
            <a:r>
              <a:rPr lang="fr-FR" sz="800" b="1" cap="all" dirty="0">
                <a:solidFill>
                  <a:srgbClr val="29344B"/>
                </a:solidFill>
                <a:latin typeface="Franklin Gothic Book" panose="020B0503020102020204" pitchFamily="34" charset="0"/>
              </a:rPr>
              <a:t> </a:t>
            </a:r>
            <a:r>
              <a:rPr lang="fr-FR" sz="800" b="1" dirty="0">
                <a:solidFill>
                  <a:srgbClr val="29344B"/>
                </a:solidFill>
                <a:latin typeface="Franklin Gothic Book" panose="020B0503020102020204" pitchFamily="34" charset="0"/>
              </a:rPr>
              <a:t>DU CALVADOS  - </a:t>
            </a:r>
            <a:r>
              <a:rPr lang="fr-FR" sz="800" b="1" dirty="0" smtClean="0">
                <a:solidFill>
                  <a:srgbClr val="29344B"/>
                </a:solidFill>
                <a:latin typeface="Franklin Gothic Book" panose="020B0503020102020204" pitchFamily="34" charset="0"/>
              </a:rPr>
              <a:t>SDEC-ENERGIE.FR</a:t>
            </a:r>
            <a:endParaRPr lang="fr-FR" sz="800" b="1" dirty="0">
              <a:solidFill>
                <a:srgbClr val="29344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26349" y="1707654"/>
            <a:ext cx="8944115" cy="27392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lvl="1" indent="-342900">
              <a:spcBef>
                <a:spcPts val="600"/>
              </a:spcBef>
              <a:buClr>
                <a:srgbClr val="DDDD4D"/>
              </a:buClr>
              <a:buBlip>
                <a:blip r:embed="rId4"/>
              </a:buBlip>
            </a:pP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La maintenance des installations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,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Préventive, Curative</a:t>
            </a:r>
          </a:p>
          <a:p>
            <a:pPr marL="0" lvl="1">
              <a:spcBef>
                <a:spcPts val="600"/>
              </a:spcBef>
              <a:buClr>
                <a:srgbClr val="DDDD4D"/>
              </a:buClr>
            </a:pPr>
            <a:endParaRPr lang="fr-FR" sz="8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DDDD4D"/>
              </a:buClr>
              <a:buBlip>
                <a:blip r:embed="rId4"/>
              </a:buBlip>
            </a:pP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L’exploitation 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des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installations</a:t>
            </a:r>
          </a:p>
          <a:p>
            <a:pPr>
              <a:spcBef>
                <a:spcPts val="600"/>
              </a:spcBef>
              <a:buClr>
                <a:srgbClr val="DDDD4D"/>
              </a:buClr>
            </a:pPr>
            <a:endParaRPr lang="fr-FR" sz="8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DDDD4D"/>
              </a:buClr>
              <a:buBlip>
                <a:blip r:embed="rId4"/>
              </a:buBlip>
            </a:pP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La 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gestion des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dommages</a:t>
            </a:r>
          </a:p>
          <a:p>
            <a:pPr>
              <a:spcBef>
                <a:spcPts val="600"/>
              </a:spcBef>
              <a:buClr>
                <a:srgbClr val="DDDD4D"/>
              </a:buClr>
            </a:pPr>
            <a:endParaRPr lang="fr-FR" sz="800" cap="all" dirty="0" smtClean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DDDD4D"/>
              </a:buClr>
              <a:buBlip>
                <a:blip r:embed="rId4"/>
              </a:buBlip>
            </a:pP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La 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gestion de la fourniture </a:t>
            </a: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d’électricité</a:t>
            </a:r>
          </a:p>
          <a:p>
            <a:pPr>
              <a:spcBef>
                <a:spcPts val="600"/>
              </a:spcBef>
              <a:buClr>
                <a:srgbClr val="DDDD4D"/>
              </a:buClr>
            </a:pPr>
            <a:endParaRPr lang="fr-FR" sz="800" cap="all" dirty="0">
              <a:solidFill>
                <a:srgbClr val="46659A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DDDD4D"/>
              </a:buClr>
              <a:buBlip>
                <a:blip r:embed="rId4"/>
              </a:buBlip>
            </a:pPr>
            <a:r>
              <a:rPr lang="fr-FR" sz="2000" cap="all" dirty="0" smtClean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Les </a:t>
            </a:r>
            <a:r>
              <a:rPr lang="fr-FR" sz="2000" cap="all" dirty="0">
                <a:solidFill>
                  <a:srgbClr val="46659A"/>
                </a:solidFill>
                <a:latin typeface="Franklin Gothic Book" panose="020B0503020102020204" pitchFamily="34" charset="0"/>
                <a:cs typeface="Arial" pitchFamily="34" charset="0"/>
              </a:rPr>
              <a:t>investissements sur les ouvrages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7504" y="452631"/>
            <a:ext cx="8944115" cy="750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CADRE REGLEMENTAIRE</a:t>
            </a:r>
          </a:p>
          <a:p>
            <a:r>
              <a:rPr lang="fr-FR" sz="2400" b="1" dirty="0" smtClean="0">
                <a:solidFill>
                  <a:srgbClr val="29344B"/>
                </a:solidFill>
                <a:latin typeface="Franklin Gothic Medium" panose="020B0603020102020204" pitchFamily="34" charset="0"/>
              </a:rPr>
              <a:t>LE TRANSFERT DE COMPETENCE</a:t>
            </a:r>
            <a:endParaRPr lang="fr-FR" sz="2400" b="1" dirty="0">
              <a:solidFill>
                <a:srgbClr val="29344B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8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7214</TotalTime>
  <Words>2129</Words>
  <Application>Microsoft Office PowerPoint</Application>
  <PresentationFormat>Affichage à l'écran (16:9)</PresentationFormat>
  <Paragraphs>384</Paragraphs>
  <Slides>42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LEBORGNE Laurence</dc:creator>
  <cp:lastModifiedBy>KOPEC Wilfried</cp:lastModifiedBy>
  <cp:revision>720</cp:revision>
  <cp:lastPrinted>2019-10-04T12:53:57Z</cp:lastPrinted>
  <dcterms:created xsi:type="dcterms:W3CDTF">2014-12-30T15:07:10Z</dcterms:created>
  <dcterms:modified xsi:type="dcterms:W3CDTF">2019-12-20T17:04:30Z</dcterms:modified>
</cp:coreProperties>
</file>