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8"/>
  </p:notesMasterIdLst>
  <p:handoutMasterIdLst>
    <p:handoutMasterId r:id="rId39"/>
  </p:handoutMasterIdLst>
  <p:sldIdLst>
    <p:sldId id="256" r:id="rId2"/>
    <p:sldId id="269" r:id="rId3"/>
    <p:sldId id="292" r:id="rId4"/>
    <p:sldId id="304" r:id="rId5"/>
    <p:sldId id="294" r:id="rId6"/>
    <p:sldId id="286" r:id="rId7"/>
    <p:sldId id="281" r:id="rId8"/>
    <p:sldId id="282" r:id="rId9"/>
    <p:sldId id="283" r:id="rId10"/>
    <p:sldId id="284" r:id="rId11"/>
    <p:sldId id="287" r:id="rId12"/>
    <p:sldId id="285" r:id="rId13"/>
    <p:sldId id="328" r:id="rId14"/>
    <p:sldId id="291" r:id="rId15"/>
    <p:sldId id="303" r:id="rId16"/>
    <p:sldId id="305" r:id="rId17"/>
    <p:sldId id="273" r:id="rId18"/>
    <p:sldId id="307" r:id="rId19"/>
    <p:sldId id="315" r:id="rId20"/>
    <p:sldId id="314" r:id="rId21"/>
    <p:sldId id="325" r:id="rId22"/>
    <p:sldId id="317" r:id="rId23"/>
    <p:sldId id="318" r:id="rId24"/>
    <p:sldId id="320" r:id="rId25"/>
    <p:sldId id="323" r:id="rId26"/>
    <p:sldId id="321" r:id="rId27"/>
    <p:sldId id="324" r:id="rId28"/>
    <p:sldId id="322" r:id="rId29"/>
    <p:sldId id="326" r:id="rId30"/>
    <p:sldId id="327" r:id="rId31"/>
    <p:sldId id="278" r:id="rId32"/>
    <p:sldId id="276" r:id="rId33"/>
    <p:sldId id="279" r:id="rId34"/>
    <p:sldId id="271" r:id="rId35"/>
    <p:sldId id="316" r:id="rId36"/>
    <p:sldId id="280" r:id="rId37"/>
  </p:sldIdLst>
  <p:sldSz cx="10693400" cy="7561263"/>
  <p:notesSz cx="9144000" cy="6858000"/>
  <p:custDataLst>
    <p:tags r:id="rId40"/>
  </p:custDataLst>
  <p:defaultTextStyle>
    <a:defPPr>
      <a:defRPr lang="fr-FR"/>
    </a:defPPr>
    <a:lvl1pPr marL="0" algn="l" defTabSz="1042688" rtl="0" eaLnBrk="1" latinLnBrk="0" hangingPunct="1">
      <a:defRPr sz="2100" kern="1200">
        <a:solidFill>
          <a:schemeClr val="tx1"/>
        </a:solidFill>
        <a:latin typeface="+mn-lt"/>
        <a:ea typeface="+mn-ea"/>
        <a:cs typeface="+mn-cs"/>
      </a:defRPr>
    </a:lvl1pPr>
    <a:lvl2pPr marL="521344" algn="l" defTabSz="1042688" rtl="0" eaLnBrk="1" latinLnBrk="0" hangingPunct="1">
      <a:defRPr sz="2100" kern="1200">
        <a:solidFill>
          <a:schemeClr val="tx1"/>
        </a:solidFill>
        <a:latin typeface="+mn-lt"/>
        <a:ea typeface="+mn-ea"/>
        <a:cs typeface="+mn-cs"/>
      </a:defRPr>
    </a:lvl2pPr>
    <a:lvl3pPr marL="1042688" algn="l" defTabSz="1042688" rtl="0" eaLnBrk="1" latinLnBrk="0" hangingPunct="1">
      <a:defRPr sz="2100" kern="1200">
        <a:solidFill>
          <a:schemeClr val="tx1"/>
        </a:solidFill>
        <a:latin typeface="+mn-lt"/>
        <a:ea typeface="+mn-ea"/>
        <a:cs typeface="+mn-cs"/>
      </a:defRPr>
    </a:lvl3pPr>
    <a:lvl4pPr marL="1564032" algn="l" defTabSz="1042688" rtl="0" eaLnBrk="1" latinLnBrk="0" hangingPunct="1">
      <a:defRPr sz="2100" kern="1200">
        <a:solidFill>
          <a:schemeClr val="tx1"/>
        </a:solidFill>
        <a:latin typeface="+mn-lt"/>
        <a:ea typeface="+mn-ea"/>
        <a:cs typeface="+mn-cs"/>
      </a:defRPr>
    </a:lvl4pPr>
    <a:lvl5pPr marL="2085376" algn="l" defTabSz="1042688" rtl="0" eaLnBrk="1" latinLnBrk="0" hangingPunct="1">
      <a:defRPr sz="2100" kern="1200">
        <a:solidFill>
          <a:schemeClr val="tx1"/>
        </a:solidFill>
        <a:latin typeface="+mn-lt"/>
        <a:ea typeface="+mn-ea"/>
        <a:cs typeface="+mn-cs"/>
      </a:defRPr>
    </a:lvl5pPr>
    <a:lvl6pPr marL="2606719" algn="l" defTabSz="1042688" rtl="0" eaLnBrk="1" latinLnBrk="0" hangingPunct="1">
      <a:defRPr sz="2100" kern="1200">
        <a:solidFill>
          <a:schemeClr val="tx1"/>
        </a:solidFill>
        <a:latin typeface="+mn-lt"/>
        <a:ea typeface="+mn-ea"/>
        <a:cs typeface="+mn-cs"/>
      </a:defRPr>
    </a:lvl6pPr>
    <a:lvl7pPr marL="3128064" algn="l" defTabSz="1042688" rtl="0" eaLnBrk="1" latinLnBrk="0" hangingPunct="1">
      <a:defRPr sz="2100" kern="1200">
        <a:solidFill>
          <a:schemeClr val="tx1"/>
        </a:solidFill>
        <a:latin typeface="+mn-lt"/>
        <a:ea typeface="+mn-ea"/>
        <a:cs typeface="+mn-cs"/>
      </a:defRPr>
    </a:lvl7pPr>
    <a:lvl8pPr marL="3649408" algn="l" defTabSz="1042688" rtl="0" eaLnBrk="1" latinLnBrk="0" hangingPunct="1">
      <a:defRPr sz="2100" kern="1200">
        <a:solidFill>
          <a:schemeClr val="tx1"/>
        </a:solidFill>
        <a:latin typeface="+mn-lt"/>
        <a:ea typeface="+mn-ea"/>
        <a:cs typeface="+mn-cs"/>
      </a:defRPr>
    </a:lvl8pPr>
    <a:lvl9pPr marL="4170751" algn="l" defTabSz="1042688"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p15:clr>
            <a:srgbClr val="A4A3A4"/>
          </p15:clr>
        </p15:guide>
        <p15:guide id="2" pos="3368">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6E08"/>
    <a:srgbClr val="006EAB"/>
    <a:srgbClr val="E32119"/>
    <a:srgbClr val="004C99"/>
    <a:srgbClr val="DC006B"/>
    <a:srgbClr val="F4A756"/>
    <a:srgbClr val="5B2268"/>
    <a:srgbClr val="E89800"/>
    <a:srgbClr val="979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714" autoAdjust="0"/>
    <p:restoredTop sz="94660"/>
  </p:normalViewPr>
  <p:slideViewPr>
    <p:cSldViewPr>
      <p:cViewPr varScale="1">
        <p:scale>
          <a:sx n="80" d="100"/>
          <a:sy n="80" d="100"/>
        </p:scale>
        <p:origin x="394" y="58"/>
      </p:cViewPr>
      <p:guideLst>
        <p:guide orient="horz" pos="2382"/>
        <p:guide pos="3368"/>
      </p:guideLst>
    </p:cSldViewPr>
  </p:slideViewPr>
  <p:notesTextViewPr>
    <p:cViewPr>
      <p:scale>
        <a:sx n="100" d="100"/>
        <a:sy n="100" d="100"/>
      </p:scale>
      <p:origin x="0" y="0"/>
    </p:cViewPr>
  </p:notesTextViewPr>
  <p:notesViewPr>
    <p:cSldViewPr>
      <p:cViewPr varScale="1">
        <p:scale>
          <a:sx n="115" d="100"/>
          <a:sy n="115" d="100"/>
        </p:scale>
        <p:origin x="-2376" y="-11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BAE760-DFB5-4147-AF06-B978BA86946B}" type="doc">
      <dgm:prSet loTypeId="urn:microsoft.com/office/officeart/2005/8/layout/cycle4" loCatId="matrix" qsTypeId="urn:microsoft.com/office/officeart/2005/8/quickstyle/simple1" qsCatId="simple" csTypeId="urn:microsoft.com/office/officeart/2005/8/colors/colorful5" csCatId="colorful" phldr="1"/>
      <dgm:spPr/>
      <dgm:t>
        <a:bodyPr/>
        <a:lstStyle/>
        <a:p>
          <a:endParaRPr lang="fr-FR"/>
        </a:p>
      </dgm:t>
    </dgm:pt>
    <dgm:pt modelId="{507299DF-F49F-4D7A-8D5B-660815161941}">
      <dgm:prSet phldrT="[Texte]"/>
      <dgm:spPr/>
      <dgm:t>
        <a:bodyPr/>
        <a:lstStyle/>
        <a:p>
          <a:pPr algn="r"/>
          <a:r>
            <a:rPr lang="fr-FR" dirty="0" smtClean="0"/>
            <a:t>Professeur travaillant </a:t>
          </a:r>
          <a:r>
            <a:rPr lang="fr-FR" b="1" dirty="0" smtClean="0">
              <a:solidFill>
                <a:schemeClr val="tx1"/>
              </a:solidFill>
            </a:rPr>
            <a:t>seul</a:t>
          </a:r>
          <a:r>
            <a:rPr lang="fr-FR" dirty="0" smtClean="0"/>
            <a:t> </a:t>
          </a:r>
          <a:endParaRPr lang="fr-FR" dirty="0"/>
        </a:p>
      </dgm:t>
    </dgm:pt>
    <dgm:pt modelId="{A82A5C0A-70FE-4BF4-8AFA-7773DF86645E}" type="parTrans" cxnId="{E8FBB334-E50C-4D6E-AAC0-E017A408A3E0}">
      <dgm:prSet/>
      <dgm:spPr/>
      <dgm:t>
        <a:bodyPr/>
        <a:lstStyle/>
        <a:p>
          <a:endParaRPr lang="fr-FR"/>
        </a:p>
      </dgm:t>
    </dgm:pt>
    <dgm:pt modelId="{1F14EBFE-91CF-444A-B333-5D7E2AE1D13C}" type="sibTrans" cxnId="{E8FBB334-E50C-4D6E-AAC0-E017A408A3E0}">
      <dgm:prSet/>
      <dgm:spPr/>
      <dgm:t>
        <a:bodyPr/>
        <a:lstStyle/>
        <a:p>
          <a:endParaRPr lang="fr-FR"/>
        </a:p>
      </dgm:t>
    </dgm:pt>
    <dgm:pt modelId="{6EB0E722-F108-40E3-9734-A8E246F92334}">
      <dgm:prSet phldrT="[Texte]" custT="1"/>
      <dgm:spPr/>
      <dgm:t>
        <a:bodyPr/>
        <a:lstStyle/>
        <a:p>
          <a:pPr algn="l"/>
          <a:r>
            <a:rPr lang="fr-FR" sz="1400" dirty="0" smtClean="0"/>
            <a:t>Un membre d’une </a:t>
          </a:r>
          <a:r>
            <a:rPr lang="fr-FR" sz="1400" b="1" u="sng" dirty="0" smtClean="0"/>
            <a:t>équipe </a:t>
          </a:r>
          <a:r>
            <a:rPr lang="fr-FR" sz="1400" dirty="0" smtClean="0"/>
            <a:t>pédagogique </a:t>
          </a:r>
          <a:endParaRPr lang="fr-FR" sz="1400" dirty="0"/>
        </a:p>
      </dgm:t>
    </dgm:pt>
    <dgm:pt modelId="{AF25D78F-7273-4521-B90C-7097F7CB4573}" type="parTrans" cxnId="{51C474C8-3360-4E72-A6F7-87D27886186E}">
      <dgm:prSet/>
      <dgm:spPr/>
      <dgm:t>
        <a:bodyPr/>
        <a:lstStyle/>
        <a:p>
          <a:endParaRPr lang="fr-FR"/>
        </a:p>
      </dgm:t>
    </dgm:pt>
    <dgm:pt modelId="{21061CE5-9385-451E-B329-45E0C133D25B}" type="sibTrans" cxnId="{51C474C8-3360-4E72-A6F7-87D27886186E}">
      <dgm:prSet/>
      <dgm:spPr/>
      <dgm:t>
        <a:bodyPr/>
        <a:lstStyle/>
        <a:p>
          <a:endParaRPr lang="fr-FR"/>
        </a:p>
      </dgm:t>
    </dgm:pt>
    <dgm:pt modelId="{257879CB-8B5D-4C38-A2B9-5C467F4DA04C}">
      <dgm:prSet phldrT="[Texte]"/>
      <dgm:spPr/>
      <dgm:t>
        <a:bodyPr/>
        <a:lstStyle/>
        <a:p>
          <a:pPr algn="l"/>
          <a:r>
            <a:rPr lang="fr-FR" b="1" dirty="0" smtClean="0">
              <a:solidFill>
                <a:schemeClr val="tx1"/>
              </a:solidFill>
            </a:rPr>
            <a:t>Objectifs </a:t>
          </a:r>
          <a:r>
            <a:rPr lang="fr-FR" dirty="0" smtClean="0"/>
            <a:t>établis </a:t>
          </a:r>
          <a:r>
            <a:rPr lang="fr-FR" b="1" u="none" dirty="0" smtClean="0">
              <a:solidFill>
                <a:schemeClr val="tx1"/>
              </a:solidFill>
            </a:rPr>
            <a:t>pour</a:t>
          </a:r>
          <a:r>
            <a:rPr lang="fr-FR" u="none" dirty="0" smtClean="0"/>
            <a:t> </a:t>
          </a:r>
          <a:r>
            <a:rPr lang="fr-FR" dirty="0" smtClean="0"/>
            <a:t>les étudiants </a:t>
          </a:r>
          <a:endParaRPr lang="fr-FR" dirty="0"/>
        </a:p>
      </dgm:t>
    </dgm:pt>
    <dgm:pt modelId="{84B8C31A-263C-4123-9337-2A4582EF4753}" type="parTrans" cxnId="{BA2C354A-B2BF-464B-B2F3-DEFB341C32F5}">
      <dgm:prSet/>
      <dgm:spPr/>
      <dgm:t>
        <a:bodyPr/>
        <a:lstStyle/>
        <a:p>
          <a:endParaRPr lang="fr-FR"/>
        </a:p>
      </dgm:t>
    </dgm:pt>
    <dgm:pt modelId="{ED7D0D32-EECD-4D63-A063-3DCEC8D9431D}" type="sibTrans" cxnId="{BA2C354A-B2BF-464B-B2F3-DEFB341C32F5}">
      <dgm:prSet/>
      <dgm:spPr/>
      <dgm:t>
        <a:bodyPr/>
        <a:lstStyle/>
        <a:p>
          <a:endParaRPr lang="fr-FR"/>
        </a:p>
      </dgm:t>
    </dgm:pt>
    <dgm:pt modelId="{3E39657D-55D8-48B0-8B8C-8571E501A6FD}">
      <dgm:prSet phldrT="[Texte]" custT="1"/>
      <dgm:spPr/>
      <dgm:t>
        <a:bodyPr/>
        <a:lstStyle/>
        <a:p>
          <a:pPr algn="r"/>
          <a:r>
            <a:rPr lang="fr-FR" sz="1400" b="1" u="sng" dirty="0" smtClean="0"/>
            <a:t>Compétences</a:t>
          </a:r>
          <a:r>
            <a:rPr lang="fr-FR" sz="1400" dirty="0" smtClean="0"/>
            <a:t> à développer </a:t>
          </a:r>
          <a:r>
            <a:rPr lang="fr-FR" sz="1400" b="1" u="sng" dirty="0" smtClean="0">
              <a:effectLst/>
            </a:rPr>
            <a:t>par</a:t>
          </a:r>
          <a:r>
            <a:rPr lang="fr-FR" sz="1400" dirty="0" smtClean="0">
              <a:effectLst/>
            </a:rPr>
            <a:t> </a:t>
          </a:r>
          <a:r>
            <a:rPr lang="fr-FR" sz="1400" dirty="0" smtClean="0"/>
            <a:t>les étudiants</a:t>
          </a:r>
          <a:endParaRPr lang="fr-FR" sz="1400" dirty="0"/>
        </a:p>
      </dgm:t>
    </dgm:pt>
    <dgm:pt modelId="{25A9CC82-048E-4EBD-A503-CF06AF0605BC}" type="parTrans" cxnId="{24813825-EFF0-47BC-90A8-F5496000FE5D}">
      <dgm:prSet/>
      <dgm:spPr/>
      <dgm:t>
        <a:bodyPr/>
        <a:lstStyle/>
        <a:p>
          <a:endParaRPr lang="fr-FR"/>
        </a:p>
      </dgm:t>
    </dgm:pt>
    <dgm:pt modelId="{184FE619-46F9-43C6-914A-186A6336864E}" type="sibTrans" cxnId="{24813825-EFF0-47BC-90A8-F5496000FE5D}">
      <dgm:prSet/>
      <dgm:spPr/>
      <dgm:t>
        <a:bodyPr/>
        <a:lstStyle/>
        <a:p>
          <a:endParaRPr lang="fr-FR"/>
        </a:p>
      </dgm:t>
    </dgm:pt>
    <dgm:pt modelId="{F9FF775A-C7BC-4FD4-80C9-71CE5EAA1D20}">
      <dgm:prSet phldrT="[Texte]"/>
      <dgm:spPr/>
      <dgm:t>
        <a:bodyPr/>
        <a:lstStyle/>
        <a:p>
          <a:pPr algn="l"/>
          <a:endParaRPr lang="fr-FR" dirty="0" smtClean="0"/>
        </a:p>
        <a:p>
          <a:pPr algn="l"/>
          <a:r>
            <a:rPr lang="fr-FR" dirty="0" smtClean="0"/>
            <a:t>Pédagogie universitaire traditionnelle centrée sur le processus d’</a:t>
          </a:r>
          <a:r>
            <a:rPr lang="fr-FR" b="1" u="sng" dirty="0" smtClean="0">
              <a:solidFill>
                <a:schemeClr val="tx1"/>
              </a:solidFill>
            </a:rPr>
            <a:t>enseignement</a:t>
          </a:r>
          <a:r>
            <a:rPr lang="fr-FR" dirty="0" smtClean="0"/>
            <a:t> </a:t>
          </a:r>
          <a:endParaRPr lang="fr-FR" dirty="0"/>
        </a:p>
      </dgm:t>
    </dgm:pt>
    <dgm:pt modelId="{0220CE9B-430C-43FE-AB56-01D2470597EC}" type="parTrans" cxnId="{598AEF17-AFA7-4036-ACF6-0B0AB7E2BA17}">
      <dgm:prSet/>
      <dgm:spPr/>
      <dgm:t>
        <a:bodyPr/>
        <a:lstStyle/>
        <a:p>
          <a:endParaRPr lang="fr-FR"/>
        </a:p>
      </dgm:t>
    </dgm:pt>
    <dgm:pt modelId="{4361AE5A-8076-419E-BB96-FE34F30F802C}" type="sibTrans" cxnId="{598AEF17-AFA7-4036-ACF6-0B0AB7E2BA17}">
      <dgm:prSet/>
      <dgm:spPr/>
      <dgm:t>
        <a:bodyPr/>
        <a:lstStyle/>
        <a:p>
          <a:endParaRPr lang="fr-FR"/>
        </a:p>
      </dgm:t>
    </dgm:pt>
    <dgm:pt modelId="{0E569103-8635-42E3-A97E-EA9FE70FD172}">
      <dgm:prSet phldrT="[Texte]"/>
      <dgm:spPr/>
      <dgm:t>
        <a:bodyPr/>
        <a:lstStyle/>
        <a:p>
          <a:pPr algn="r"/>
          <a:endParaRPr lang="fr-FR" dirty="0" smtClean="0"/>
        </a:p>
        <a:p>
          <a:pPr algn="r"/>
          <a:r>
            <a:rPr lang="fr-FR" dirty="0" smtClean="0"/>
            <a:t>Approche-</a:t>
          </a:r>
          <a:r>
            <a:rPr lang="fr-FR" b="1" dirty="0" smtClean="0">
              <a:solidFill>
                <a:schemeClr val="tx1"/>
              </a:solidFill>
            </a:rPr>
            <a:t>cours </a:t>
          </a:r>
          <a:r>
            <a:rPr lang="fr-FR" dirty="0" smtClean="0"/>
            <a:t>centré sur les besoins du professeur-individu pour « ses » cours</a:t>
          </a:r>
          <a:endParaRPr lang="fr-FR" dirty="0"/>
        </a:p>
      </dgm:t>
    </dgm:pt>
    <dgm:pt modelId="{BFFE3B4B-5A57-41ED-8657-CB27D37EAA6C}" type="parTrans" cxnId="{37361DBF-468C-4793-BF9D-08E6F0AC4A7A}">
      <dgm:prSet/>
      <dgm:spPr/>
      <dgm:t>
        <a:bodyPr/>
        <a:lstStyle/>
        <a:p>
          <a:endParaRPr lang="fr-FR"/>
        </a:p>
      </dgm:t>
    </dgm:pt>
    <dgm:pt modelId="{4732285D-98BC-4C47-B7E1-FB421B61B57D}" type="sibTrans" cxnId="{37361DBF-468C-4793-BF9D-08E6F0AC4A7A}">
      <dgm:prSet/>
      <dgm:spPr/>
      <dgm:t>
        <a:bodyPr/>
        <a:lstStyle/>
        <a:p>
          <a:endParaRPr lang="fr-FR"/>
        </a:p>
      </dgm:t>
    </dgm:pt>
    <dgm:pt modelId="{FAB47E76-179A-4C9B-A67A-1197039258B6}">
      <dgm:prSet phldrT="[Texte]" custT="1"/>
      <dgm:spPr/>
      <dgm:t>
        <a:bodyPr/>
        <a:lstStyle/>
        <a:p>
          <a:r>
            <a:rPr lang="fr-FR" sz="1400" dirty="0" smtClean="0"/>
            <a:t>Approche centrée sur un </a:t>
          </a:r>
          <a:r>
            <a:rPr lang="fr-FR" sz="1400" b="1" u="sng" dirty="0" smtClean="0"/>
            <a:t>projet de formation </a:t>
          </a:r>
          <a:r>
            <a:rPr lang="fr-FR" sz="1400" dirty="0" smtClean="0"/>
            <a:t>au cœur d’un programme d’études </a:t>
          </a:r>
          <a:endParaRPr lang="fr-FR" sz="1400" dirty="0"/>
        </a:p>
      </dgm:t>
    </dgm:pt>
    <dgm:pt modelId="{0CBB7BC4-6E23-46DD-BCF3-61EB22ED2647}" type="parTrans" cxnId="{A7C689E8-ABF6-46F8-98FE-2DB9C4FEB60D}">
      <dgm:prSet/>
      <dgm:spPr/>
      <dgm:t>
        <a:bodyPr/>
        <a:lstStyle/>
        <a:p>
          <a:endParaRPr lang="fr-FR"/>
        </a:p>
      </dgm:t>
    </dgm:pt>
    <dgm:pt modelId="{5C4BE1C7-FED0-4447-A816-B62750CC0E77}" type="sibTrans" cxnId="{A7C689E8-ABF6-46F8-98FE-2DB9C4FEB60D}">
      <dgm:prSet/>
      <dgm:spPr/>
      <dgm:t>
        <a:bodyPr/>
        <a:lstStyle/>
        <a:p>
          <a:endParaRPr lang="fr-FR"/>
        </a:p>
      </dgm:t>
    </dgm:pt>
    <dgm:pt modelId="{3990EBEE-B9B0-44FC-AC94-12BA199E5658}">
      <dgm:prSet phldrT="[Texte]" custT="1"/>
      <dgm:spPr/>
      <dgm:t>
        <a:bodyPr/>
        <a:lstStyle/>
        <a:p>
          <a:pPr algn="r"/>
          <a:r>
            <a:rPr lang="fr-FR" sz="1400" dirty="0" smtClean="0"/>
            <a:t>Activités de l’</a:t>
          </a:r>
          <a:r>
            <a:rPr lang="fr-FR" sz="1400" b="1" u="sng" dirty="0" smtClean="0"/>
            <a:t>apprentissage</a:t>
          </a:r>
          <a:r>
            <a:rPr lang="fr-FR" sz="1400" dirty="0" smtClean="0"/>
            <a:t> actif, projets intégrateurs, e-portfolio, évaluation collective, etc.)</a:t>
          </a:r>
          <a:endParaRPr lang="fr-FR" sz="1400" dirty="0"/>
        </a:p>
      </dgm:t>
    </dgm:pt>
    <dgm:pt modelId="{0FFC8380-3AEB-4131-A4B5-40E37EC8DAAA}" type="parTrans" cxnId="{7929153E-DF7B-4B65-AB62-62F35C64842D}">
      <dgm:prSet/>
      <dgm:spPr/>
      <dgm:t>
        <a:bodyPr/>
        <a:lstStyle/>
        <a:p>
          <a:endParaRPr lang="fr-FR"/>
        </a:p>
      </dgm:t>
    </dgm:pt>
    <dgm:pt modelId="{7827ACB7-1CC0-47FF-84AC-AAB13616EA27}" type="sibTrans" cxnId="{7929153E-DF7B-4B65-AB62-62F35C64842D}">
      <dgm:prSet/>
      <dgm:spPr/>
      <dgm:t>
        <a:bodyPr/>
        <a:lstStyle/>
        <a:p>
          <a:endParaRPr lang="fr-FR"/>
        </a:p>
      </dgm:t>
    </dgm:pt>
    <dgm:pt modelId="{AABA0198-4C1F-49C5-B7BD-22DE54435A43}">
      <dgm:prSet phldrT="[Texte]" custT="1"/>
      <dgm:spPr/>
      <dgm:t>
        <a:bodyPr/>
        <a:lstStyle/>
        <a:p>
          <a:pPr algn="r"/>
          <a:endParaRPr lang="fr-FR" sz="1400" dirty="0"/>
        </a:p>
      </dgm:t>
    </dgm:pt>
    <dgm:pt modelId="{4525606C-6C3F-4F7D-843F-A74B3D9F6D78}" type="parTrans" cxnId="{0225EC54-1CC1-4E04-B964-0A13C0F1DA6B}">
      <dgm:prSet/>
      <dgm:spPr/>
      <dgm:t>
        <a:bodyPr/>
        <a:lstStyle/>
        <a:p>
          <a:endParaRPr lang="fr-FR"/>
        </a:p>
      </dgm:t>
    </dgm:pt>
    <dgm:pt modelId="{61D20937-D3BE-460E-8E5C-B33104FB5A48}" type="sibTrans" cxnId="{0225EC54-1CC1-4E04-B964-0A13C0F1DA6B}">
      <dgm:prSet/>
      <dgm:spPr/>
      <dgm:t>
        <a:bodyPr/>
        <a:lstStyle/>
        <a:p>
          <a:endParaRPr lang="fr-FR"/>
        </a:p>
      </dgm:t>
    </dgm:pt>
    <dgm:pt modelId="{ED539B23-0CB9-4186-8E70-0080180D69A5}">
      <dgm:prSet phldrT="[Texte]" custT="1"/>
      <dgm:spPr/>
      <dgm:t>
        <a:bodyPr/>
        <a:lstStyle/>
        <a:p>
          <a:pPr algn="r"/>
          <a:endParaRPr lang="fr-FR" sz="1400" dirty="0"/>
        </a:p>
      </dgm:t>
    </dgm:pt>
    <dgm:pt modelId="{48A914C2-905E-4F8D-8566-B2880C5D501A}" type="parTrans" cxnId="{F32D4FBA-2AC3-41AB-B2E5-73F5B0335B01}">
      <dgm:prSet/>
      <dgm:spPr/>
      <dgm:t>
        <a:bodyPr/>
        <a:lstStyle/>
        <a:p>
          <a:endParaRPr lang="fr-FR"/>
        </a:p>
      </dgm:t>
    </dgm:pt>
    <dgm:pt modelId="{CAEF447F-97CA-4F21-A96E-70EFCEAE4BB2}" type="sibTrans" cxnId="{F32D4FBA-2AC3-41AB-B2E5-73F5B0335B01}">
      <dgm:prSet/>
      <dgm:spPr/>
      <dgm:t>
        <a:bodyPr/>
        <a:lstStyle/>
        <a:p>
          <a:endParaRPr lang="fr-FR"/>
        </a:p>
      </dgm:t>
    </dgm:pt>
    <dgm:pt modelId="{09B75D6B-0359-4302-96D8-226257785B8A}">
      <dgm:prSet phldrT="[Texte]" custT="1"/>
      <dgm:spPr/>
      <dgm:t>
        <a:bodyPr/>
        <a:lstStyle/>
        <a:p>
          <a:pPr algn="l"/>
          <a:r>
            <a:rPr lang="fr-FR" sz="1400" dirty="0" smtClean="0"/>
            <a:t>Trois niveaux d’acteurs (établissement, équipe de pilotage, équipes du terrain)</a:t>
          </a:r>
          <a:endParaRPr lang="fr-FR" sz="1400" dirty="0"/>
        </a:p>
      </dgm:t>
    </dgm:pt>
    <dgm:pt modelId="{6D8E1F09-585E-4132-84C9-D3371C49F213}" type="sibTrans" cxnId="{3112190E-9527-4959-BC32-2B670F546A8C}">
      <dgm:prSet/>
      <dgm:spPr/>
      <dgm:t>
        <a:bodyPr/>
        <a:lstStyle/>
        <a:p>
          <a:endParaRPr lang="fr-FR"/>
        </a:p>
      </dgm:t>
    </dgm:pt>
    <dgm:pt modelId="{B34F4AB8-40C2-41AD-9945-1705EAC9333C}" type="parTrans" cxnId="{3112190E-9527-4959-BC32-2B670F546A8C}">
      <dgm:prSet/>
      <dgm:spPr/>
      <dgm:t>
        <a:bodyPr/>
        <a:lstStyle/>
        <a:p>
          <a:endParaRPr lang="fr-FR"/>
        </a:p>
      </dgm:t>
    </dgm:pt>
    <dgm:pt modelId="{321BA3F8-71EC-4C6F-BF92-F41B631D5A89}">
      <dgm:prSet phldrT="[Texte]" custT="1"/>
      <dgm:spPr/>
      <dgm:t>
        <a:bodyPr/>
        <a:lstStyle/>
        <a:p>
          <a:r>
            <a:rPr lang="fr-FR" sz="1400" dirty="0" smtClean="0"/>
            <a:t>Approche centrée sur l’étudiant</a:t>
          </a:r>
          <a:endParaRPr lang="fr-FR" sz="1400" dirty="0"/>
        </a:p>
      </dgm:t>
    </dgm:pt>
    <dgm:pt modelId="{F82E0BA4-B34F-4C69-A774-395AA354598E}" type="parTrans" cxnId="{A6B72350-57EC-4DDB-872E-39ED89197483}">
      <dgm:prSet/>
      <dgm:spPr/>
      <dgm:t>
        <a:bodyPr/>
        <a:lstStyle/>
        <a:p>
          <a:endParaRPr lang="fr-FR"/>
        </a:p>
      </dgm:t>
    </dgm:pt>
    <dgm:pt modelId="{CD4B7741-6AC3-4D47-8832-BB9DDB42D59E}" type="sibTrans" cxnId="{A6B72350-57EC-4DDB-872E-39ED89197483}">
      <dgm:prSet/>
      <dgm:spPr/>
      <dgm:t>
        <a:bodyPr/>
        <a:lstStyle/>
        <a:p>
          <a:endParaRPr lang="fr-FR"/>
        </a:p>
      </dgm:t>
    </dgm:pt>
    <dgm:pt modelId="{D1209129-BD6A-4474-A8C0-0B8508AE3984}" type="pres">
      <dgm:prSet presAssocID="{37BAE760-DFB5-4147-AF06-B978BA86946B}" presName="cycleMatrixDiagram" presStyleCnt="0">
        <dgm:presLayoutVars>
          <dgm:chMax val="1"/>
          <dgm:dir/>
          <dgm:animLvl val="lvl"/>
          <dgm:resizeHandles val="exact"/>
        </dgm:presLayoutVars>
      </dgm:prSet>
      <dgm:spPr/>
      <dgm:t>
        <a:bodyPr/>
        <a:lstStyle/>
        <a:p>
          <a:endParaRPr lang="fr-FR"/>
        </a:p>
      </dgm:t>
    </dgm:pt>
    <dgm:pt modelId="{62F9E1DA-7C7F-4177-ADFB-611FAA9AA123}" type="pres">
      <dgm:prSet presAssocID="{37BAE760-DFB5-4147-AF06-B978BA86946B}" presName="children" presStyleCnt="0"/>
      <dgm:spPr/>
    </dgm:pt>
    <dgm:pt modelId="{85A9CE30-B271-4AA3-923C-4930E59CDAFC}" type="pres">
      <dgm:prSet presAssocID="{37BAE760-DFB5-4147-AF06-B978BA86946B}" presName="child1group" presStyleCnt="0"/>
      <dgm:spPr/>
    </dgm:pt>
    <dgm:pt modelId="{E878663A-DFF4-46E4-8A7A-C2CCF6417537}" type="pres">
      <dgm:prSet presAssocID="{37BAE760-DFB5-4147-AF06-B978BA86946B}" presName="child1" presStyleLbl="bgAcc1" presStyleIdx="0" presStyleCnt="4" custScaleX="148963" custScaleY="96995"/>
      <dgm:spPr/>
      <dgm:t>
        <a:bodyPr/>
        <a:lstStyle/>
        <a:p>
          <a:endParaRPr lang="fr-FR"/>
        </a:p>
      </dgm:t>
    </dgm:pt>
    <dgm:pt modelId="{2F8506FD-2184-49B4-983E-10FEECF9E6CB}" type="pres">
      <dgm:prSet presAssocID="{37BAE760-DFB5-4147-AF06-B978BA86946B}" presName="child1Text" presStyleLbl="bgAcc1" presStyleIdx="0" presStyleCnt="4">
        <dgm:presLayoutVars>
          <dgm:bulletEnabled val="1"/>
        </dgm:presLayoutVars>
      </dgm:prSet>
      <dgm:spPr/>
      <dgm:t>
        <a:bodyPr/>
        <a:lstStyle/>
        <a:p>
          <a:endParaRPr lang="fr-FR"/>
        </a:p>
      </dgm:t>
    </dgm:pt>
    <dgm:pt modelId="{528830E4-950F-470E-8157-71DF11BAE2AD}" type="pres">
      <dgm:prSet presAssocID="{37BAE760-DFB5-4147-AF06-B978BA86946B}" presName="child2group" presStyleCnt="0"/>
      <dgm:spPr/>
    </dgm:pt>
    <dgm:pt modelId="{E7B7AC2C-D2FE-4B92-8B40-52FAF882D260}" type="pres">
      <dgm:prSet presAssocID="{37BAE760-DFB5-4147-AF06-B978BA86946B}" presName="child2" presStyleLbl="bgAcc1" presStyleIdx="1" presStyleCnt="4" custScaleX="139510" custScaleY="105632"/>
      <dgm:spPr/>
      <dgm:t>
        <a:bodyPr/>
        <a:lstStyle/>
        <a:p>
          <a:endParaRPr lang="fr-FR"/>
        </a:p>
      </dgm:t>
    </dgm:pt>
    <dgm:pt modelId="{AB74AB8B-D654-453E-9BCE-35DC5A7E30AA}" type="pres">
      <dgm:prSet presAssocID="{37BAE760-DFB5-4147-AF06-B978BA86946B}" presName="child2Text" presStyleLbl="bgAcc1" presStyleIdx="1" presStyleCnt="4">
        <dgm:presLayoutVars>
          <dgm:bulletEnabled val="1"/>
        </dgm:presLayoutVars>
      </dgm:prSet>
      <dgm:spPr/>
      <dgm:t>
        <a:bodyPr/>
        <a:lstStyle/>
        <a:p>
          <a:endParaRPr lang="fr-FR"/>
        </a:p>
      </dgm:t>
    </dgm:pt>
    <dgm:pt modelId="{738F6776-DEE5-48BB-AEA9-51BE429E6504}" type="pres">
      <dgm:prSet presAssocID="{37BAE760-DFB5-4147-AF06-B978BA86946B}" presName="child3group" presStyleCnt="0"/>
      <dgm:spPr/>
    </dgm:pt>
    <dgm:pt modelId="{45C41414-0A21-4697-A543-65E7FF90135A}" type="pres">
      <dgm:prSet presAssocID="{37BAE760-DFB5-4147-AF06-B978BA86946B}" presName="child3" presStyleLbl="bgAcc1" presStyleIdx="2" presStyleCnt="4" custScaleX="154561" custScaleY="108199" custLinFactNeighborX="2050" custLinFactNeighborY="-351"/>
      <dgm:spPr/>
      <dgm:t>
        <a:bodyPr/>
        <a:lstStyle/>
        <a:p>
          <a:endParaRPr lang="fr-FR"/>
        </a:p>
      </dgm:t>
    </dgm:pt>
    <dgm:pt modelId="{8FEA3AF2-1589-4A09-A4CD-50760FBD0E3C}" type="pres">
      <dgm:prSet presAssocID="{37BAE760-DFB5-4147-AF06-B978BA86946B}" presName="child3Text" presStyleLbl="bgAcc1" presStyleIdx="2" presStyleCnt="4">
        <dgm:presLayoutVars>
          <dgm:bulletEnabled val="1"/>
        </dgm:presLayoutVars>
      </dgm:prSet>
      <dgm:spPr/>
      <dgm:t>
        <a:bodyPr/>
        <a:lstStyle/>
        <a:p>
          <a:endParaRPr lang="fr-FR"/>
        </a:p>
      </dgm:t>
    </dgm:pt>
    <dgm:pt modelId="{FC858FFF-0A55-45B9-B09E-406BCAD9D005}" type="pres">
      <dgm:prSet presAssocID="{37BAE760-DFB5-4147-AF06-B978BA86946B}" presName="child4group" presStyleCnt="0"/>
      <dgm:spPr/>
    </dgm:pt>
    <dgm:pt modelId="{4E31E35A-9417-48A1-B881-69BBCEE4F28F}" type="pres">
      <dgm:prSet presAssocID="{37BAE760-DFB5-4147-AF06-B978BA86946B}" presName="child4" presStyleLbl="bgAcc1" presStyleIdx="3" presStyleCnt="4" custScaleX="137725" custScaleY="105162"/>
      <dgm:spPr/>
      <dgm:t>
        <a:bodyPr/>
        <a:lstStyle/>
        <a:p>
          <a:endParaRPr lang="fr-FR"/>
        </a:p>
      </dgm:t>
    </dgm:pt>
    <dgm:pt modelId="{F223EC66-13C9-4295-BBC1-8F4F400E82E9}" type="pres">
      <dgm:prSet presAssocID="{37BAE760-DFB5-4147-AF06-B978BA86946B}" presName="child4Text" presStyleLbl="bgAcc1" presStyleIdx="3" presStyleCnt="4">
        <dgm:presLayoutVars>
          <dgm:bulletEnabled val="1"/>
        </dgm:presLayoutVars>
      </dgm:prSet>
      <dgm:spPr/>
      <dgm:t>
        <a:bodyPr/>
        <a:lstStyle/>
        <a:p>
          <a:endParaRPr lang="fr-FR"/>
        </a:p>
      </dgm:t>
    </dgm:pt>
    <dgm:pt modelId="{7E0F3CEC-3669-4C4A-B1B0-452D708B3461}" type="pres">
      <dgm:prSet presAssocID="{37BAE760-DFB5-4147-AF06-B978BA86946B}" presName="childPlaceholder" presStyleCnt="0"/>
      <dgm:spPr/>
    </dgm:pt>
    <dgm:pt modelId="{9242BB1A-983F-4730-B789-158F80400F73}" type="pres">
      <dgm:prSet presAssocID="{37BAE760-DFB5-4147-AF06-B978BA86946B}" presName="circle" presStyleCnt="0"/>
      <dgm:spPr/>
    </dgm:pt>
    <dgm:pt modelId="{05E52DA0-4EF6-48E3-9B49-791A49217687}" type="pres">
      <dgm:prSet presAssocID="{37BAE760-DFB5-4147-AF06-B978BA86946B}" presName="quadrant1" presStyleLbl="node1" presStyleIdx="0" presStyleCnt="4">
        <dgm:presLayoutVars>
          <dgm:chMax val="1"/>
          <dgm:bulletEnabled val="1"/>
        </dgm:presLayoutVars>
      </dgm:prSet>
      <dgm:spPr/>
      <dgm:t>
        <a:bodyPr/>
        <a:lstStyle/>
        <a:p>
          <a:endParaRPr lang="fr-FR"/>
        </a:p>
      </dgm:t>
    </dgm:pt>
    <dgm:pt modelId="{FE7CD0BB-95ED-420F-93A2-161B4F561754}" type="pres">
      <dgm:prSet presAssocID="{37BAE760-DFB5-4147-AF06-B978BA86946B}" presName="quadrant2" presStyleLbl="node1" presStyleIdx="1" presStyleCnt="4">
        <dgm:presLayoutVars>
          <dgm:chMax val="1"/>
          <dgm:bulletEnabled val="1"/>
        </dgm:presLayoutVars>
      </dgm:prSet>
      <dgm:spPr/>
      <dgm:t>
        <a:bodyPr/>
        <a:lstStyle/>
        <a:p>
          <a:endParaRPr lang="fr-FR"/>
        </a:p>
      </dgm:t>
    </dgm:pt>
    <dgm:pt modelId="{50A4AC60-C483-4885-B376-1226A55FCC77}" type="pres">
      <dgm:prSet presAssocID="{37BAE760-DFB5-4147-AF06-B978BA86946B}" presName="quadrant3" presStyleLbl="node1" presStyleIdx="2" presStyleCnt="4">
        <dgm:presLayoutVars>
          <dgm:chMax val="1"/>
          <dgm:bulletEnabled val="1"/>
        </dgm:presLayoutVars>
      </dgm:prSet>
      <dgm:spPr/>
      <dgm:t>
        <a:bodyPr/>
        <a:lstStyle/>
        <a:p>
          <a:endParaRPr lang="fr-FR"/>
        </a:p>
      </dgm:t>
    </dgm:pt>
    <dgm:pt modelId="{B2976C87-B324-49EA-9E96-2DE4E268DD4A}" type="pres">
      <dgm:prSet presAssocID="{37BAE760-DFB5-4147-AF06-B978BA86946B}" presName="quadrant4" presStyleLbl="node1" presStyleIdx="3" presStyleCnt="4">
        <dgm:presLayoutVars>
          <dgm:chMax val="1"/>
          <dgm:bulletEnabled val="1"/>
        </dgm:presLayoutVars>
      </dgm:prSet>
      <dgm:spPr/>
      <dgm:t>
        <a:bodyPr/>
        <a:lstStyle/>
        <a:p>
          <a:endParaRPr lang="fr-FR"/>
        </a:p>
      </dgm:t>
    </dgm:pt>
    <dgm:pt modelId="{5D4D88B7-2B7A-485D-A8F7-1CB95B6159CC}" type="pres">
      <dgm:prSet presAssocID="{37BAE760-DFB5-4147-AF06-B978BA86946B}" presName="quadrantPlaceholder" presStyleCnt="0"/>
      <dgm:spPr/>
    </dgm:pt>
    <dgm:pt modelId="{55A79FC8-F0C1-4F87-877D-55589990F657}" type="pres">
      <dgm:prSet presAssocID="{37BAE760-DFB5-4147-AF06-B978BA86946B}" presName="center1" presStyleLbl="fgShp" presStyleIdx="0" presStyleCnt="2" custScaleX="62232" custScaleY="62233"/>
      <dgm:spPr/>
    </dgm:pt>
    <dgm:pt modelId="{28542E1B-F722-4978-A6D9-BD752BD54060}" type="pres">
      <dgm:prSet presAssocID="{37BAE760-DFB5-4147-AF06-B978BA86946B}" presName="center2" presStyleLbl="fgShp" presStyleIdx="1" presStyleCnt="2" custScaleX="66851" custScaleY="66850"/>
      <dgm:spPr/>
    </dgm:pt>
  </dgm:ptLst>
  <dgm:cxnLst>
    <dgm:cxn modelId="{A7C689E8-ABF6-46F8-98FE-2DB9C4FEB60D}" srcId="{0E569103-8635-42E3-A97E-EA9FE70FD172}" destId="{FAB47E76-179A-4C9B-A67A-1197039258B6}" srcOrd="0" destOrd="0" parTransId="{0CBB7BC4-6E23-46DD-BCF3-61EB22ED2647}" sibTransId="{5C4BE1C7-FED0-4447-A816-B62750CC0E77}"/>
    <dgm:cxn modelId="{3245A70A-6DB4-4F68-A4C7-F9DC0C335C20}" type="presOf" srcId="{6EB0E722-F108-40E3-9734-A8E246F92334}" destId="{E878663A-DFF4-46E4-8A7A-C2CCF6417537}" srcOrd="0" destOrd="0" presId="urn:microsoft.com/office/officeart/2005/8/layout/cycle4"/>
    <dgm:cxn modelId="{3112190E-9527-4959-BC32-2B670F546A8C}" srcId="{507299DF-F49F-4D7A-8D5B-660815161941}" destId="{09B75D6B-0359-4302-96D8-226257785B8A}" srcOrd="1" destOrd="0" parTransId="{B34F4AB8-40C2-41AD-9945-1705EAC9333C}" sibTransId="{6D8E1F09-585E-4132-84C9-D3371C49F213}"/>
    <dgm:cxn modelId="{405AD286-2CF2-4BB4-9014-6C78BAFE9766}" type="presOf" srcId="{AABA0198-4C1F-49C5-B7BD-22DE54435A43}" destId="{45C41414-0A21-4697-A543-65E7FF90135A}" srcOrd="0" destOrd="0" presId="urn:microsoft.com/office/officeart/2005/8/layout/cycle4"/>
    <dgm:cxn modelId="{7929153E-DF7B-4B65-AB62-62F35C64842D}" srcId="{F9FF775A-C7BC-4FD4-80C9-71CE5EAA1D20}" destId="{3990EBEE-B9B0-44FC-AC94-12BA199E5658}" srcOrd="2" destOrd="0" parTransId="{0FFC8380-3AEB-4131-A4B5-40E37EC8DAAA}" sibTransId="{7827ACB7-1CC0-47FF-84AC-AAB13616EA27}"/>
    <dgm:cxn modelId="{FA163399-3924-4405-A3F0-0C2B7D610778}" type="presOf" srcId="{3990EBEE-B9B0-44FC-AC94-12BA199E5658}" destId="{8FEA3AF2-1589-4A09-A4CD-50760FBD0E3C}" srcOrd="1" destOrd="2" presId="urn:microsoft.com/office/officeart/2005/8/layout/cycle4"/>
    <dgm:cxn modelId="{E8FBB334-E50C-4D6E-AAC0-E017A408A3E0}" srcId="{37BAE760-DFB5-4147-AF06-B978BA86946B}" destId="{507299DF-F49F-4D7A-8D5B-660815161941}" srcOrd="0" destOrd="0" parTransId="{A82A5C0A-70FE-4BF4-8AFA-7773DF86645E}" sibTransId="{1F14EBFE-91CF-444A-B333-5D7E2AE1D13C}"/>
    <dgm:cxn modelId="{24813825-EFF0-47BC-90A8-F5496000FE5D}" srcId="{257879CB-8B5D-4C38-A2B9-5C467F4DA04C}" destId="{3E39657D-55D8-48B0-8B8C-8571E501A6FD}" srcOrd="0" destOrd="0" parTransId="{25A9CC82-048E-4EBD-A503-CF06AF0605BC}" sibTransId="{184FE619-46F9-43C6-914A-186A6336864E}"/>
    <dgm:cxn modelId="{6F1ED444-2966-4935-8B68-B485F967543B}" type="presOf" srcId="{3990EBEE-B9B0-44FC-AC94-12BA199E5658}" destId="{45C41414-0A21-4697-A543-65E7FF90135A}" srcOrd="0" destOrd="2" presId="urn:microsoft.com/office/officeart/2005/8/layout/cycle4"/>
    <dgm:cxn modelId="{0225EC54-1CC1-4E04-B964-0A13C0F1DA6B}" srcId="{F9FF775A-C7BC-4FD4-80C9-71CE5EAA1D20}" destId="{AABA0198-4C1F-49C5-B7BD-22DE54435A43}" srcOrd="0" destOrd="0" parTransId="{4525606C-6C3F-4F7D-843F-A74B3D9F6D78}" sibTransId="{61D20937-D3BE-460E-8E5C-B33104FB5A48}"/>
    <dgm:cxn modelId="{E4D1300E-B3EB-4527-80A1-74B16CFFB6D1}" type="presOf" srcId="{257879CB-8B5D-4C38-A2B9-5C467F4DA04C}" destId="{FE7CD0BB-95ED-420F-93A2-161B4F561754}" srcOrd="0" destOrd="0" presId="urn:microsoft.com/office/officeart/2005/8/layout/cycle4"/>
    <dgm:cxn modelId="{09B37E99-16F8-41CA-AFFD-55D3E1681949}" type="presOf" srcId="{321BA3F8-71EC-4C6F-BF92-F41B631D5A89}" destId="{4E31E35A-9417-48A1-B881-69BBCEE4F28F}" srcOrd="0" destOrd="1" presId="urn:microsoft.com/office/officeart/2005/8/layout/cycle4"/>
    <dgm:cxn modelId="{97C5CC9E-79A7-4E76-9204-058A82013B50}" type="presOf" srcId="{3E39657D-55D8-48B0-8B8C-8571E501A6FD}" destId="{E7B7AC2C-D2FE-4B92-8B40-52FAF882D260}" srcOrd="0" destOrd="0" presId="urn:microsoft.com/office/officeart/2005/8/layout/cycle4"/>
    <dgm:cxn modelId="{37361DBF-468C-4793-BF9D-08E6F0AC4A7A}" srcId="{37BAE760-DFB5-4147-AF06-B978BA86946B}" destId="{0E569103-8635-42E3-A97E-EA9FE70FD172}" srcOrd="3" destOrd="0" parTransId="{BFFE3B4B-5A57-41ED-8657-CB27D37EAA6C}" sibTransId="{4732285D-98BC-4C47-B7E1-FB421B61B57D}"/>
    <dgm:cxn modelId="{0FC12883-F232-48CE-AD67-F064D9D6AC22}" type="presOf" srcId="{0E569103-8635-42E3-A97E-EA9FE70FD172}" destId="{B2976C87-B324-49EA-9E96-2DE4E268DD4A}" srcOrd="0" destOrd="0" presId="urn:microsoft.com/office/officeart/2005/8/layout/cycle4"/>
    <dgm:cxn modelId="{51C474C8-3360-4E72-A6F7-87D27886186E}" srcId="{507299DF-F49F-4D7A-8D5B-660815161941}" destId="{6EB0E722-F108-40E3-9734-A8E246F92334}" srcOrd="0" destOrd="0" parTransId="{AF25D78F-7273-4521-B90C-7097F7CB4573}" sibTransId="{21061CE5-9385-451E-B329-45E0C133D25B}"/>
    <dgm:cxn modelId="{6C2B573B-AD55-48B8-96E3-94D410FC4554}" type="presOf" srcId="{FAB47E76-179A-4C9B-A67A-1197039258B6}" destId="{F223EC66-13C9-4295-BBC1-8F4F400E82E9}" srcOrd="1" destOrd="0" presId="urn:microsoft.com/office/officeart/2005/8/layout/cycle4"/>
    <dgm:cxn modelId="{32E4186F-329E-440A-9B34-B006A6EB4607}" type="presOf" srcId="{3E39657D-55D8-48B0-8B8C-8571E501A6FD}" destId="{AB74AB8B-D654-453E-9BCE-35DC5A7E30AA}" srcOrd="1" destOrd="0" presId="urn:microsoft.com/office/officeart/2005/8/layout/cycle4"/>
    <dgm:cxn modelId="{708F2957-C62E-4F67-B7C2-6140C87D1B50}" type="presOf" srcId="{507299DF-F49F-4D7A-8D5B-660815161941}" destId="{05E52DA0-4EF6-48E3-9B49-791A49217687}" srcOrd="0" destOrd="0" presId="urn:microsoft.com/office/officeart/2005/8/layout/cycle4"/>
    <dgm:cxn modelId="{598AEF17-AFA7-4036-ACF6-0B0AB7E2BA17}" srcId="{37BAE760-DFB5-4147-AF06-B978BA86946B}" destId="{F9FF775A-C7BC-4FD4-80C9-71CE5EAA1D20}" srcOrd="2" destOrd="0" parTransId="{0220CE9B-430C-43FE-AB56-01D2470597EC}" sibTransId="{4361AE5A-8076-419E-BB96-FE34F30F802C}"/>
    <dgm:cxn modelId="{92A6D36F-5E83-4019-A214-D97706BC5122}" type="presOf" srcId="{FAB47E76-179A-4C9B-A67A-1197039258B6}" destId="{4E31E35A-9417-48A1-B881-69BBCEE4F28F}" srcOrd="0" destOrd="0" presId="urn:microsoft.com/office/officeart/2005/8/layout/cycle4"/>
    <dgm:cxn modelId="{41B6AB14-70AE-4A19-9D62-AA6F4B833FCF}" type="presOf" srcId="{AABA0198-4C1F-49C5-B7BD-22DE54435A43}" destId="{8FEA3AF2-1589-4A09-A4CD-50760FBD0E3C}" srcOrd="1" destOrd="0" presId="urn:microsoft.com/office/officeart/2005/8/layout/cycle4"/>
    <dgm:cxn modelId="{A6B72350-57EC-4DDB-872E-39ED89197483}" srcId="{0E569103-8635-42E3-A97E-EA9FE70FD172}" destId="{321BA3F8-71EC-4C6F-BF92-F41B631D5A89}" srcOrd="1" destOrd="0" parTransId="{F82E0BA4-B34F-4C69-A774-395AA354598E}" sibTransId="{CD4B7741-6AC3-4D47-8832-BB9DDB42D59E}"/>
    <dgm:cxn modelId="{5DBD6D32-CAF0-4993-92CF-82104449A302}" type="presOf" srcId="{09B75D6B-0359-4302-96D8-226257785B8A}" destId="{E878663A-DFF4-46E4-8A7A-C2CCF6417537}" srcOrd="0" destOrd="1" presId="urn:microsoft.com/office/officeart/2005/8/layout/cycle4"/>
    <dgm:cxn modelId="{D14D925A-317C-48EE-B737-FB9A85989B04}" type="presOf" srcId="{09B75D6B-0359-4302-96D8-226257785B8A}" destId="{2F8506FD-2184-49B4-983E-10FEECF9E6CB}" srcOrd="1" destOrd="1" presId="urn:microsoft.com/office/officeart/2005/8/layout/cycle4"/>
    <dgm:cxn modelId="{D432A6CF-ECCA-448B-A35F-72CF24DEE011}" type="presOf" srcId="{6EB0E722-F108-40E3-9734-A8E246F92334}" destId="{2F8506FD-2184-49B4-983E-10FEECF9E6CB}" srcOrd="1" destOrd="0" presId="urn:microsoft.com/office/officeart/2005/8/layout/cycle4"/>
    <dgm:cxn modelId="{B00152E8-56C8-47DB-82D8-1BFFC0469B32}" type="presOf" srcId="{ED539B23-0CB9-4186-8E70-0080180D69A5}" destId="{45C41414-0A21-4697-A543-65E7FF90135A}" srcOrd="0" destOrd="1" presId="urn:microsoft.com/office/officeart/2005/8/layout/cycle4"/>
    <dgm:cxn modelId="{60B048A5-9182-432C-8D1F-5D5E7DA39B26}" type="presOf" srcId="{321BA3F8-71EC-4C6F-BF92-F41B631D5A89}" destId="{F223EC66-13C9-4295-BBC1-8F4F400E82E9}" srcOrd="1" destOrd="1" presId="urn:microsoft.com/office/officeart/2005/8/layout/cycle4"/>
    <dgm:cxn modelId="{0C8F6D8F-AFAD-4215-9602-2868A60CAF0B}" type="presOf" srcId="{F9FF775A-C7BC-4FD4-80C9-71CE5EAA1D20}" destId="{50A4AC60-C483-4885-B376-1226A55FCC77}" srcOrd="0" destOrd="0" presId="urn:microsoft.com/office/officeart/2005/8/layout/cycle4"/>
    <dgm:cxn modelId="{F32D4FBA-2AC3-41AB-B2E5-73F5B0335B01}" srcId="{F9FF775A-C7BC-4FD4-80C9-71CE5EAA1D20}" destId="{ED539B23-0CB9-4186-8E70-0080180D69A5}" srcOrd="1" destOrd="0" parTransId="{48A914C2-905E-4F8D-8566-B2880C5D501A}" sibTransId="{CAEF447F-97CA-4F21-A96E-70EFCEAE4BB2}"/>
    <dgm:cxn modelId="{7A9DE309-75AC-4D7E-A2C2-E53B45A3D02F}" type="presOf" srcId="{37BAE760-DFB5-4147-AF06-B978BA86946B}" destId="{D1209129-BD6A-4474-A8C0-0B8508AE3984}" srcOrd="0" destOrd="0" presId="urn:microsoft.com/office/officeart/2005/8/layout/cycle4"/>
    <dgm:cxn modelId="{BA2C354A-B2BF-464B-B2F3-DEFB341C32F5}" srcId="{37BAE760-DFB5-4147-AF06-B978BA86946B}" destId="{257879CB-8B5D-4C38-A2B9-5C467F4DA04C}" srcOrd="1" destOrd="0" parTransId="{84B8C31A-263C-4123-9337-2A4582EF4753}" sibTransId="{ED7D0D32-EECD-4D63-A063-3DCEC8D9431D}"/>
    <dgm:cxn modelId="{7467D890-1B1D-496B-BA99-F1FF868DA112}" type="presOf" srcId="{ED539B23-0CB9-4186-8E70-0080180D69A5}" destId="{8FEA3AF2-1589-4A09-A4CD-50760FBD0E3C}" srcOrd="1" destOrd="1" presId="urn:microsoft.com/office/officeart/2005/8/layout/cycle4"/>
    <dgm:cxn modelId="{DCBCF5AD-F069-4C81-A431-4FC579938F2B}" type="presParOf" srcId="{D1209129-BD6A-4474-A8C0-0B8508AE3984}" destId="{62F9E1DA-7C7F-4177-ADFB-611FAA9AA123}" srcOrd="0" destOrd="0" presId="urn:microsoft.com/office/officeart/2005/8/layout/cycle4"/>
    <dgm:cxn modelId="{43D28E6A-6CA2-43F4-A8A4-FC9A1EF50FAC}" type="presParOf" srcId="{62F9E1DA-7C7F-4177-ADFB-611FAA9AA123}" destId="{85A9CE30-B271-4AA3-923C-4930E59CDAFC}" srcOrd="0" destOrd="0" presId="urn:microsoft.com/office/officeart/2005/8/layout/cycle4"/>
    <dgm:cxn modelId="{F539650E-1FC1-4205-B64E-03DBAEDC7B78}" type="presParOf" srcId="{85A9CE30-B271-4AA3-923C-4930E59CDAFC}" destId="{E878663A-DFF4-46E4-8A7A-C2CCF6417537}" srcOrd="0" destOrd="0" presId="urn:microsoft.com/office/officeart/2005/8/layout/cycle4"/>
    <dgm:cxn modelId="{DE385D97-93A5-4645-8F3F-47737F7DBA5E}" type="presParOf" srcId="{85A9CE30-B271-4AA3-923C-4930E59CDAFC}" destId="{2F8506FD-2184-49B4-983E-10FEECF9E6CB}" srcOrd="1" destOrd="0" presId="urn:microsoft.com/office/officeart/2005/8/layout/cycle4"/>
    <dgm:cxn modelId="{2C657D5A-308C-497C-AE43-95E59239E903}" type="presParOf" srcId="{62F9E1DA-7C7F-4177-ADFB-611FAA9AA123}" destId="{528830E4-950F-470E-8157-71DF11BAE2AD}" srcOrd="1" destOrd="0" presId="urn:microsoft.com/office/officeart/2005/8/layout/cycle4"/>
    <dgm:cxn modelId="{670870C5-F686-456D-AD04-5DA0966657B0}" type="presParOf" srcId="{528830E4-950F-470E-8157-71DF11BAE2AD}" destId="{E7B7AC2C-D2FE-4B92-8B40-52FAF882D260}" srcOrd="0" destOrd="0" presId="urn:microsoft.com/office/officeart/2005/8/layout/cycle4"/>
    <dgm:cxn modelId="{38410D30-7CFE-486F-B26C-DE633A4D1821}" type="presParOf" srcId="{528830E4-950F-470E-8157-71DF11BAE2AD}" destId="{AB74AB8B-D654-453E-9BCE-35DC5A7E30AA}" srcOrd="1" destOrd="0" presId="urn:microsoft.com/office/officeart/2005/8/layout/cycle4"/>
    <dgm:cxn modelId="{07D39BE2-A959-4D6F-A322-311170C0B932}" type="presParOf" srcId="{62F9E1DA-7C7F-4177-ADFB-611FAA9AA123}" destId="{738F6776-DEE5-48BB-AEA9-51BE429E6504}" srcOrd="2" destOrd="0" presId="urn:microsoft.com/office/officeart/2005/8/layout/cycle4"/>
    <dgm:cxn modelId="{4613DC2E-506F-4596-9CCB-70B3EF421259}" type="presParOf" srcId="{738F6776-DEE5-48BB-AEA9-51BE429E6504}" destId="{45C41414-0A21-4697-A543-65E7FF90135A}" srcOrd="0" destOrd="0" presId="urn:microsoft.com/office/officeart/2005/8/layout/cycle4"/>
    <dgm:cxn modelId="{BA63D196-C8A0-4F07-889E-F09BEFEABB58}" type="presParOf" srcId="{738F6776-DEE5-48BB-AEA9-51BE429E6504}" destId="{8FEA3AF2-1589-4A09-A4CD-50760FBD0E3C}" srcOrd="1" destOrd="0" presId="urn:microsoft.com/office/officeart/2005/8/layout/cycle4"/>
    <dgm:cxn modelId="{C48CD32D-CCA6-4CC7-8660-51087B040793}" type="presParOf" srcId="{62F9E1DA-7C7F-4177-ADFB-611FAA9AA123}" destId="{FC858FFF-0A55-45B9-B09E-406BCAD9D005}" srcOrd="3" destOrd="0" presId="urn:microsoft.com/office/officeart/2005/8/layout/cycle4"/>
    <dgm:cxn modelId="{C7F88573-95E7-4C50-85F3-D07A1133DBC3}" type="presParOf" srcId="{FC858FFF-0A55-45B9-B09E-406BCAD9D005}" destId="{4E31E35A-9417-48A1-B881-69BBCEE4F28F}" srcOrd="0" destOrd="0" presId="urn:microsoft.com/office/officeart/2005/8/layout/cycle4"/>
    <dgm:cxn modelId="{2056D47D-33D3-44A0-8A6B-68295F5EE19D}" type="presParOf" srcId="{FC858FFF-0A55-45B9-B09E-406BCAD9D005}" destId="{F223EC66-13C9-4295-BBC1-8F4F400E82E9}" srcOrd="1" destOrd="0" presId="urn:microsoft.com/office/officeart/2005/8/layout/cycle4"/>
    <dgm:cxn modelId="{F4DE65CD-25AD-4D20-B3F9-475C12A6ABE4}" type="presParOf" srcId="{62F9E1DA-7C7F-4177-ADFB-611FAA9AA123}" destId="{7E0F3CEC-3669-4C4A-B1B0-452D708B3461}" srcOrd="4" destOrd="0" presId="urn:microsoft.com/office/officeart/2005/8/layout/cycle4"/>
    <dgm:cxn modelId="{5D58DB64-C059-4285-861D-4270FE1D7972}" type="presParOf" srcId="{D1209129-BD6A-4474-A8C0-0B8508AE3984}" destId="{9242BB1A-983F-4730-B789-158F80400F73}" srcOrd="1" destOrd="0" presId="urn:microsoft.com/office/officeart/2005/8/layout/cycle4"/>
    <dgm:cxn modelId="{E4938ED2-4C67-4E9D-A3FB-11AEF1FB827C}" type="presParOf" srcId="{9242BB1A-983F-4730-B789-158F80400F73}" destId="{05E52DA0-4EF6-48E3-9B49-791A49217687}" srcOrd="0" destOrd="0" presId="urn:microsoft.com/office/officeart/2005/8/layout/cycle4"/>
    <dgm:cxn modelId="{7CCF2985-5E91-4312-BD2F-3503D7968608}" type="presParOf" srcId="{9242BB1A-983F-4730-B789-158F80400F73}" destId="{FE7CD0BB-95ED-420F-93A2-161B4F561754}" srcOrd="1" destOrd="0" presId="urn:microsoft.com/office/officeart/2005/8/layout/cycle4"/>
    <dgm:cxn modelId="{8E1F2F0E-2AE6-4077-9585-E2B7BF960F61}" type="presParOf" srcId="{9242BB1A-983F-4730-B789-158F80400F73}" destId="{50A4AC60-C483-4885-B376-1226A55FCC77}" srcOrd="2" destOrd="0" presId="urn:microsoft.com/office/officeart/2005/8/layout/cycle4"/>
    <dgm:cxn modelId="{0D83F7B8-4ABE-42BF-A93F-18033319D6D7}" type="presParOf" srcId="{9242BB1A-983F-4730-B789-158F80400F73}" destId="{B2976C87-B324-49EA-9E96-2DE4E268DD4A}" srcOrd="3" destOrd="0" presId="urn:microsoft.com/office/officeart/2005/8/layout/cycle4"/>
    <dgm:cxn modelId="{427F21E5-4E3D-4142-8B81-A2D500E5492A}" type="presParOf" srcId="{9242BB1A-983F-4730-B789-158F80400F73}" destId="{5D4D88B7-2B7A-485D-A8F7-1CB95B6159CC}" srcOrd="4" destOrd="0" presId="urn:microsoft.com/office/officeart/2005/8/layout/cycle4"/>
    <dgm:cxn modelId="{4BA8D3EA-DF93-4097-B32A-6DE0BF4740E5}" type="presParOf" srcId="{D1209129-BD6A-4474-A8C0-0B8508AE3984}" destId="{55A79FC8-F0C1-4F87-877D-55589990F657}" srcOrd="2" destOrd="0" presId="urn:microsoft.com/office/officeart/2005/8/layout/cycle4"/>
    <dgm:cxn modelId="{AD1E229A-3DD1-416B-BD4F-EF89A1E2FF56}" type="presParOf" srcId="{D1209129-BD6A-4474-A8C0-0B8508AE3984}" destId="{28542E1B-F722-4978-A6D9-BD752BD54060}"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C41414-0A21-4697-A543-65E7FF90135A}">
      <dsp:nvSpPr>
        <dsp:cNvPr id="0" name=""/>
        <dsp:cNvSpPr/>
      </dsp:nvSpPr>
      <dsp:spPr>
        <a:xfrm>
          <a:off x="5195539" y="3486810"/>
          <a:ext cx="4005058" cy="1816164"/>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r" defTabSz="622300">
            <a:lnSpc>
              <a:spcPct val="90000"/>
            </a:lnSpc>
            <a:spcBef>
              <a:spcPct val="0"/>
            </a:spcBef>
            <a:spcAft>
              <a:spcPct val="15000"/>
            </a:spcAft>
            <a:buChar char="••"/>
          </a:pPr>
          <a:endParaRPr lang="fr-FR" sz="1400" kern="1200" dirty="0"/>
        </a:p>
        <a:p>
          <a:pPr marL="114300" lvl="1" indent="-114300" algn="r" defTabSz="622300">
            <a:lnSpc>
              <a:spcPct val="90000"/>
            </a:lnSpc>
            <a:spcBef>
              <a:spcPct val="0"/>
            </a:spcBef>
            <a:spcAft>
              <a:spcPct val="15000"/>
            </a:spcAft>
            <a:buChar char="••"/>
          </a:pPr>
          <a:endParaRPr lang="fr-FR" sz="1400" kern="1200" dirty="0"/>
        </a:p>
        <a:p>
          <a:pPr marL="114300" lvl="1" indent="-114300" algn="r" defTabSz="622300">
            <a:lnSpc>
              <a:spcPct val="90000"/>
            </a:lnSpc>
            <a:spcBef>
              <a:spcPct val="0"/>
            </a:spcBef>
            <a:spcAft>
              <a:spcPct val="15000"/>
            </a:spcAft>
            <a:buChar char="••"/>
          </a:pPr>
          <a:r>
            <a:rPr lang="fr-FR" sz="1400" kern="1200" dirty="0" smtClean="0"/>
            <a:t>Activités de l’</a:t>
          </a:r>
          <a:r>
            <a:rPr lang="fr-FR" sz="1400" b="1" u="sng" kern="1200" dirty="0" smtClean="0"/>
            <a:t>apprentissage</a:t>
          </a:r>
          <a:r>
            <a:rPr lang="fr-FR" sz="1400" kern="1200" dirty="0" smtClean="0"/>
            <a:t> actif, projets intégrateurs, e-portfolio, évaluation collective, etc.)</a:t>
          </a:r>
          <a:endParaRPr lang="fr-FR" sz="1400" kern="1200" dirty="0"/>
        </a:p>
      </dsp:txBody>
      <dsp:txXfrm>
        <a:off x="6436952" y="3980746"/>
        <a:ext cx="2723750" cy="1282333"/>
      </dsp:txXfrm>
    </dsp:sp>
    <dsp:sp modelId="{4E31E35A-9417-48A1-B881-69BBCEE4F28F}">
      <dsp:nvSpPr>
        <dsp:cNvPr id="0" name=""/>
        <dsp:cNvSpPr/>
      </dsp:nvSpPr>
      <dsp:spPr>
        <a:xfrm>
          <a:off x="1132724" y="3518190"/>
          <a:ext cx="3568796" cy="1765187"/>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fr-FR" sz="1400" kern="1200" dirty="0" smtClean="0"/>
            <a:t>Approche centrée sur un </a:t>
          </a:r>
          <a:r>
            <a:rPr lang="fr-FR" sz="1400" b="1" u="sng" kern="1200" dirty="0" smtClean="0"/>
            <a:t>projet de formation </a:t>
          </a:r>
          <a:r>
            <a:rPr lang="fr-FR" sz="1400" kern="1200" dirty="0" smtClean="0"/>
            <a:t>au cœur d’un programme d’études </a:t>
          </a:r>
          <a:endParaRPr lang="fr-FR" sz="1400" kern="1200" dirty="0"/>
        </a:p>
        <a:p>
          <a:pPr marL="114300" lvl="1" indent="-114300" algn="l" defTabSz="622300">
            <a:lnSpc>
              <a:spcPct val="90000"/>
            </a:lnSpc>
            <a:spcBef>
              <a:spcPct val="0"/>
            </a:spcBef>
            <a:spcAft>
              <a:spcPct val="15000"/>
            </a:spcAft>
            <a:buChar char="••"/>
          </a:pPr>
          <a:r>
            <a:rPr lang="fr-FR" sz="1400" kern="1200" dirty="0" smtClean="0"/>
            <a:t>Approche centrée sur l’étudiant</a:t>
          </a:r>
          <a:endParaRPr lang="fr-FR" sz="1400" kern="1200" dirty="0"/>
        </a:p>
      </dsp:txBody>
      <dsp:txXfrm>
        <a:off x="1171499" y="3998262"/>
        <a:ext cx="2420607" cy="1246340"/>
      </dsp:txXfrm>
    </dsp:sp>
    <dsp:sp modelId="{E7B7AC2C-D2FE-4B92-8B40-52FAF882D260}">
      <dsp:nvSpPr>
        <dsp:cNvPr id="0" name=""/>
        <dsp:cNvSpPr/>
      </dsp:nvSpPr>
      <dsp:spPr>
        <a:xfrm>
          <a:off x="5337423" y="-52653"/>
          <a:ext cx="3615049" cy="1773076"/>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r" defTabSz="622300">
            <a:lnSpc>
              <a:spcPct val="90000"/>
            </a:lnSpc>
            <a:spcBef>
              <a:spcPct val="0"/>
            </a:spcBef>
            <a:spcAft>
              <a:spcPct val="15000"/>
            </a:spcAft>
            <a:buChar char="••"/>
          </a:pPr>
          <a:r>
            <a:rPr lang="fr-FR" sz="1400" b="1" u="sng" kern="1200" dirty="0" smtClean="0"/>
            <a:t>Compétences</a:t>
          </a:r>
          <a:r>
            <a:rPr lang="fr-FR" sz="1400" kern="1200" dirty="0" smtClean="0"/>
            <a:t> à développer </a:t>
          </a:r>
          <a:r>
            <a:rPr lang="fr-FR" sz="1400" b="1" u="sng" kern="1200" dirty="0" smtClean="0">
              <a:effectLst/>
            </a:rPr>
            <a:t>par</a:t>
          </a:r>
          <a:r>
            <a:rPr lang="fr-FR" sz="1400" kern="1200" dirty="0" smtClean="0">
              <a:effectLst/>
            </a:rPr>
            <a:t> </a:t>
          </a:r>
          <a:r>
            <a:rPr lang="fr-FR" sz="1400" kern="1200" dirty="0" smtClean="0"/>
            <a:t>les étudiants</a:t>
          </a:r>
          <a:endParaRPr lang="fr-FR" sz="1400" kern="1200" dirty="0"/>
        </a:p>
      </dsp:txBody>
      <dsp:txXfrm>
        <a:off x="6460887" y="-13704"/>
        <a:ext cx="2452636" cy="1251909"/>
      </dsp:txXfrm>
    </dsp:sp>
    <dsp:sp modelId="{E878663A-DFF4-46E4-8A7A-C2CCF6417537}">
      <dsp:nvSpPr>
        <dsp:cNvPr id="0" name=""/>
        <dsp:cNvSpPr/>
      </dsp:nvSpPr>
      <dsp:spPr>
        <a:xfrm>
          <a:off x="987122" y="19834"/>
          <a:ext cx="3860000" cy="16281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fr-FR" sz="1400" kern="1200" dirty="0" smtClean="0"/>
            <a:t>Un membre d’une </a:t>
          </a:r>
          <a:r>
            <a:rPr lang="fr-FR" sz="1400" b="1" u="sng" kern="1200" dirty="0" smtClean="0"/>
            <a:t>équipe </a:t>
          </a:r>
          <a:r>
            <a:rPr lang="fr-FR" sz="1400" kern="1200" dirty="0" smtClean="0"/>
            <a:t>pédagogique </a:t>
          </a:r>
          <a:endParaRPr lang="fr-FR" sz="1400" kern="1200" dirty="0"/>
        </a:p>
        <a:p>
          <a:pPr marL="114300" lvl="1" indent="-114300" algn="l" defTabSz="622300">
            <a:lnSpc>
              <a:spcPct val="90000"/>
            </a:lnSpc>
            <a:spcBef>
              <a:spcPct val="0"/>
            </a:spcBef>
            <a:spcAft>
              <a:spcPct val="15000"/>
            </a:spcAft>
            <a:buChar char="••"/>
          </a:pPr>
          <a:r>
            <a:rPr lang="fr-FR" sz="1400" kern="1200" dirty="0" smtClean="0"/>
            <a:t>Trois niveaux d’acteurs (établissement, équipe de pilotage, équipes du terrain)</a:t>
          </a:r>
          <a:endParaRPr lang="fr-FR" sz="1400" kern="1200" dirty="0"/>
        </a:p>
      </dsp:txBody>
      <dsp:txXfrm>
        <a:off x="1022886" y="55598"/>
        <a:ext cx="2630472" cy="1149547"/>
      </dsp:txXfrm>
    </dsp:sp>
    <dsp:sp modelId="{05E52DA0-4EF6-48E3-9B49-791A49217687}">
      <dsp:nvSpPr>
        <dsp:cNvPr id="0" name=""/>
        <dsp:cNvSpPr/>
      </dsp:nvSpPr>
      <dsp:spPr>
        <a:xfrm>
          <a:off x="2743569" y="304376"/>
          <a:ext cx="2271275" cy="2271275"/>
        </a:xfrm>
        <a:prstGeom prst="pieWedg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r" defTabSz="622300">
            <a:lnSpc>
              <a:spcPct val="90000"/>
            </a:lnSpc>
            <a:spcBef>
              <a:spcPct val="0"/>
            </a:spcBef>
            <a:spcAft>
              <a:spcPct val="35000"/>
            </a:spcAft>
          </a:pPr>
          <a:r>
            <a:rPr lang="fr-FR" sz="1400" kern="1200" dirty="0" smtClean="0"/>
            <a:t>Professeur travaillant </a:t>
          </a:r>
          <a:r>
            <a:rPr lang="fr-FR" sz="1400" b="1" kern="1200" dirty="0" smtClean="0">
              <a:solidFill>
                <a:schemeClr val="tx1"/>
              </a:solidFill>
            </a:rPr>
            <a:t>seul</a:t>
          </a:r>
          <a:r>
            <a:rPr lang="fr-FR" sz="1400" kern="1200" dirty="0" smtClean="0"/>
            <a:t> </a:t>
          </a:r>
          <a:endParaRPr lang="fr-FR" sz="1400" kern="1200" dirty="0"/>
        </a:p>
      </dsp:txBody>
      <dsp:txXfrm>
        <a:off x="3408810" y="969617"/>
        <a:ext cx="1606034" cy="1606034"/>
      </dsp:txXfrm>
    </dsp:sp>
    <dsp:sp modelId="{FE7CD0BB-95ED-420F-93A2-161B4F561754}">
      <dsp:nvSpPr>
        <dsp:cNvPr id="0" name=""/>
        <dsp:cNvSpPr/>
      </dsp:nvSpPr>
      <dsp:spPr>
        <a:xfrm rot="5400000">
          <a:off x="5119754" y="304376"/>
          <a:ext cx="2271275" cy="2271275"/>
        </a:xfrm>
        <a:prstGeom prst="pieWedge">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fr-FR" sz="1400" b="1" kern="1200" dirty="0" smtClean="0">
              <a:solidFill>
                <a:schemeClr val="tx1"/>
              </a:solidFill>
            </a:rPr>
            <a:t>Objectifs </a:t>
          </a:r>
          <a:r>
            <a:rPr lang="fr-FR" sz="1400" kern="1200" dirty="0" smtClean="0"/>
            <a:t>établis </a:t>
          </a:r>
          <a:r>
            <a:rPr lang="fr-FR" sz="1400" b="1" u="none" kern="1200" dirty="0" smtClean="0">
              <a:solidFill>
                <a:schemeClr val="tx1"/>
              </a:solidFill>
            </a:rPr>
            <a:t>pour</a:t>
          </a:r>
          <a:r>
            <a:rPr lang="fr-FR" sz="1400" u="none" kern="1200" dirty="0" smtClean="0"/>
            <a:t> </a:t>
          </a:r>
          <a:r>
            <a:rPr lang="fr-FR" sz="1400" kern="1200" dirty="0" smtClean="0"/>
            <a:t>les étudiants </a:t>
          </a:r>
          <a:endParaRPr lang="fr-FR" sz="1400" kern="1200" dirty="0"/>
        </a:p>
      </dsp:txBody>
      <dsp:txXfrm rot="-5400000">
        <a:off x="5119754" y="969617"/>
        <a:ext cx="1606034" cy="1606034"/>
      </dsp:txXfrm>
    </dsp:sp>
    <dsp:sp modelId="{50A4AC60-C483-4885-B376-1226A55FCC77}">
      <dsp:nvSpPr>
        <dsp:cNvPr id="0" name=""/>
        <dsp:cNvSpPr/>
      </dsp:nvSpPr>
      <dsp:spPr>
        <a:xfrm rot="10800000">
          <a:off x="5119754" y="2680560"/>
          <a:ext cx="2271275" cy="2271275"/>
        </a:xfrm>
        <a:prstGeom prst="pieWedge">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endParaRPr lang="fr-FR" sz="1400" kern="1200" dirty="0" smtClean="0"/>
        </a:p>
        <a:p>
          <a:pPr lvl="0" algn="l" defTabSz="622300">
            <a:lnSpc>
              <a:spcPct val="90000"/>
            </a:lnSpc>
            <a:spcBef>
              <a:spcPct val="0"/>
            </a:spcBef>
            <a:spcAft>
              <a:spcPct val="35000"/>
            </a:spcAft>
          </a:pPr>
          <a:r>
            <a:rPr lang="fr-FR" sz="1400" kern="1200" dirty="0" smtClean="0"/>
            <a:t>Pédagogie universitaire traditionnelle centrée sur le processus d’</a:t>
          </a:r>
          <a:r>
            <a:rPr lang="fr-FR" sz="1400" b="1" u="sng" kern="1200" dirty="0" smtClean="0">
              <a:solidFill>
                <a:schemeClr val="tx1"/>
              </a:solidFill>
            </a:rPr>
            <a:t>enseignement</a:t>
          </a:r>
          <a:r>
            <a:rPr lang="fr-FR" sz="1400" kern="1200" dirty="0" smtClean="0"/>
            <a:t> </a:t>
          </a:r>
          <a:endParaRPr lang="fr-FR" sz="1400" kern="1200" dirty="0"/>
        </a:p>
      </dsp:txBody>
      <dsp:txXfrm rot="10800000">
        <a:off x="5119754" y="2680560"/>
        <a:ext cx="1606034" cy="1606034"/>
      </dsp:txXfrm>
    </dsp:sp>
    <dsp:sp modelId="{B2976C87-B324-49EA-9E96-2DE4E268DD4A}">
      <dsp:nvSpPr>
        <dsp:cNvPr id="0" name=""/>
        <dsp:cNvSpPr/>
      </dsp:nvSpPr>
      <dsp:spPr>
        <a:xfrm rot="16200000">
          <a:off x="2743569" y="2680560"/>
          <a:ext cx="2271275" cy="2271275"/>
        </a:xfrm>
        <a:prstGeom prst="pieWedg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r" defTabSz="622300">
            <a:lnSpc>
              <a:spcPct val="90000"/>
            </a:lnSpc>
            <a:spcBef>
              <a:spcPct val="0"/>
            </a:spcBef>
            <a:spcAft>
              <a:spcPct val="35000"/>
            </a:spcAft>
          </a:pPr>
          <a:endParaRPr lang="fr-FR" sz="1400" kern="1200" dirty="0" smtClean="0"/>
        </a:p>
        <a:p>
          <a:pPr lvl="0" algn="r" defTabSz="622300">
            <a:lnSpc>
              <a:spcPct val="90000"/>
            </a:lnSpc>
            <a:spcBef>
              <a:spcPct val="0"/>
            </a:spcBef>
            <a:spcAft>
              <a:spcPct val="35000"/>
            </a:spcAft>
          </a:pPr>
          <a:r>
            <a:rPr lang="fr-FR" sz="1400" kern="1200" dirty="0" smtClean="0"/>
            <a:t>Approche-</a:t>
          </a:r>
          <a:r>
            <a:rPr lang="fr-FR" sz="1400" b="1" kern="1200" dirty="0" smtClean="0">
              <a:solidFill>
                <a:schemeClr val="tx1"/>
              </a:solidFill>
            </a:rPr>
            <a:t>cours </a:t>
          </a:r>
          <a:r>
            <a:rPr lang="fr-FR" sz="1400" kern="1200" dirty="0" smtClean="0"/>
            <a:t>centré sur les besoins du professeur-individu pour « ses » cours</a:t>
          </a:r>
          <a:endParaRPr lang="fr-FR" sz="1400" kern="1200" dirty="0"/>
        </a:p>
      </dsp:txBody>
      <dsp:txXfrm rot="5400000">
        <a:off x="3408810" y="2680560"/>
        <a:ext cx="1606034" cy="1606034"/>
      </dsp:txXfrm>
    </dsp:sp>
    <dsp:sp modelId="{55A79FC8-F0C1-4F87-877D-55589990F657}">
      <dsp:nvSpPr>
        <dsp:cNvPr id="0" name=""/>
        <dsp:cNvSpPr/>
      </dsp:nvSpPr>
      <dsp:spPr>
        <a:xfrm>
          <a:off x="4823290" y="2284784"/>
          <a:ext cx="488019" cy="424371"/>
        </a:xfrm>
        <a:prstGeom prst="circularArrow">
          <a:avLst/>
        </a:prstGeom>
        <a:solidFill>
          <a:schemeClr val="accent5">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542E1B-F722-4978-A6D9-BD752BD54060}">
      <dsp:nvSpPr>
        <dsp:cNvPr id="0" name=""/>
        <dsp:cNvSpPr/>
      </dsp:nvSpPr>
      <dsp:spPr>
        <a:xfrm rot="10800000">
          <a:off x="4805179" y="2531315"/>
          <a:ext cx="524241" cy="455855"/>
        </a:xfrm>
        <a:prstGeom prst="circularArrow">
          <a:avLst/>
        </a:prstGeom>
        <a:solidFill>
          <a:schemeClr val="accent5">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987FF4EF-8E23-4915-903C-9AFA32267D0A}" type="datetimeFigureOut">
              <a:rPr lang="fr-FR" smtClean="0"/>
              <a:pPr/>
              <a:t>30/06/2017</a:t>
            </a:fld>
            <a:endParaRPr lang="fr-FR"/>
          </a:p>
        </p:txBody>
      </p:sp>
      <p:sp>
        <p:nvSpPr>
          <p:cNvPr id="4" name="Espace réservé du pied de page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DC8FCC91-E760-4ABC-8BD1-F0568BCC6635}" type="slidenum">
              <a:rPr lang="fr-FR" smtClean="0"/>
              <a:pPr/>
              <a:t>‹N°›</a:t>
            </a:fld>
            <a:endParaRPr lang="fr-FR"/>
          </a:p>
        </p:txBody>
      </p:sp>
    </p:spTree>
    <p:extLst>
      <p:ext uri="{BB962C8B-B14F-4D97-AF65-F5344CB8AC3E}">
        <p14:creationId xmlns:p14="http://schemas.microsoft.com/office/powerpoint/2010/main" val="1864809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3AB63CF5-CD4D-43AC-B8E8-5FF02B05B672}" type="datetimeFigureOut">
              <a:rPr lang="fr-FR" smtClean="0"/>
              <a:pPr/>
              <a:t>30/06/2017</a:t>
            </a:fld>
            <a:endParaRPr lang="fr-FR"/>
          </a:p>
        </p:txBody>
      </p:sp>
      <p:sp>
        <p:nvSpPr>
          <p:cNvPr id="4" name="Espace réservé de l'image des diapositives 3"/>
          <p:cNvSpPr>
            <a:spLocks noGrp="1" noRot="1" noChangeAspect="1"/>
          </p:cNvSpPr>
          <p:nvPr>
            <p:ph type="sldImg" idx="2"/>
          </p:nvPr>
        </p:nvSpPr>
        <p:spPr>
          <a:xfrm>
            <a:off x="2752725" y="514350"/>
            <a:ext cx="3638550" cy="2571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AA84576C-BD86-406E-A39F-98013293A30B}" type="slidenum">
              <a:rPr lang="fr-FR" smtClean="0"/>
              <a:pPr/>
              <a:t>‹N°›</a:t>
            </a:fld>
            <a:endParaRPr lang="fr-FR"/>
          </a:p>
        </p:txBody>
      </p:sp>
    </p:spTree>
    <p:extLst>
      <p:ext uri="{BB962C8B-B14F-4D97-AF65-F5344CB8AC3E}">
        <p14:creationId xmlns:p14="http://schemas.microsoft.com/office/powerpoint/2010/main" val="1040877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A84576C-BD86-406E-A39F-98013293A30B}"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A84576C-BD86-406E-A39F-98013293A30B}" type="slidenum">
              <a:rPr lang="fr-FR" smtClean="0"/>
              <a:pPr/>
              <a:t>3</a:t>
            </a:fld>
            <a:endParaRPr lang="fr-FR"/>
          </a:p>
        </p:txBody>
      </p:sp>
    </p:spTree>
    <p:extLst>
      <p:ext uri="{BB962C8B-B14F-4D97-AF65-F5344CB8AC3E}">
        <p14:creationId xmlns:p14="http://schemas.microsoft.com/office/powerpoint/2010/main" val="2542044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A84576C-BD86-406E-A39F-98013293A30B}" type="slidenum">
              <a:rPr lang="fr-FR" smtClean="0"/>
              <a:pPr/>
              <a:t>4</a:t>
            </a:fld>
            <a:endParaRPr lang="fr-FR"/>
          </a:p>
        </p:txBody>
      </p:sp>
    </p:spTree>
    <p:extLst>
      <p:ext uri="{BB962C8B-B14F-4D97-AF65-F5344CB8AC3E}">
        <p14:creationId xmlns:p14="http://schemas.microsoft.com/office/powerpoint/2010/main" val="1676538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A84576C-BD86-406E-A39F-98013293A30B}" type="slidenum">
              <a:rPr lang="fr-FR" smtClean="0"/>
              <a:pPr/>
              <a:t>16</a:t>
            </a:fld>
            <a:endParaRPr lang="fr-FR"/>
          </a:p>
        </p:txBody>
      </p:sp>
    </p:spTree>
    <p:extLst>
      <p:ext uri="{BB962C8B-B14F-4D97-AF65-F5344CB8AC3E}">
        <p14:creationId xmlns:p14="http://schemas.microsoft.com/office/powerpoint/2010/main" val="305349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A84576C-BD86-406E-A39F-98013293A30B}" type="slidenum">
              <a:rPr lang="fr-FR" smtClean="0"/>
              <a:pPr/>
              <a:t>29</a:t>
            </a:fld>
            <a:endParaRPr lang="fr-FR"/>
          </a:p>
        </p:txBody>
      </p:sp>
    </p:spTree>
    <p:extLst>
      <p:ext uri="{BB962C8B-B14F-4D97-AF65-F5344CB8AC3E}">
        <p14:creationId xmlns:p14="http://schemas.microsoft.com/office/powerpoint/2010/main" val="1896936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A84576C-BD86-406E-A39F-98013293A30B}" type="slidenum">
              <a:rPr lang="fr-FR" smtClean="0"/>
              <a:pPr/>
              <a:t>31</a:t>
            </a:fld>
            <a:endParaRPr lang="fr-FR"/>
          </a:p>
        </p:txBody>
      </p:sp>
    </p:spTree>
    <p:extLst>
      <p:ext uri="{BB962C8B-B14F-4D97-AF65-F5344CB8AC3E}">
        <p14:creationId xmlns:p14="http://schemas.microsoft.com/office/powerpoint/2010/main" val="4211209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A84576C-BD86-406E-A39F-98013293A30B}" type="slidenum">
              <a:rPr lang="fr-FR" smtClean="0"/>
              <a:pPr/>
              <a:t>33</a:t>
            </a:fld>
            <a:endParaRPr lang="fr-FR"/>
          </a:p>
        </p:txBody>
      </p:sp>
    </p:spTree>
    <p:extLst>
      <p:ext uri="{BB962C8B-B14F-4D97-AF65-F5344CB8AC3E}">
        <p14:creationId xmlns:p14="http://schemas.microsoft.com/office/powerpoint/2010/main" val="1937311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A84576C-BD86-406E-A39F-98013293A30B}" type="slidenum">
              <a:rPr lang="fr-FR" smtClean="0"/>
              <a:pPr/>
              <a:t>36</a:t>
            </a:fld>
            <a:endParaRPr lang="fr-FR"/>
          </a:p>
        </p:txBody>
      </p:sp>
    </p:spTree>
    <p:extLst>
      <p:ext uri="{BB962C8B-B14F-4D97-AF65-F5344CB8AC3E}">
        <p14:creationId xmlns:p14="http://schemas.microsoft.com/office/powerpoint/2010/main" val="33166348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378148" y="1188343"/>
            <a:ext cx="10009112" cy="5040560"/>
          </a:xfrm>
        </p:spPr>
        <p:txBody>
          <a:bodyPr>
            <a:normAutofit/>
          </a:bodyPr>
          <a:lstStyle>
            <a:lvl1pPr marL="0" indent="0" algn="ctr">
              <a:buClr>
                <a:srgbClr val="006EAB"/>
              </a:buClr>
              <a:buSzPct val="120000"/>
              <a:buFont typeface="Wingdings" pitchFamily="2" charset="2"/>
              <a:buNone/>
              <a:defRPr sz="4400">
                <a:solidFill>
                  <a:srgbClr val="006EAB"/>
                </a:solidFill>
              </a:defRPr>
            </a:lvl1pPr>
            <a:lvl2pPr marL="521252" indent="0" algn="ctr">
              <a:buNone/>
              <a:defRPr>
                <a:solidFill>
                  <a:schemeClr val="tx1">
                    <a:tint val="75000"/>
                  </a:schemeClr>
                </a:solidFill>
              </a:defRPr>
            </a:lvl2pPr>
            <a:lvl3pPr marL="1042504" indent="0" algn="ctr">
              <a:buNone/>
              <a:defRPr>
                <a:solidFill>
                  <a:schemeClr val="tx1">
                    <a:tint val="75000"/>
                  </a:schemeClr>
                </a:solidFill>
              </a:defRPr>
            </a:lvl3pPr>
            <a:lvl4pPr marL="1563756" indent="0" algn="ctr">
              <a:buNone/>
              <a:defRPr>
                <a:solidFill>
                  <a:schemeClr val="tx1">
                    <a:tint val="75000"/>
                  </a:schemeClr>
                </a:solidFill>
              </a:defRPr>
            </a:lvl4pPr>
            <a:lvl5pPr marL="2085008" indent="0" algn="ctr">
              <a:buNone/>
              <a:defRPr>
                <a:solidFill>
                  <a:schemeClr val="tx1">
                    <a:tint val="75000"/>
                  </a:schemeClr>
                </a:solidFill>
              </a:defRPr>
            </a:lvl5pPr>
            <a:lvl6pPr marL="2606259" indent="0" algn="ctr">
              <a:buNone/>
              <a:defRPr>
                <a:solidFill>
                  <a:schemeClr val="tx1">
                    <a:tint val="75000"/>
                  </a:schemeClr>
                </a:solidFill>
              </a:defRPr>
            </a:lvl6pPr>
            <a:lvl7pPr marL="3127512" indent="0" algn="ctr">
              <a:buNone/>
              <a:defRPr>
                <a:solidFill>
                  <a:schemeClr val="tx1">
                    <a:tint val="75000"/>
                  </a:schemeClr>
                </a:solidFill>
              </a:defRPr>
            </a:lvl7pPr>
            <a:lvl8pPr marL="3648764" indent="0" algn="ctr">
              <a:buNone/>
              <a:defRPr>
                <a:solidFill>
                  <a:schemeClr val="tx1">
                    <a:tint val="75000"/>
                  </a:schemeClr>
                </a:solidFill>
              </a:defRPr>
            </a:lvl8pPr>
            <a:lvl9pPr marL="4170015" indent="0" algn="ctr">
              <a:buNone/>
              <a:defRPr>
                <a:solidFill>
                  <a:schemeClr val="tx1">
                    <a:tint val="75000"/>
                  </a:schemeClr>
                </a:solidFill>
              </a:defRPr>
            </a:lvl9pPr>
          </a:lstStyle>
          <a:p>
            <a:r>
              <a:rPr lang="fr-FR" dirty="0" smtClean="0"/>
              <a:t>Cliquez pour modifier le style des sous-titres du masque</a:t>
            </a:r>
            <a:endParaRPr lang="fr-FR"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4132" y="324247"/>
            <a:ext cx="1268802" cy="576064"/>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882204" y="180231"/>
            <a:ext cx="9505056" cy="1008112"/>
          </a:xfrm>
          <a:prstGeom prst="rect">
            <a:avLst/>
          </a:prstGeom>
        </p:spPr>
        <p:txBody>
          <a:bodyPr/>
          <a:lstStyle/>
          <a:p>
            <a:r>
              <a:rPr lang="fr-FR" dirty="0" smtClean="0"/>
              <a:t>Cliquez pour modifier le style du titre</a:t>
            </a:r>
            <a:endParaRPr lang="fr-FR" dirty="0"/>
          </a:p>
        </p:txBody>
      </p:sp>
      <p:sp>
        <p:nvSpPr>
          <p:cNvPr id="3" name="Espace réservé du contenu 2"/>
          <p:cNvSpPr>
            <a:spLocks noGrp="1"/>
          </p:cNvSpPr>
          <p:nvPr>
            <p:ph idx="1"/>
          </p:nvPr>
        </p:nvSpPr>
        <p:spPr>
          <a:xfrm>
            <a:off x="252000" y="1260000"/>
            <a:ext cx="10135260" cy="5256935"/>
          </a:xfrm>
        </p:spPr>
        <p:txBody>
          <a:bodyPr/>
          <a:lstStyle>
            <a:lvl2pPr>
              <a:buClr>
                <a:srgbClr val="EB6E08"/>
              </a:buClr>
              <a:defRPr/>
            </a:lvl2pPr>
            <a:lvl3pPr>
              <a:buClr>
                <a:schemeClr val="tx1">
                  <a:lumMod val="50000"/>
                  <a:lumOff val="50000"/>
                </a:schemeClr>
              </a:buClr>
              <a:defRPr/>
            </a:lvl3pPr>
            <a:lvl4pPr>
              <a:buClr>
                <a:srgbClr val="EB6E08"/>
              </a:buClr>
              <a:defRPr/>
            </a:lvl4pPr>
            <a:lvl5pPr>
              <a:buClr>
                <a:schemeClr val="tx1">
                  <a:lumMod val="50000"/>
                  <a:lumOff val="50000"/>
                </a:schemeClr>
              </a:buClr>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4132" y="324247"/>
            <a:ext cx="530353" cy="24079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882204" y="180231"/>
            <a:ext cx="9289032" cy="1008112"/>
          </a:xfrm>
          <a:prstGeom prst="rect">
            <a:avLst/>
          </a:prstGeom>
        </p:spPr>
        <p:txBody>
          <a:bodyPr/>
          <a:lstStyle/>
          <a:p>
            <a:r>
              <a:rPr lang="fr-FR" dirty="0" smtClean="0"/>
              <a:t>Cliquez pour modifier le style du titre</a:t>
            </a:r>
            <a:endParaRPr lang="fr-FR" dirty="0"/>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4132" y="324247"/>
            <a:ext cx="530353" cy="24079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252000" y="1260000"/>
            <a:ext cx="10135260" cy="5256935"/>
          </a:xfrm>
          <a:prstGeom prst="rect">
            <a:avLst/>
          </a:prstGeom>
        </p:spPr>
        <p:txBody>
          <a:bodyPr vert="horz" lIns="0" tIns="0" rIns="0" bIns="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7" name="Rectangle 6"/>
          <p:cNvSpPr/>
          <p:nvPr userDrawn="1"/>
        </p:nvSpPr>
        <p:spPr>
          <a:xfrm>
            <a:off x="-3750" y="6660951"/>
            <a:ext cx="10697149" cy="900312"/>
          </a:xfrm>
          <a:prstGeom prst="rect">
            <a:avLst/>
          </a:prstGeom>
          <a:solidFill>
            <a:srgbClr val="EB6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 name="Image 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98228" y="6819839"/>
            <a:ext cx="2197612" cy="597409"/>
          </a:xfrm>
          <a:prstGeom prst="rect">
            <a:avLst/>
          </a:prstGeom>
        </p:spPr>
      </p:pic>
      <p:pic>
        <p:nvPicPr>
          <p:cNvPr id="4" name="Image 3"/>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0116" y="6660951"/>
            <a:ext cx="900686" cy="900686"/>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8" r:id="rId3"/>
    <p:sldLayoutId id="2147483679" r:id="rId4"/>
  </p:sldLayoutIdLst>
  <p:hf hdr="0" dt="0"/>
  <p:txStyles>
    <p:titleStyle>
      <a:lvl1pPr algn="l" defTabSz="1042504" rtl="0" eaLnBrk="1" latinLnBrk="0" hangingPunct="1">
        <a:spcBef>
          <a:spcPct val="0"/>
        </a:spcBef>
        <a:buNone/>
        <a:defRPr sz="2500" b="1" i="0" kern="1200" cap="all" baseline="0">
          <a:solidFill>
            <a:schemeClr val="tx1"/>
          </a:solidFill>
          <a:latin typeface="+mj-lt"/>
          <a:ea typeface="+mj-ea"/>
          <a:cs typeface="+mj-cs"/>
        </a:defRPr>
      </a:lvl1pPr>
    </p:titleStyle>
    <p:bodyStyle>
      <a:lvl1pPr marL="390938" indent="-390938" algn="l" defTabSz="1042504" rtl="0" eaLnBrk="1" latinLnBrk="0" hangingPunct="1">
        <a:spcBef>
          <a:spcPct val="20000"/>
        </a:spcBef>
        <a:buFontTx/>
        <a:buNone/>
        <a:defRPr sz="2300" b="1" i="0" kern="1200" baseline="0">
          <a:solidFill>
            <a:schemeClr val="tx1"/>
          </a:solidFill>
          <a:latin typeface="+mn-lt"/>
          <a:ea typeface="+mn-ea"/>
          <a:cs typeface="+mn-cs"/>
        </a:defRPr>
      </a:lvl1pPr>
      <a:lvl2pPr marL="180975" indent="-180975" algn="l" defTabSz="1042504" rtl="0" eaLnBrk="1" latinLnBrk="0" hangingPunct="1">
        <a:spcBef>
          <a:spcPts val="600"/>
        </a:spcBef>
        <a:buClr>
          <a:srgbClr val="EB6E08"/>
        </a:buClr>
        <a:buSzPct val="120000"/>
        <a:buFont typeface="Wingdings" pitchFamily="2" charset="2"/>
        <a:buChar char="§"/>
        <a:defRPr sz="2100" kern="1200" baseline="0">
          <a:solidFill>
            <a:schemeClr val="tx1"/>
          </a:solidFill>
          <a:latin typeface="+mn-lt"/>
          <a:ea typeface="+mn-ea"/>
          <a:cs typeface="+mn-cs"/>
        </a:defRPr>
      </a:lvl2pPr>
      <a:lvl3pPr marL="381000" indent="-180975" algn="l" defTabSz="1042504" rtl="0" eaLnBrk="1" latinLnBrk="0" hangingPunct="1">
        <a:spcBef>
          <a:spcPts val="600"/>
        </a:spcBef>
        <a:buClr>
          <a:schemeClr val="tx1">
            <a:lumMod val="50000"/>
            <a:lumOff val="50000"/>
          </a:schemeClr>
        </a:buClr>
        <a:buSzPct val="120000"/>
        <a:buFont typeface="Wingdings" pitchFamily="2" charset="2"/>
        <a:buChar char="§"/>
        <a:defRPr sz="1900" kern="1200">
          <a:solidFill>
            <a:schemeClr val="tx1"/>
          </a:solidFill>
          <a:latin typeface="+mn-lt"/>
          <a:ea typeface="+mn-ea"/>
          <a:cs typeface="+mn-cs"/>
        </a:defRPr>
      </a:lvl3pPr>
      <a:lvl4pPr marL="533400" indent="-161925" algn="l" defTabSz="1042504" rtl="0" eaLnBrk="1" latinLnBrk="0" hangingPunct="1">
        <a:spcBef>
          <a:spcPts val="600"/>
        </a:spcBef>
        <a:buClr>
          <a:srgbClr val="EB6E08"/>
        </a:buClr>
        <a:buSzPct val="120000"/>
        <a:buFont typeface="Wingdings" pitchFamily="2" charset="2"/>
        <a:buChar char="§"/>
        <a:defRPr sz="1700" kern="1200">
          <a:solidFill>
            <a:schemeClr val="tx1"/>
          </a:solidFill>
          <a:latin typeface="+mn-lt"/>
          <a:ea typeface="+mn-ea"/>
          <a:cs typeface="+mn-cs"/>
        </a:defRPr>
      </a:lvl4pPr>
      <a:lvl5pPr marL="714375" indent="-161925" algn="l" defTabSz="1042504" rtl="0" eaLnBrk="1" latinLnBrk="0" hangingPunct="1">
        <a:spcBef>
          <a:spcPts val="600"/>
        </a:spcBef>
        <a:buClr>
          <a:schemeClr val="tx1">
            <a:lumMod val="50000"/>
            <a:lumOff val="50000"/>
          </a:schemeClr>
        </a:buClr>
        <a:buSzPct val="120000"/>
        <a:buFont typeface="Wingdings" pitchFamily="2" charset="2"/>
        <a:buChar char="§"/>
        <a:defRPr sz="1500" kern="1200">
          <a:solidFill>
            <a:schemeClr val="tx1"/>
          </a:solidFill>
          <a:latin typeface="+mn-lt"/>
          <a:ea typeface="+mn-ea"/>
          <a:cs typeface="+mn-cs"/>
        </a:defRPr>
      </a:lvl5pPr>
      <a:lvl6pPr marL="2866886" indent="-260626" algn="l" defTabSz="1042504"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88137" indent="-260626" algn="l" defTabSz="1042504"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09390" indent="-260626" algn="l" defTabSz="1042504"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30642" indent="-260626" algn="l" defTabSz="1042504"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fr-FR"/>
      </a:defPPr>
      <a:lvl1pPr marL="0" algn="l" defTabSz="1042504" rtl="0" eaLnBrk="1" latinLnBrk="0" hangingPunct="1">
        <a:defRPr sz="2100" kern="1200">
          <a:solidFill>
            <a:schemeClr val="tx1"/>
          </a:solidFill>
          <a:latin typeface="+mn-lt"/>
          <a:ea typeface="+mn-ea"/>
          <a:cs typeface="+mn-cs"/>
        </a:defRPr>
      </a:lvl1pPr>
      <a:lvl2pPr marL="521252" algn="l" defTabSz="1042504" rtl="0" eaLnBrk="1" latinLnBrk="0" hangingPunct="1">
        <a:defRPr sz="2100" kern="1200">
          <a:solidFill>
            <a:schemeClr val="tx1"/>
          </a:solidFill>
          <a:latin typeface="+mn-lt"/>
          <a:ea typeface="+mn-ea"/>
          <a:cs typeface="+mn-cs"/>
        </a:defRPr>
      </a:lvl2pPr>
      <a:lvl3pPr marL="1042504" algn="l" defTabSz="1042504" rtl="0" eaLnBrk="1" latinLnBrk="0" hangingPunct="1">
        <a:defRPr sz="2100" kern="1200">
          <a:solidFill>
            <a:schemeClr val="tx1"/>
          </a:solidFill>
          <a:latin typeface="+mn-lt"/>
          <a:ea typeface="+mn-ea"/>
          <a:cs typeface="+mn-cs"/>
        </a:defRPr>
      </a:lvl3pPr>
      <a:lvl4pPr marL="1563756" algn="l" defTabSz="1042504" rtl="0" eaLnBrk="1" latinLnBrk="0" hangingPunct="1">
        <a:defRPr sz="2100" kern="1200">
          <a:solidFill>
            <a:schemeClr val="tx1"/>
          </a:solidFill>
          <a:latin typeface="+mn-lt"/>
          <a:ea typeface="+mn-ea"/>
          <a:cs typeface="+mn-cs"/>
        </a:defRPr>
      </a:lvl4pPr>
      <a:lvl5pPr marL="2085008" algn="l" defTabSz="1042504" rtl="0" eaLnBrk="1" latinLnBrk="0" hangingPunct="1">
        <a:defRPr sz="2100" kern="1200">
          <a:solidFill>
            <a:schemeClr val="tx1"/>
          </a:solidFill>
          <a:latin typeface="+mn-lt"/>
          <a:ea typeface="+mn-ea"/>
          <a:cs typeface="+mn-cs"/>
        </a:defRPr>
      </a:lvl5pPr>
      <a:lvl6pPr marL="2606259" algn="l" defTabSz="1042504" rtl="0" eaLnBrk="1" latinLnBrk="0" hangingPunct="1">
        <a:defRPr sz="2100" kern="1200">
          <a:solidFill>
            <a:schemeClr val="tx1"/>
          </a:solidFill>
          <a:latin typeface="+mn-lt"/>
          <a:ea typeface="+mn-ea"/>
          <a:cs typeface="+mn-cs"/>
        </a:defRPr>
      </a:lvl6pPr>
      <a:lvl7pPr marL="3127512" algn="l" defTabSz="1042504" rtl="0" eaLnBrk="1" latinLnBrk="0" hangingPunct="1">
        <a:defRPr sz="2100" kern="1200">
          <a:solidFill>
            <a:schemeClr val="tx1"/>
          </a:solidFill>
          <a:latin typeface="+mn-lt"/>
          <a:ea typeface="+mn-ea"/>
          <a:cs typeface="+mn-cs"/>
        </a:defRPr>
      </a:lvl7pPr>
      <a:lvl8pPr marL="3648764" algn="l" defTabSz="1042504" rtl="0" eaLnBrk="1" latinLnBrk="0" hangingPunct="1">
        <a:defRPr sz="2100" kern="1200">
          <a:solidFill>
            <a:schemeClr val="tx1"/>
          </a:solidFill>
          <a:latin typeface="+mn-lt"/>
          <a:ea typeface="+mn-ea"/>
          <a:cs typeface="+mn-cs"/>
        </a:defRPr>
      </a:lvl8pPr>
      <a:lvl9pPr marL="4170015" algn="l" defTabSz="1042504"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2" Type="http://schemas.openxmlformats.org/officeDocument/2006/relationships/hyperlink" Target="http://jipn.unicaen.fr/"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9976" y="-1"/>
            <a:ext cx="11023375" cy="7561263"/>
          </a:xfrm>
          <a:prstGeom prst="rect">
            <a:avLst/>
          </a:prstGeom>
          <a:solidFill>
            <a:srgbClr val="EB6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05110" y="6472244"/>
            <a:ext cx="827987" cy="827987"/>
          </a:xfrm>
          <a:prstGeom prst="rect">
            <a:avLst/>
          </a:prstGeom>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71291" y="6469845"/>
            <a:ext cx="827987" cy="827987"/>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71290" y="5570150"/>
            <a:ext cx="827987" cy="827987"/>
          </a:xfrm>
          <a:prstGeom prst="rect">
            <a:avLst/>
          </a:prstGeom>
        </p:spPr>
      </p:pic>
      <p:pic>
        <p:nvPicPr>
          <p:cNvPr id="13" name="Imag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50955" y="5571320"/>
            <a:ext cx="827987" cy="827987"/>
          </a:xfrm>
          <a:prstGeom prst="rect">
            <a:avLst/>
          </a:prstGeom>
        </p:spPr>
      </p:pic>
      <p:pic>
        <p:nvPicPr>
          <p:cNvPr id="15" name="Imag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05110" y="5592301"/>
            <a:ext cx="827987" cy="827987"/>
          </a:xfrm>
          <a:prstGeom prst="rect">
            <a:avLst/>
          </a:prstGeom>
        </p:spPr>
      </p:pic>
      <p:pic>
        <p:nvPicPr>
          <p:cNvPr id="16" name="Image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50956" y="393602"/>
            <a:ext cx="1088604" cy="1088604"/>
          </a:xfrm>
          <a:prstGeom prst="rect">
            <a:avLst/>
          </a:prstGeom>
        </p:spPr>
      </p:pic>
      <p:pic>
        <p:nvPicPr>
          <p:cNvPr id="19" name="Image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239606" y="393602"/>
            <a:ext cx="1088604" cy="1088604"/>
          </a:xfrm>
          <a:prstGeom prst="rect">
            <a:avLst/>
          </a:prstGeom>
        </p:spPr>
      </p:pic>
      <p:pic>
        <p:nvPicPr>
          <p:cNvPr id="21" name="Imag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05099" y="4284687"/>
            <a:ext cx="3276574" cy="3276574"/>
          </a:xfrm>
          <a:prstGeom prst="rect">
            <a:avLst/>
          </a:prstGeom>
        </p:spPr>
      </p:pic>
      <p:pic>
        <p:nvPicPr>
          <p:cNvPr id="23" name="Image 2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29022" y="257066"/>
            <a:ext cx="4506763" cy="1225140"/>
          </a:xfrm>
          <a:prstGeom prst="rect">
            <a:avLst/>
          </a:prstGeom>
        </p:spPr>
      </p:pic>
      <p:sp>
        <p:nvSpPr>
          <p:cNvPr id="4" name="ZoneTexte 3"/>
          <p:cNvSpPr txBox="1"/>
          <p:nvPr/>
        </p:nvSpPr>
        <p:spPr>
          <a:xfrm>
            <a:off x="7290213" y="1605766"/>
            <a:ext cx="3169055" cy="1431161"/>
          </a:xfrm>
          <a:prstGeom prst="rect">
            <a:avLst/>
          </a:prstGeom>
          <a:noFill/>
        </p:spPr>
        <p:txBody>
          <a:bodyPr wrap="square" rtlCol="0">
            <a:spAutoFit/>
          </a:bodyPr>
          <a:lstStyle/>
          <a:p>
            <a:pPr algn="r"/>
            <a:r>
              <a:rPr lang="fr-FR" sz="2400" b="1" dirty="0" smtClean="0">
                <a:solidFill>
                  <a:schemeClr val="bg1"/>
                </a:solidFill>
                <a:latin typeface="+mj-lt"/>
              </a:rPr>
              <a:t>SolsTICE d’été n° 3</a:t>
            </a:r>
          </a:p>
          <a:p>
            <a:pPr algn="r"/>
            <a:r>
              <a:rPr lang="fr-FR" sz="1400" b="1" dirty="0" smtClean="0">
                <a:latin typeface="+mj-lt"/>
              </a:rPr>
              <a:t>ENSICAEN</a:t>
            </a:r>
          </a:p>
          <a:p>
            <a:pPr algn="r"/>
            <a:r>
              <a:rPr lang="fr-FR" sz="1400" b="1" dirty="0" smtClean="0">
                <a:latin typeface="+mj-lt"/>
              </a:rPr>
              <a:t>22 juin 2017</a:t>
            </a:r>
          </a:p>
          <a:p>
            <a:pPr algn="r"/>
            <a:endParaRPr lang="fr-FR" sz="1400" dirty="0" smtClean="0">
              <a:latin typeface="+mj-lt"/>
            </a:endParaRPr>
          </a:p>
          <a:p>
            <a:endParaRPr lang="fr-FR" dirty="0"/>
          </a:p>
        </p:txBody>
      </p:sp>
      <p:sp>
        <p:nvSpPr>
          <p:cNvPr id="6" name="ZoneTexte 5"/>
          <p:cNvSpPr txBox="1"/>
          <p:nvPr/>
        </p:nvSpPr>
        <p:spPr>
          <a:xfrm>
            <a:off x="2682404" y="3277857"/>
            <a:ext cx="7776864" cy="1615827"/>
          </a:xfrm>
          <a:prstGeom prst="rect">
            <a:avLst/>
          </a:prstGeom>
          <a:noFill/>
        </p:spPr>
        <p:txBody>
          <a:bodyPr wrap="square" rtlCol="0">
            <a:spAutoFit/>
          </a:bodyPr>
          <a:lstStyle/>
          <a:p>
            <a:pPr algn="just"/>
            <a:r>
              <a:rPr lang="fr-FR" sz="2700" b="1" dirty="0" smtClean="0">
                <a:solidFill>
                  <a:schemeClr val="bg1"/>
                </a:solidFill>
                <a:latin typeface="+mj-lt"/>
              </a:rPr>
              <a:t>Projets à </a:t>
            </a:r>
            <a:r>
              <a:rPr lang="fr-FR" sz="2700" b="1" dirty="0">
                <a:solidFill>
                  <a:schemeClr val="bg1"/>
                </a:solidFill>
                <a:latin typeface="+mj-lt"/>
              </a:rPr>
              <a:t>dominante pédagogique </a:t>
            </a:r>
            <a:r>
              <a:rPr lang="fr-FR" sz="2700" b="1" dirty="0" smtClean="0">
                <a:solidFill>
                  <a:schemeClr val="bg1"/>
                </a:solidFill>
                <a:latin typeface="+mj-lt"/>
              </a:rPr>
              <a:t>et leur accompagnement par Normandie Université </a:t>
            </a:r>
            <a:endParaRPr lang="fr-FR" sz="2700" b="1" dirty="0">
              <a:solidFill>
                <a:schemeClr val="bg1"/>
              </a:solidFill>
              <a:latin typeface="+mj-lt"/>
            </a:endParaRPr>
          </a:p>
          <a:p>
            <a:pPr algn="r"/>
            <a:endParaRPr lang="fr-FR" sz="1550" b="1" dirty="0" smtClean="0">
              <a:solidFill>
                <a:schemeClr val="bg1"/>
              </a:solidFill>
              <a:latin typeface="+mj-lt"/>
            </a:endParaRPr>
          </a:p>
          <a:p>
            <a:pPr algn="r"/>
            <a:r>
              <a:rPr lang="fr-FR" sz="1550" b="1" dirty="0" smtClean="0">
                <a:latin typeface="+mj-lt"/>
              </a:rPr>
              <a:t>RYNIAK Alena</a:t>
            </a:r>
            <a:r>
              <a:rPr lang="fr-FR" sz="1550" dirty="0" smtClean="0">
                <a:latin typeface="+mj-lt"/>
              </a:rPr>
              <a:t>, ingénieur pédagogique à Normandie Université </a:t>
            </a:r>
            <a:endParaRPr lang="fr-FR" sz="1550" dirty="0">
              <a:latin typeface="+mj-lt"/>
            </a:endParaRPr>
          </a:p>
          <a:p>
            <a:endParaRPr lang="fr-FR" sz="1400" dirty="0">
              <a:latin typeface="+mj-lt"/>
            </a:endParaRPr>
          </a:p>
        </p:txBody>
      </p:sp>
      <p:pic>
        <p:nvPicPr>
          <p:cNvPr id="7" name="Image 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531557" y="6689335"/>
            <a:ext cx="933902" cy="59573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Mooc « former et développer les compétences »</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0610" y="1469022"/>
            <a:ext cx="9518205" cy="4839119"/>
          </a:xfrm>
        </p:spPr>
      </p:pic>
    </p:spTree>
    <p:extLst>
      <p:ext uri="{BB962C8B-B14F-4D97-AF65-F5344CB8AC3E}">
        <p14:creationId xmlns:p14="http://schemas.microsoft.com/office/powerpoint/2010/main" val="32105234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fr-FR" dirty="0" smtClean="0"/>
          </a:p>
          <a:p>
            <a:endParaRPr lang="fr-FR" dirty="0"/>
          </a:p>
          <a:p>
            <a:endParaRPr lang="fr-FR" dirty="0" smtClean="0"/>
          </a:p>
          <a:p>
            <a:endParaRPr lang="fr-FR" dirty="0"/>
          </a:p>
          <a:p>
            <a:pPr algn="ctr"/>
            <a:r>
              <a:rPr lang="fr-FR" sz="3200" dirty="0" smtClean="0"/>
              <a:t>1 projet de MOOC né d’une initiative individuelle</a:t>
            </a:r>
          </a:p>
          <a:p>
            <a:pPr algn="ctr"/>
            <a:r>
              <a:rPr lang="fr-FR" sz="3200" dirty="0" smtClean="0"/>
              <a:t>(sur Moodle)</a:t>
            </a:r>
            <a:endParaRPr lang="fr-FR" sz="3200" dirty="0"/>
          </a:p>
        </p:txBody>
      </p:sp>
    </p:spTree>
    <p:extLst>
      <p:ext uri="{BB962C8B-B14F-4D97-AF65-F5344CB8AC3E}">
        <p14:creationId xmlns:p14="http://schemas.microsoft.com/office/powerpoint/2010/main" val="28833280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MOOC « champignons » (Élisabeth chosson)</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7322" y="1260475"/>
            <a:ext cx="9204781" cy="5256213"/>
          </a:xfrm>
        </p:spPr>
      </p:pic>
    </p:spTree>
    <p:extLst>
      <p:ext uri="{BB962C8B-B14F-4D97-AF65-F5344CB8AC3E}">
        <p14:creationId xmlns:p14="http://schemas.microsoft.com/office/powerpoint/2010/main" val="37931883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fr-FR" dirty="0" smtClean="0"/>
          </a:p>
          <a:p>
            <a:endParaRPr lang="fr-FR" dirty="0"/>
          </a:p>
          <a:p>
            <a:endParaRPr lang="fr-FR" dirty="0" smtClean="0"/>
          </a:p>
          <a:p>
            <a:endParaRPr lang="fr-FR" dirty="0"/>
          </a:p>
          <a:p>
            <a:pPr algn="ctr"/>
            <a:r>
              <a:rPr lang="fr-FR" sz="3200" dirty="0" smtClean="0"/>
              <a:t>36 projets de MOOC en cours </a:t>
            </a:r>
            <a:endParaRPr lang="fr-FR" sz="3200" dirty="0"/>
          </a:p>
        </p:txBody>
      </p:sp>
    </p:spTree>
    <p:extLst>
      <p:ext uri="{BB962C8B-B14F-4D97-AF65-F5344CB8AC3E}">
        <p14:creationId xmlns:p14="http://schemas.microsoft.com/office/powerpoint/2010/main" val="39452158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Projets en cours </a:t>
            </a:r>
            <a:endParaRPr lang="fr-FR" dirty="0"/>
          </a:p>
        </p:txBody>
      </p:sp>
      <p:sp>
        <p:nvSpPr>
          <p:cNvPr id="3" name="Espace réservé du contenu 2"/>
          <p:cNvSpPr>
            <a:spLocks noGrp="1"/>
          </p:cNvSpPr>
          <p:nvPr>
            <p:ph idx="1"/>
          </p:nvPr>
        </p:nvSpPr>
        <p:spPr/>
        <p:txBody>
          <a:bodyPr>
            <a:normAutofit fontScale="85000" lnSpcReduction="20000"/>
          </a:bodyPr>
          <a:lstStyle/>
          <a:p>
            <a:r>
              <a:rPr lang="fr-FR" sz="2100" dirty="0">
                <a:cs typeface="Adobe Arabic" panose="02040503050201020203" pitchFamily="18" charset="-78"/>
              </a:rPr>
              <a:t> </a:t>
            </a:r>
            <a:r>
              <a:rPr lang="fr-FR" sz="2100" dirty="0" smtClean="0">
                <a:cs typeface="Adobe Arabic" panose="02040503050201020203" pitchFamily="18" charset="-78"/>
              </a:rPr>
              <a:t>  </a:t>
            </a:r>
            <a:r>
              <a:rPr lang="fr-FR" sz="1900" dirty="0" smtClean="0">
                <a:solidFill>
                  <a:srgbClr val="EB6E08"/>
                </a:solidFill>
                <a:cs typeface="Adobe Arabic" panose="02040503050201020203" pitchFamily="18" charset="-78"/>
              </a:rPr>
              <a:t>Nouvelles sessions des MOOC existants </a:t>
            </a:r>
          </a:p>
          <a:p>
            <a:r>
              <a:rPr lang="fr-FR" sz="1900" b="0" dirty="0" smtClean="0">
                <a:cs typeface="Adobe Arabic" panose="02040503050201020203" pitchFamily="18" charset="-78"/>
              </a:rPr>
              <a:t>MOOC "Former et développer les compétences"  </a:t>
            </a:r>
          </a:p>
          <a:p>
            <a:r>
              <a:rPr lang="fr-FR" sz="1900" b="0" dirty="0" smtClean="0">
                <a:cs typeface="Adobe Arabic" panose="02040503050201020203" pitchFamily="18" charset="-78"/>
              </a:rPr>
              <a:t>SPOC "Soyez acteur de la sécurité de l’information" (à destination du secondaire) </a:t>
            </a:r>
          </a:p>
          <a:p>
            <a:r>
              <a:rPr lang="fr-FR" sz="1900" dirty="0">
                <a:cs typeface="Adobe Arabic" panose="02040503050201020203" pitchFamily="18" charset="-78"/>
              </a:rPr>
              <a:t>1</a:t>
            </a:r>
            <a:r>
              <a:rPr lang="fr-FR" sz="1900" dirty="0" smtClean="0">
                <a:cs typeface="Adobe Arabic" panose="02040503050201020203" pitchFamily="18" charset="-78"/>
              </a:rPr>
              <a:t>/ </a:t>
            </a:r>
            <a:r>
              <a:rPr lang="fr-FR" sz="1900" dirty="0">
                <a:solidFill>
                  <a:srgbClr val="EB6E08"/>
                </a:solidFill>
                <a:cs typeface="Adobe Arabic" panose="02040503050201020203" pitchFamily="18" charset="-78"/>
              </a:rPr>
              <a:t>MOOC </a:t>
            </a:r>
            <a:r>
              <a:rPr lang="fr-FR" sz="1900" dirty="0" smtClean="0">
                <a:solidFill>
                  <a:srgbClr val="EB6E08"/>
                </a:solidFill>
                <a:cs typeface="Adobe Arabic" panose="02040503050201020203" pitchFamily="18" charset="-78"/>
              </a:rPr>
              <a:t>sur l’entrepreneuriat</a:t>
            </a:r>
            <a:endParaRPr lang="fr-FR" sz="1900" dirty="0">
              <a:solidFill>
                <a:srgbClr val="EB6E08"/>
              </a:solidFill>
              <a:cs typeface="Adobe Arabic" panose="02040503050201020203" pitchFamily="18" charset="-78"/>
            </a:endParaRPr>
          </a:p>
          <a:p>
            <a:r>
              <a:rPr lang="fr-FR" sz="1900" b="0" dirty="0">
                <a:cs typeface="Adobe Arabic" panose="02040503050201020203" pitchFamily="18" charset="-78"/>
              </a:rPr>
              <a:t>Porté par l'INSA Rouen </a:t>
            </a:r>
            <a:r>
              <a:rPr lang="fr-FR" sz="1900" b="0" dirty="0" smtClean="0">
                <a:cs typeface="Adobe Arabic" panose="02040503050201020203" pitchFamily="18" charset="-78"/>
              </a:rPr>
              <a:t>Normandie</a:t>
            </a:r>
          </a:p>
          <a:p>
            <a:pPr marL="0">
              <a:spcBef>
                <a:spcPts val="0"/>
              </a:spcBef>
            </a:pPr>
            <a:r>
              <a:rPr lang="fr-FR" sz="1900" b="0" dirty="0" smtClean="0">
                <a:cs typeface="Adobe Arabic" panose="02040503050201020203" pitchFamily="18" charset="-78"/>
              </a:rPr>
              <a:t>Objectif : faire participer activement des élèves ingénieurs</a:t>
            </a:r>
            <a:r>
              <a:rPr lang="fr-FR" sz="1900" b="0" dirty="0">
                <a:cs typeface="Adobe Arabic" panose="02040503050201020203" pitchFamily="18" charset="-78"/>
              </a:rPr>
              <a:t> </a:t>
            </a:r>
            <a:r>
              <a:rPr lang="fr-FR" sz="1900" b="0" dirty="0" smtClean="0">
                <a:cs typeface="Adobe Arabic" panose="02040503050201020203" pitchFamily="18" charset="-78"/>
              </a:rPr>
              <a:t>et des étudiants </a:t>
            </a:r>
            <a:r>
              <a:rPr lang="fr-FR" sz="1900" b="0" dirty="0">
                <a:cs typeface="Adobe Arabic" panose="02040503050201020203" pitchFamily="18" charset="-78"/>
              </a:rPr>
              <a:t>des filières "Création d'entreprise". </a:t>
            </a:r>
          </a:p>
          <a:p>
            <a:r>
              <a:rPr lang="fr-FR" sz="1900" dirty="0">
                <a:cs typeface="Adobe Arabic" panose="02040503050201020203" pitchFamily="18" charset="-78"/>
              </a:rPr>
              <a:t>2</a:t>
            </a:r>
            <a:r>
              <a:rPr lang="fr-FR" sz="1900" dirty="0" smtClean="0">
                <a:cs typeface="Adobe Arabic" panose="02040503050201020203" pitchFamily="18" charset="-78"/>
              </a:rPr>
              <a:t>/ </a:t>
            </a:r>
            <a:r>
              <a:rPr lang="fr-FR" sz="1900" dirty="0">
                <a:solidFill>
                  <a:srgbClr val="EB6E08"/>
                </a:solidFill>
                <a:cs typeface="Adobe Arabic" panose="02040503050201020203" pitchFamily="18" charset="-78"/>
              </a:rPr>
              <a:t>MOOC </a:t>
            </a:r>
            <a:r>
              <a:rPr lang="fr-FR" sz="1900" dirty="0" smtClean="0">
                <a:solidFill>
                  <a:srgbClr val="EB6E08"/>
                </a:solidFill>
                <a:cs typeface="Adobe Arabic" panose="02040503050201020203" pitchFamily="18" charset="-78"/>
              </a:rPr>
              <a:t>"Histoire </a:t>
            </a:r>
            <a:r>
              <a:rPr lang="fr-FR" sz="1900" dirty="0">
                <a:solidFill>
                  <a:srgbClr val="EB6E08"/>
                </a:solidFill>
                <a:cs typeface="Adobe Arabic" panose="02040503050201020203" pitchFamily="18" charset="-78"/>
              </a:rPr>
              <a:t>des </a:t>
            </a:r>
            <a:r>
              <a:rPr lang="fr-FR" sz="1900" dirty="0" smtClean="0">
                <a:solidFill>
                  <a:srgbClr val="EB6E08"/>
                </a:solidFill>
                <a:cs typeface="Adobe Arabic" panose="02040503050201020203" pitchFamily="18" charset="-78"/>
              </a:rPr>
              <a:t>idées"</a:t>
            </a:r>
            <a:endParaRPr lang="fr-FR" sz="1900" dirty="0">
              <a:solidFill>
                <a:srgbClr val="EB6E08"/>
              </a:solidFill>
              <a:cs typeface="Adobe Arabic" panose="02040503050201020203" pitchFamily="18" charset="-78"/>
            </a:endParaRPr>
          </a:p>
          <a:p>
            <a:r>
              <a:rPr lang="fr-FR" sz="1900" b="0" dirty="0">
                <a:cs typeface="Adobe Arabic" panose="02040503050201020203" pitchFamily="18" charset="-78"/>
              </a:rPr>
              <a:t>Porté par l’université de Caen Normandie en partenariat avec </a:t>
            </a:r>
            <a:r>
              <a:rPr lang="fr-FR" sz="1900" b="0" dirty="0" smtClean="0">
                <a:cs typeface="Adobe Arabic" panose="02040503050201020203" pitchFamily="18" charset="-78"/>
              </a:rPr>
              <a:t>l’UOH</a:t>
            </a:r>
          </a:p>
          <a:p>
            <a:pPr marL="0" indent="0">
              <a:spcBef>
                <a:spcPts val="0"/>
              </a:spcBef>
            </a:pPr>
            <a:r>
              <a:rPr lang="fr-FR" sz="1900" b="0" dirty="0" smtClean="0">
                <a:cs typeface="Adobe Arabic" panose="02040503050201020203" pitchFamily="18" charset="-78"/>
              </a:rPr>
              <a:t>Objectif </a:t>
            </a:r>
            <a:r>
              <a:rPr lang="fr-FR" sz="1900" b="0" dirty="0">
                <a:cs typeface="Adobe Arabic" panose="02040503050201020203" pitchFamily="18" charset="-78"/>
              </a:rPr>
              <a:t>: comprendre comment les sociétés actuelles se sont construites au regard du temps long de </a:t>
            </a:r>
            <a:r>
              <a:rPr lang="fr-FR" sz="1900" b="0" dirty="0" smtClean="0">
                <a:cs typeface="Adobe Arabic" panose="02040503050201020203" pitchFamily="18" charset="-78"/>
              </a:rPr>
              <a:t>l’histoire et </a:t>
            </a:r>
            <a:r>
              <a:rPr lang="fr-FR" sz="1900" b="0" dirty="0">
                <a:cs typeface="Adobe Arabic" panose="02040503050201020203" pitchFamily="18" charset="-78"/>
              </a:rPr>
              <a:t>de discerner comment, collectivement, des idées ont été tenues pour vraies par et dans certaines sociétés, au point de les légaliser dans des institutions politiques ou de les rendre manifestes à travers des productions sociales, culturelles et artistiques.</a:t>
            </a:r>
          </a:p>
          <a:p>
            <a:r>
              <a:rPr lang="fr-FR" sz="1900" dirty="0">
                <a:cs typeface="Adobe Arabic" panose="02040503050201020203" pitchFamily="18" charset="-78"/>
              </a:rPr>
              <a:t>3</a:t>
            </a:r>
            <a:r>
              <a:rPr lang="fr-FR" sz="1900" dirty="0" smtClean="0">
                <a:cs typeface="Adobe Arabic" panose="02040503050201020203" pitchFamily="18" charset="-78"/>
              </a:rPr>
              <a:t>/ </a:t>
            </a:r>
            <a:r>
              <a:rPr lang="fr-FR" sz="1900" dirty="0">
                <a:solidFill>
                  <a:srgbClr val="EB6E08"/>
                </a:solidFill>
                <a:cs typeface="Adobe Arabic" panose="02040503050201020203" pitchFamily="18" charset="-78"/>
              </a:rPr>
              <a:t>MOOC </a:t>
            </a:r>
            <a:r>
              <a:rPr lang="fr-FR" sz="1900" dirty="0" smtClean="0">
                <a:solidFill>
                  <a:srgbClr val="EB6E08"/>
                </a:solidFill>
                <a:cs typeface="Adobe Arabic" panose="02040503050201020203" pitchFamily="18" charset="-78"/>
              </a:rPr>
              <a:t>sur la remédiation </a:t>
            </a:r>
            <a:r>
              <a:rPr lang="fr-FR" sz="1900" dirty="0">
                <a:solidFill>
                  <a:srgbClr val="EB6E08"/>
                </a:solidFill>
                <a:cs typeface="Adobe Arabic" panose="02040503050201020203" pitchFamily="18" charset="-78"/>
              </a:rPr>
              <a:t>en orthographe </a:t>
            </a:r>
            <a:r>
              <a:rPr lang="fr-FR" sz="1900" dirty="0" smtClean="0">
                <a:solidFill>
                  <a:srgbClr val="EB6E08"/>
                </a:solidFill>
                <a:cs typeface="Adobe Arabic" panose="02040503050201020203" pitchFamily="18" charset="-78"/>
              </a:rPr>
              <a:t>française</a:t>
            </a:r>
            <a:r>
              <a:rPr lang="fr-FR" sz="1900" dirty="0">
                <a:solidFill>
                  <a:srgbClr val="EB6E08"/>
                </a:solidFill>
                <a:cs typeface="Adobe Arabic" panose="02040503050201020203" pitchFamily="18" charset="-78"/>
              </a:rPr>
              <a:t> " </a:t>
            </a:r>
            <a:r>
              <a:rPr lang="fr-FR" sz="1900" dirty="0" smtClean="0">
                <a:solidFill>
                  <a:srgbClr val="EB6E08"/>
                </a:solidFill>
                <a:cs typeface="Adobe Arabic" panose="02040503050201020203" pitchFamily="18" charset="-78"/>
              </a:rPr>
              <a:t>(certifié)</a:t>
            </a:r>
          </a:p>
          <a:p>
            <a:r>
              <a:rPr lang="fr-FR" sz="1900" b="0" dirty="0">
                <a:cs typeface="Adobe Arabic" panose="02040503050201020203" pitchFamily="18" charset="-78"/>
              </a:rPr>
              <a:t>Porté par l’université de Caen Normandie et intégré au projet EIFFELa, </a:t>
            </a:r>
            <a:endParaRPr lang="fr-FR" sz="1900" b="0" dirty="0" smtClean="0">
              <a:cs typeface="Adobe Arabic" panose="02040503050201020203" pitchFamily="18" charset="-78"/>
            </a:endParaRPr>
          </a:p>
          <a:p>
            <a:pPr marL="0">
              <a:spcBef>
                <a:spcPts val="0"/>
              </a:spcBef>
            </a:pPr>
            <a:r>
              <a:rPr lang="fr-FR" sz="1900" b="0" dirty="0" smtClean="0">
                <a:cs typeface="Adobe Arabic" panose="02040503050201020203" pitchFamily="18" charset="-78"/>
              </a:rPr>
              <a:t>Objectif </a:t>
            </a:r>
            <a:r>
              <a:rPr lang="fr-FR" sz="1900" b="0" dirty="0">
                <a:cs typeface="Adobe Arabic" panose="02040503050201020203" pitchFamily="18" charset="-78"/>
              </a:rPr>
              <a:t>: sensibiliser les étudiants à l'importance de l'orthographe et leur fournir des outils pour les aider à progresser. </a:t>
            </a:r>
            <a:endParaRPr lang="fr-FR" sz="1900" b="0" dirty="0" smtClean="0">
              <a:cs typeface="Adobe Arabic" panose="02040503050201020203" pitchFamily="18" charset="-78"/>
            </a:endParaRPr>
          </a:p>
          <a:p>
            <a:r>
              <a:rPr lang="fr-FR" sz="1900" dirty="0">
                <a:cs typeface="Adobe Arabic" panose="02040503050201020203" pitchFamily="18" charset="-78"/>
              </a:rPr>
              <a:t>4</a:t>
            </a:r>
            <a:r>
              <a:rPr lang="fr-FR" sz="1900" dirty="0" smtClean="0">
                <a:cs typeface="Adobe Arabic" panose="02040503050201020203" pitchFamily="18" charset="-78"/>
              </a:rPr>
              <a:t>/ </a:t>
            </a:r>
            <a:r>
              <a:rPr lang="fr-FR" sz="1900" dirty="0" smtClean="0">
                <a:solidFill>
                  <a:srgbClr val="EB6E08"/>
                </a:solidFill>
                <a:cs typeface="Adobe Arabic" panose="02040503050201020203" pitchFamily="18" charset="-78"/>
              </a:rPr>
              <a:t>MOOC "Conduite </a:t>
            </a:r>
            <a:r>
              <a:rPr lang="fr-FR" sz="1900" dirty="0">
                <a:solidFill>
                  <a:srgbClr val="EB6E08"/>
                </a:solidFill>
                <a:cs typeface="Adobe Arabic" panose="02040503050201020203" pitchFamily="18" charset="-78"/>
              </a:rPr>
              <a:t>de projet </a:t>
            </a:r>
            <a:r>
              <a:rPr lang="fr-FR" sz="1900" dirty="0" smtClean="0">
                <a:solidFill>
                  <a:srgbClr val="EB6E08"/>
                </a:solidFill>
                <a:cs typeface="Adobe Arabic" panose="02040503050201020203" pitchFamily="18" charset="-78"/>
              </a:rPr>
              <a:t>auto-organisée"</a:t>
            </a:r>
            <a:endParaRPr lang="fr-FR" sz="1900" dirty="0">
              <a:solidFill>
                <a:srgbClr val="EB6E08"/>
              </a:solidFill>
              <a:cs typeface="Adobe Arabic" panose="02040503050201020203" pitchFamily="18" charset="-78"/>
            </a:endParaRPr>
          </a:p>
          <a:p>
            <a:r>
              <a:rPr lang="fr-FR" sz="1900" b="0" dirty="0">
                <a:cs typeface="Adobe Arabic" panose="02040503050201020203" pitchFamily="18" charset="-78"/>
              </a:rPr>
              <a:t>Porté par l’université de Caen </a:t>
            </a:r>
            <a:r>
              <a:rPr lang="fr-FR" sz="1900" b="0" dirty="0" smtClean="0">
                <a:cs typeface="Adobe Arabic" panose="02040503050201020203" pitchFamily="18" charset="-78"/>
              </a:rPr>
              <a:t>Normandie</a:t>
            </a:r>
          </a:p>
          <a:p>
            <a:pPr marL="0">
              <a:spcBef>
                <a:spcPts val="0"/>
              </a:spcBef>
            </a:pPr>
            <a:r>
              <a:rPr lang="fr-FR" sz="1900" b="0" dirty="0">
                <a:cs typeface="Adobe Arabic" panose="02040503050201020203" pitchFamily="18" charset="-78"/>
              </a:rPr>
              <a:t>O</a:t>
            </a:r>
            <a:r>
              <a:rPr lang="fr-FR" sz="1900" b="0" dirty="0" smtClean="0">
                <a:cs typeface="Adobe Arabic" panose="02040503050201020203" pitchFamily="18" charset="-78"/>
              </a:rPr>
              <a:t>bjectif </a:t>
            </a:r>
            <a:r>
              <a:rPr lang="fr-FR" sz="1900" b="0" dirty="0">
                <a:cs typeface="Adobe Arabic" panose="02040503050201020203" pitchFamily="18" charset="-78"/>
              </a:rPr>
              <a:t>: </a:t>
            </a:r>
            <a:r>
              <a:rPr lang="fr-FR" sz="1900" b="0" dirty="0" smtClean="0">
                <a:cs typeface="Adobe Arabic" panose="02040503050201020203" pitchFamily="18" charset="-78"/>
              </a:rPr>
              <a:t>transmettre </a:t>
            </a:r>
            <a:r>
              <a:rPr lang="fr-FR" sz="1900" b="0" dirty="0">
                <a:cs typeface="Adobe Arabic" panose="02040503050201020203" pitchFamily="18" charset="-78"/>
              </a:rPr>
              <a:t>des valeurs de </a:t>
            </a:r>
            <a:r>
              <a:rPr lang="fr-FR" sz="1900" b="0" dirty="0" smtClean="0">
                <a:cs typeface="Adobe Arabic" panose="02040503050201020203" pitchFamily="18" charset="-78"/>
              </a:rPr>
              <a:t>l'auto-organisation </a:t>
            </a:r>
            <a:r>
              <a:rPr lang="fr-FR" sz="1900" b="0" dirty="0">
                <a:cs typeface="Adobe Arabic" panose="02040503050201020203" pitchFamily="18" charset="-78"/>
              </a:rPr>
              <a:t>dans un cadre de projet : la confiance et la collaboration (méthode Agile</a:t>
            </a:r>
            <a:r>
              <a:rPr lang="fr-FR" sz="1900" b="0" dirty="0" smtClean="0">
                <a:cs typeface="Adobe Arabic" panose="02040503050201020203" pitchFamily="18" charset="-78"/>
              </a:rPr>
              <a:t>).</a:t>
            </a:r>
          </a:p>
          <a:p>
            <a:r>
              <a:rPr lang="fr-FR" sz="1900" dirty="0">
                <a:cs typeface="Adobe Arabic" panose="02040503050201020203" pitchFamily="18" charset="-78"/>
              </a:rPr>
              <a:t>5</a:t>
            </a:r>
            <a:r>
              <a:rPr lang="fr-FR" sz="1900" dirty="0" smtClean="0">
                <a:cs typeface="Adobe Arabic" panose="02040503050201020203" pitchFamily="18" charset="-78"/>
              </a:rPr>
              <a:t>/ </a:t>
            </a:r>
            <a:r>
              <a:rPr lang="fr-FR" sz="1900" dirty="0" smtClean="0">
                <a:solidFill>
                  <a:srgbClr val="EB6E08"/>
                </a:solidFill>
                <a:cs typeface="Adobe Arabic" panose="02040503050201020203" pitchFamily="18" charset="-78"/>
              </a:rPr>
              <a:t>MOOC MTU  (méthodologie du travail universitaire) décliné en plusieurs langue</a:t>
            </a:r>
            <a:endParaRPr lang="fr-FR" sz="1900" dirty="0">
              <a:solidFill>
                <a:srgbClr val="EB6E08"/>
              </a:solidFill>
              <a:cs typeface="Adobe Arabic" panose="02040503050201020203" pitchFamily="18" charset="-78"/>
            </a:endParaRPr>
          </a:p>
          <a:p>
            <a:r>
              <a:rPr lang="fr-FR" sz="1900" b="0" dirty="0">
                <a:cs typeface="Adobe Arabic" panose="02040503050201020203" pitchFamily="18" charset="-78"/>
              </a:rPr>
              <a:t>Porté par l’université de Caen </a:t>
            </a:r>
            <a:r>
              <a:rPr lang="fr-FR" sz="1900" b="0" dirty="0" smtClean="0">
                <a:cs typeface="Adobe Arabic" panose="02040503050201020203" pitchFamily="18" charset="-78"/>
              </a:rPr>
              <a:t>Normandie et inscrit dans le Schéma Directeur de la Vie Étudiante </a:t>
            </a:r>
          </a:p>
          <a:p>
            <a:r>
              <a:rPr lang="fr-FR" sz="1900" b="0" dirty="0" smtClean="0">
                <a:cs typeface="Adobe Arabic" panose="02040503050201020203" pitchFamily="18" charset="-78"/>
              </a:rPr>
              <a:t>Objectif : proposer aux étudiants primo-arrivants des outils méthodologiques </a:t>
            </a:r>
            <a:endParaRPr lang="fr-FR" sz="1900" b="0" dirty="0">
              <a:cs typeface="Adobe Arabic" panose="02040503050201020203" pitchFamily="18" charset="-78"/>
            </a:endParaRPr>
          </a:p>
          <a:p>
            <a:pPr marL="0">
              <a:spcBef>
                <a:spcPts val="0"/>
              </a:spcBef>
            </a:pPr>
            <a:endParaRPr lang="fr-FR" sz="2100" b="0" dirty="0">
              <a:cs typeface="Adobe Arabic" panose="02040503050201020203" pitchFamily="18" charset="-78"/>
            </a:endParaRPr>
          </a:p>
          <a:p>
            <a:endParaRPr lang="fr-FR" sz="1900" b="0" dirty="0"/>
          </a:p>
          <a:p>
            <a:endParaRPr lang="fr-FR" sz="2000" dirty="0"/>
          </a:p>
          <a:p>
            <a:endParaRPr lang="fr-FR" dirty="0"/>
          </a:p>
        </p:txBody>
      </p:sp>
    </p:spTree>
    <p:extLst>
      <p:ext uri="{BB962C8B-B14F-4D97-AF65-F5344CB8AC3E}">
        <p14:creationId xmlns:p14="http://schemas.microsoft.com/office/powerpoint/2010/main" val="12568717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2800" dirty="0"/>
              <a:t>MOOC &amp; Parcours diplômants </a:t>
            </a:r>
          </a:p>
        </p:txBody>
      </p:sp>
      <p:sp>
        <p:nvSpPr>
          <p:cNvPr id="3" name="Espace réservé du contenu 2"/>
          <p:cNvSpPr>
            <a:spLocks noGrp="1"/>
          </p:cNvSpPr>
          <p:nvPr>
            <p:ph idx="1"/>
          </p:nvPr>
        </p:nvSpPr>
        <p:spPr/>
        <p:txBody>
          <a:bodyPr>
            <a:normAutofit/>
          </a:bodyPr>
          <a:lstStyle/>
          <a:p>
            <a:r>
              <a:rPr lang="fr-FR" sz="2000" dirty="0"/>
              <a:t>Projet </a:t>
            </a:r>
            <a:r>
              <a:rPr lang="fr-FR" sz="2000" dirty="0" err="1"/>
              <a:t>connect-iO</a:t>
            </a:r>
            <a:r>
              <a:rPr lang="fr-FR" sz="2000" dirty="0"/>
              <a:t> (domaine des objets connectés) </a:t>
            </a:r>
          </a:p>
          <a:p>
            <a:r>
              <a:rPr lang="fr-FR" sz="2000" dirty="0" smtClean="0"/>
              <a:t>Projet IDEFI-N (initiatives d’excellence en formations innovantes)</a:t>
            </a:r>
          </a:p>
          <a:p>
            <a:endParaRPr lang="fr-FR" sz="2000" dirty="0"/>
          </a:p>
          <a:p>
            <a:r>
              <a:rPr lang="fr-FR" sz="2000" dirty="0">
                <a:solidFill>
                  <a:srgbClr val="EB6E08"/>
                </a:solidFill>
              </a:rPr>
              <a:t>18 MOOCs </a:t>
            </a:r>
          </a:p>
          <a:p>
            <a:r>
              <a:rPr lang="fr-FR" sz="2000" dirty="0">
                <a:solidFill>
                  <a:srgbClr val="EB6E08"/>
                </a:solidFill>
              </a:rPr>
              <a:t>12 SPOCs</a:t>
            </a:r>
          </a:p>
          <a:p>
            <a:r>
              <a:rPr lang="fr-FR" sz="2000" dirty="0">
                <a:solidFill>
                  <a:srgbClr val="EB6E08"/>
                </a:solidFill>
              </a:rPr>
              <a:t>1 MOOC gamifié </a:t>
            </a:r>
          </a:p>
          <a:p>
            <a:endParaRPr lang="fr-FR" sz="2000" dirty="0" smtClean="0"/>
          </a:p>
          <a:p>
            <a:r>
              <a:rPr lang="fr-FR" sz="2000" dirty="0" smtClean="0"/>
              <a:t>Partenariat : </a:t>
            </a:r>
          </a:p>
          <a:p>
            <a:r>
              <a:rPr lang="fr-FR" sz="2000" dirty="0" smtClean="0"/>
              <a:t>    </a:t>
            </a:r>
            <a:r>
              <a:rPr lang="fr-FR" sz="1800" b="0" dirty="0" smtClean="0"/>
              <a:t>INSARN (Groupe INSA) &amp; OpenClassrooms </a:t>
            </a:r>
          </a:p>
          <a:p>
            <a:r>
              <a:rPr lang="fr-FR" sz="2000" dirty="0" smtClean="0"/>
              <a:t>Public visé : </a:t>
            </a:r>
          </a:p>
          <a:p>
            <a:r>
              <a:rPr lang="fr-FR" sz="1800" b="0" dirty="0" smtClean="0"/>
              <a:t>      BAC-3/ BAC+3, étudiants en sciences et technologie, salariés en FC</a:t>
            </a:r>
          </a:p>
          <a:p>
            <a:r>
              <a:rPr lang="fr-FR" sz="2000" dirty="0" smtClean="0"/>
              <a:t>Sujets traités : </a:t>
            </a:r>
          </a:p>
          <a:p>
            <a:r>
              <a:rPr lang="fr-FR" sz="1800" b="0" dirty="0" smtClean="0"/>
              <a:t>      Langage C, systèmes d’exploitations des smartphones, traitement du signal, traitement d’image, sécurité informatique et électronique…</a:t>
            </a:r>
          </a:p>
        </p:txBody>
      </p:sp>
    </p:spTree>
    <p:extLst>
      <p:ext uri="{BB962C8B-B14F-4D97-AF65-F5344CB8AC3E}">
        <p14:creationId xmlns:p14="http://schemas.microsoft.com/office/powerpoint/2010/main" val="36020709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9975" y="0"/>
            <a:ext cx="11023375" cy="7561263"/>
          </a:xfrm>
          <a:prstGeom prst="rect">
            <a:avLst/>
          </a:prstGeom>
          <a:solidFill>
            <a:srgbClr val="EB6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180" y="6754853"/>
            <a:ext cx="1064080" cy="482162"/>
          </a:xfrm>
          <a:prstGeom prst="rect">
            <a:avLst/>
          </a:prstGeom>
        </p:spPr>
      </p:pic>
      <p:pic>
        <p:nvPicPr>
          <p:cNvPr id="23" name="Imag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7953" y="312586"/>
            <a:ext cx="1784295" cy="485051"/>
          </a:xfrm>
          <a:prstGeom prst="rect">
            <a:avLst/>
          </a:prstGeom>
        </p:spPr>
      </p:pic>
      <p:sp>
        <p:nvSpPr>
          <p:cNvPr id="4" name="ZoneTexte 3"/>
          <p:cNvSpPr txBox="1"/>
          <p:nvPr/>
        </p:nvSpPr>
        <p:spPr>
          <a:xfrm>
            <a:off x="8179695" y="209687"/>
            <a:ext cx="2180369" cy="1031051"/>
          </a:xfrm>
          <a:prstGeom prst="rect">
            <a:avLst/>
          </a:prstGeom>
          <a:noFill/>
        </p:spPr>
        <p:txBody>
          <a:bodyPr wrap="square" rtlCol="0">
            <a:spAutoFit/>
          </a:bodyPr>
          <a:lstStyle/>
          <a:p>
            <a:pPr algn="r"/>
            <a:r>
              <a:rPr lang="fr-FR" sz="1600" b="1" dirty="0" smtClean="0">
                <a:latin typeface="+mj-lt"/>
              </a:rPr>
              <a:t>SolsTICE d’été n° 3</a:t>
            </a:r>
          </a:p>
          <a:p>
            <a:pPr algn="r"/>
            <a:r>
              <a:rPr lang="fr-FR" sz="1200" dirty="0" smtClean="0">
                <a:latin typeface="+mj-lt"/>
              </a:rPr>
              <a:t>ENSICAEN</a:t>
            </a:r>
          </a:p>
          <a:p>
            <a:pPr algn="r"/>
            <a:r>
              <a:rPr lang="fr-FR" sz="1200" dirty="0" smtClean="0">
                <a:latin typeface="+mj-lt"/>
              </a:rPr>
              <a:t>22 juin 2017</a:t>
            </a:r>
          </a:p>
          <a:p>
            <a:endParaRPr lang="fr-FR" dirty="0"/>
          </a:p>
        </p:txBody>
      </p:sp>
      <p:sp>
        <p:nvSpPr>
          <p:cNvPr id="2" name="ZoneTexte 1"/>
          <p:cNvSpPr txBox="1"/>
          <p:nvPr/>
        </p:nvSpPr>
        <p:spPr>
          <a:xfrm>
            <a:off x="146610" y="2556495"/>
            <a:ext cx="10070203" cy="1446550"/>
          </a:xfrm>
          <a:prstGeom prst="rect">
            <a:avLst/>
          </a:prstGeom>
          <a:noFill/>
        </p:spPr>
        <p:txBody>
          <a:bodyPr wrap="square" rtlCol="0">
            <a:spAutoFit/>
          </a:bodyPr>
          <a:lstStyle/>
          <a:p>
            <a:pPr algn="ctr"/>
            <a:r>
              <a:rPr lang="fr-FR" sz="4400" b="1" dirty="0" smtClean="0"/>
              <a:t> </a:t>
            </a:r>
            <a:r>
              <a:rPr lang="fr-FR" sz="4400" b="1" dirty="0">
                <a:solidFill>
                  <a:schemeClr val="bg1"/>
                </a:solidFill>
              </a:rPr>
              <a:t>Positionnement de N.U. par rapport à l’approche-programme</a:t>
            </a:r>
            <a:endParaRPr lang="fr-FR" sz="4400" b="1" dirty="0">
              <a:solidFill>
                <a:schemeClr val="bg1"/>
              </a:solidFill>
              <a:latin typeface="+mj-lt"/>
            </a:endParaRPr>
          </a:p>
        </p:txBody>
      </p:sp>
    </p:spTree>
    <p:extLst>
      <p:ext uri="{BB962C8B-B14F-4D97-AF65-F5344CB8AC3E}">
        <p14:creationId xmlns:p14="http://schemas.microsoft.com/office/powerpoint/2010/main" val="36682982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Autofit/>
          </a:bodyPr>
          <a:lstStyle/>
          <a:p>
            <a:r>
              <a:rPr lang="fr-FR" sz="1700" dirty="0" smtClean="0"/>
              <a:t>Construction de l’espace européen de l’enseignement supérieur </a:t>
            </a:r>
          </a:p>
          <a:p>
            <a:endParaRPr lang="fr-FR" sz="1700" b="0" dirty="0"/>
          </a:p>
          <a:p>
            <a:r>
              <a:rPr lang="fr-FR" sz="1700" b="0" dirty="0"/>
              <a:t>Coexistence de </a:t>
            </a:r>
            <a:r>
              <a:rPr lang="fr-FR" sz="1700" dirty="0"/>
              <a:t>deux processus </a:t>
            </a:r>
            <a:r>
              <a:rPr lang="fr-FR" sz="1700" dirty="0" smtClean="0"/>
              <a:t>convergents </a:t>
            </a:r>
            <a:r>
              <a:rPr lang="fr-FR" sz="1700" b="0" dirty="0"/>
              <a:t>:</a:t>
            </a:r>
            <a:endParaRPr lang="fr-FR" sz="1700" b="0" dirty="0" smtClean="0"/>
          </a:p>
          <a:p>
            <a:pPr>
              <a:buClr>
                <a:srgbClr val="EB6E08"/>
              </a:buClr>
              <a:buFont typeface="Symbol" panose="05050102010706020507" pitchFamily="18" charset="2"/>
              <a:buChar char="·"/>
            </a:pPr>
            <a:r>
              <a:rPr lang="fr-FR" sz="1700" dirty="0"/>
              <a:t>u</a:t>
            </a:r>
            <a:r>
              <a:rPr lang="fr-FR" sz="1700" dirty="0" smtClean="0"/>
              <a:t>niversitaire </a:t>
            </a:r>
            <a:r>
              <a:rPr lang="fr-FR" sz="1700" b="0" dirty="0" smtClean="0"/>
              <a:t>(1998 – 1999) : </a:t>
            </a:r>
            <a:r>
              <a:rPr lang="fr-FR" sz="1700" b="0" dirty="0"/>
              <a:t>Processus de </a:t>
            </a:r>
            <a:r>
              <a:rPr lang="fr-FR" sz="1700" b="0" dirty="0" smtClean="0"/>
              <a:t>Bologne / </a:t>
            </a:r>
            <a:r>
              <a:rPr lang="fr-FR" sz="1400" b="0" dirty="0" smtClean="0"/>
              <a:t>rapprochement des systèmes d’études supérieurs européens </a:t>
            </a:r>
          </a:p>
          <a:p>
            <a:r>
              <a:rPr lang="fr-FR" sz="1700" b="0" dirty="0" smtClean="0"/>
              <a:t>      48 </a:t>
            </a:r>
            <a:r>
              <a:rPr lang="fr-FR" sz="1700" b="0" dirty="0"/>
              <a:t>pays (5600 établissements, 31 millions </a:t>
            </a:r>
            <a:r>
              <a:rPr lang="fr-FR" sz="1700" b="0" dirty="0" smtClean="0"/>
              <a:t>d’étudiants</a:t>
            </a:r>
            <a:endParaRPr lang="fr-FR" sz="1700" b="0" dirty="0"/>
          </a:p>
          <a:p>
            <a:pPr marL="285750" indent="-285750">
              <a:buClr>
                <a:srgbClr val="EB6E08"/>
              </a:buClr>
              <a:buFont typeface="Symbol" panose="05050102010706020507" pitchFamily="18" charset="2"/>
              <a:buChar char="·"/>
            </a:pPr>
            <a:r>
              <a:rPr lang="fr-FR" sz="1700" dirty="0" smtClean="0"/>
              <a:t>  politique </a:t>
            </a:r>
            <a:r>
              <a:rPr lang="fr-FR" sz="1700" b="0" dirty="0" smtClean="0"/>
              <a:t>(2000) : </a:t>
            </a:r>
          </a:p>
          <a:p>
            <a:pPr marL="0" indent="0">
              <a:buClr>
                <a:srgbClr val="EB6E08"/>
              </a:buClr>
            </a:pPr>
            <a:r>
              <a:rPr lang="fr-FR" sz="1700" b="0" dirty="0"/>
              <a:t> </a:t>
            </a:r>
            <a:r>
              <a:rPr lang="fr-FR" sz="1700" b="0" dirty="0" smtClean="0"/>
              <a:t>      stratégie de Lisbonne (2000-2010) / </a:t>
            </a:r>
            <a:r>
              <a:rPr lang="fr-FR" sz="1400" b="0" dirty="0" smtClean="0"/>
              <a:t>économie de la connaissance</a:t>
            </a:r>
          </a:p>
          <a:p>
            <a:pPr marL="0" indent="0">
              <a:buClr>
                <a:srgbClr val="EB6E08"/>
              </a:buClr>
            </a:pPr>
            <a:r>
              <a:rPr lang="fr-FR" sz="1700" b="0" dirty="0" smtClean="0"/>
              <a:t>       stratégie Europe (2020) / </a:t>
            </a:r>
            <a:r>
              <a:rPr lang="fr-FR" sz="1400" b="0" dirty="0" smtClean="0"/>
              <a:t>innovation, accroissement du taux d’emploi, durabilité de la croissance </a:t>
            </a:r>
          </a:p>
          <a:p>
            <a:endParaRPr lang="fr-FR" sz="1700" b="0" dirty="0"/>
          </a:p>
          <a:p>
            <a:r>
              <a:rPr lang="fr-FR" sz="1700" dirty="0" smtClean="0"/>
              <a:t>Harmonisation des cadres européens des certifications pour l’éducation et la FTLV</a:t>
            </a:r>
          </a:p>
          <a:p>
            <a:r>
              <a:rPr lang="fr-FR" sz="1700" b="0" dirty="0" smtClean="0"/>
              <a:t>Descripteurs de Dublin : notion de </a:t>
            </a:r>
            <a:r>
              <a:rPr lang="fr-FR" sz="1700" b="0" i="1" dirty="0" smtClean="0"/>
              <a:t>compétences</a:t>
            </a:r>
            <a:r>
              <a:rPr lang="fr-FR" sz="1700" b="0" dirty="0" smtClean="0"/>
              <a:t> dans les résultats d’apprentissage (Learning </a:t>
            </a:r>
            <a:r>
              <a:rPr lang="fr-FR" sz="1700" b="0" dirty="0" err="1" smtClean="0"/>
              <a:t>Outcomes</a:t>
            </a:r>
            <a:r>
              <a:rPr lang="fr-FR" sz="1700" b="0" dirty="0" smtClean="0"/>
              <a:t>)</a:t>
            </a:r>
          </a:p>
          <a:p>
            <a:r>
              <a:rPr lang="fr-FR" sz="1700" b="0" dirty="0" smtClean="0"/>
              <a:t>Lien entre l’éducation et le milieu professionnel :</a:t>
            </a:r>
          </a:p>
          <a:p>
            <a:r>
              <a:rPr lang="fr-FR" sz="1400" b="0" i="1" dirty="0"/>
              <a:t>R</a:t>
            </a:r>
            <a:r>
              <a:rPr lang="fr-FR" sz="1400" b="0" i="1" dirty="0" smtClean="0"/>
              <a:t>éférentiels de compétences des mentions de Licence  en 2015 en France</a:t>
            </a:r>
          </a:p>
          <a:p>
            <a:r>
              <a:rPr lang="fr-FR" sz="1400" b="0" i="1" dirty="0" smtClean="0"/>
              <a:t>Création du RNCP (Répertoire national des certifications professionnelles)(loi du 17 janvier 2002)</a:t>
            </a:r>
          </a:p>
          <a:p>
            <a:pPr marL="0">
              <a:spcBef>
                <a:spcPts val="0"/>
              </a:spcBef>
            </a:pPr>
            <a:r>
              <a:rPr lang="fr-FR" sz="1700" b="0" dirty="0" smtClean="0"/>
              <a:t>Supplément au </a:t>
            </a:r>
            <a:r>
              <a:rPr lang="fr-FR" sz="1700" b="0" dirty="0"/>
              <a:t>d</a:t>
            </a:r>
            <a:r>
              <a:rPr lang="fr-FR" sz="1700" b="0" dirty="0" smtClean="0"/>
              <a:t>iplôme (SN) </a:t>
            </a:r>
            <a:endParaRPr lang="fr-FR" sz="1400" b="0" i="1" dirty="0"/>
          </a:p>
          <a:p>
            <a:pPr marL="0">
              <a:spcBef>
                <a:spcPts val="0"/>
              </a:spcBef>
            </a:pPr>
            <a:r>
              <a:rPr lang="fr-FR" sz="1400" b="0" i="1" dirty="0" smtClean="0"/>
              <a:t>Profil du diplômé non en fonction des contenus disciplinaires, mais en fonction des acquis des diplômés </a:t>
            </a:r>
            <a:endParaRPr lang="fr-FR" sz="1400" b="0" i="1" dirty="0"/>
          </a:p>
          <a:p>
            <a:endParaRPr lang="fr-FR" sz="1700" b="0" i="1" dirty="0" smtClean="0"/>
          </a:p>
        </p:txBody>
      </p:sp>
      <p:sp>
        <p:nvSpPr>
          <p:cNvPr id="4" name="Titre 3"/>
          <p:cNvSpPr>
            <a:spLocks noGrp="1"/>
          </p:cNvSpPr>
          <p:nvPr>
            <p:ph type="title"/>
          </p:nvPr>
        </p:nvSpPr>
        <p:spPr>
          <a:xfrm>
            <a:off x="1026220" y="251888"/>
            <a:ext cx="9505056" cy="1008112"/>
          </a:xfrm>
        </p:spPr>
        <p:txBody>
          <a:bodyPr/>
          <a:lstStyle/>
          <a:p>
            <a:r>
              <a:rPr lang="fr-FR" sz="2400" dirty="0" smtClean="0"/>
              <a:t>Contexte actuel de l’enseignement </a:t>
            </a:r>
            <a:r>
              <a:rPr lang="fr-FR" sz="2400" dirty="0"/>
              <a:t>supérieur </a:t>
            </a:r>
            <a:r>
              <a:rPr lang="fr-FR" sz="2400" dirty="0" smtClean="0"/>
              <a:t>en France</a:t>
            </a:r>
            <a:r>
              <a:rPr lang="fr-FR" sz="2400" dirty="0"/>
              <a:t/>
            </a:r>
            <a:br>
              <a:rPr lang="fr-FR" sz="2400" dirty="0"/>
            </a:br>
            <a:endParaRPr lang="fr-FR" sz="2400" dirty="0"/>
          </a:p>
        </p:txBody>
      </p:sp>
    </p:spTree>
    <p:extLst>
      <p:ext uri="{BB962C8B-B14F-4D97-AF65-F5344CB8AC3E}">
        <p14:creationId xmlns:p14="http://schemas.microsoft.com/office/powerpoint/2010/main" val="35752195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Qu’est ce que l’approche-programme ? </a:t>
            </a:r>
            <a:endParaRPr lang="fr-FR" dirty="0"/>
          </a:p>
        </p:txBody>
      </p:sp>
      <p:sp>
        <p:nvSpPr>
          <p:cNvPr id="3" name="Espace réservé du contenu 2"/>
          <p:cNvSpPr>
            <a:spLocks noGrp="1"/>
          </p:cNvSpPr>
          <p:nvPr>
            <p:ph idx="1"/>
          </p:nvPr>
        </p:nvSpPr>
        <p:spPr/>
        <p:txBody>
          <a:bodyPr>
            <a:normAutofit lnSpcReduction="10000"/>
          </a:bodyPr>
          <a:lstStyle/>
          <a:p>
            <a:r>
              <a:rPr lang="fr-FR" sz="1600" b="0" dirty="0" smtClean="0"/>
              <a:t>L’idée de l’AP n’est pas nouvelle et date de plusieurs décennies dans le monde collégial.</a:t>
            </a:r>
          </a:p>
          <a:p>
            <a:r>
              <a:rPr lang="fr-FR" sz="1600" b="0" dirty="0" smtClean="0"/>
              <a:t>(Morin, 1989, Dorais 1990, Goulet, 1995)</a:t>
            </a:r>
          </a:p>
          <a:p>
            <a:endParaRPr lang="fr-FR" sz="1600" b="0" dirty="0" smtClean="0"/>
          </a:p>
          <a:p>
            <a:pPr marL="0" algn="just">
              <a:spcBef>
                <a:spcPts val="0"/>
              </a:spcBef>
            </a:pPr>
            <a:r>
              <a:rPr lang="fr-FR" sz="1600" b="0" dirty="0" smtClean="0"/>
              <a:t>Dans le cadre de l’enseignement supérieur, Prégent parle d’une « </a:t>
            </a:r>
            <a:r>
              <a:rPr lang="fr-FR" sz="1600" dirty="0" smtClean="0"/>
              <a:t>approche révolutionnaire </a:t>
            </a:r>
            <a:r>
              <a:rPr lang="fr-FR" sz="1600" b="0" dirty="0" smtClean="0"/>
              <a:t>» en ce sens que l’approche programme produit un « </a:t>
            </a:r>
            <a:r>
              <a:rPr lang="fr-FR" sz="1600" dirty="0" smtClean="0"/>
              <a:t>bouleversement profond des habitudes individualistes de l’enseignement</a:t>
            </a:r>
            <a:r>
              <a:rPr lang="fr-FR" sz="1600" b="0" dirty="0" smtClean="0"/>
              <a:t> ». </a:t>
            </a:r>
          </a:p>
          <a:p>
            <a:pPr marL="0">
              <a:spcBef>
                <a:spcPts val="0"/>
              </a:spcBef>
            </a:pPr>
            <a:endParaRPr lang="fr-FR" sz="1600" b="0" dirty="0" smtClean="0"/>
          </a:p>
          <a:p>
            <a:pPr marL="0">
              <a:spcBef>
                <a:spcPts val="0"/>
              </a:spcBef>
            </a:pPr>
            <a:r>
              <a:rPr lang="fr-FR" sz="1600" b="0" dirty="0"/>
              <a:t>L’AP est un </a:t>
            </a:r>
            <a:r>
              <a:rPr lang="fr-FR" sz="1600" dirty="0"/>
              <a:t>état d’esprit synergique </a:t>
            </a:r>
            <a:r>
              <a:rPr lang="fr-FR" sz="1600" b="0" dirty="0"/>
              <a:t>(Prégent, 2009 : 22</a:t>
            </a:r>
            <a:r>
              <a:rPr lang="fr-FR" sz="1600" b="0" dirty="0" smtClean="0"/>
              <a:t>).</a:t>
            </a:r>
          </a:p>
          <a:p>
            <a:pPr marL="0">
              <a:spcBef>
                <a:spcPts val="0"/>
              </a:spcBef>
            </a:pPr>
            <a:endParaRPr lang="fr-FR" sz="1600" b="0" dirty="0"/>
          </a:p>
          <a:p>
            <a:pPr marL="0" algn="just">
              <a:spcBef>
                <a:spcPts val="0"/>
              </a:spcBef>
            </a:pPr>
            <a:r>
              <a:rPr lang="fr-FR" sz="1600" b="0" dirty="0" smtClean="0"/>
              <a:t>« </a:t>
            </a:r>
            <a:r>
              <a:rPr lang="fr-FR" sz="1600" b="0" i="1" dirty="0" smtClean="0"/>
              <a:t>L’approche-programme est une </a:t>
            </a:r>
            <a:r>
              <a:rPr lang="fr-FR" sz="1600" i="1" dirty="0" smtClean="0"/>
              <a:t>démarche de concertation et de collaboration </a:t>
            </a:r>
            <a:r>
              <a:rPr lang="fr-FR" sz="1600" b="0" i="1" dirty="0" smtClean="0"/>
              <a:t>visant à penser </a:t>
            </a:r>
            <a:r>
              <a:rPr lang="fr-FR" sz="1600" i="1" dirty="0" smtClean="0"/>
              <a:t>un programme d’études comme un tout</a:t>
            </a:r>
            <a:r>
              <a:rPr lang="fr-FR" sz="1600" b="0" i="1" dirty="0" smtClean="0"/>
              <a:t> intentionnellement intégré autour d’une </a:t>
            </a:r>
            <a:r>
              <a:rPr lang="fr-FR" sz="1600" i="1" dirty="0" smtClean="0"/>
              <a:t>vision commune et partagée entre différents acteurs d’une formation</a:t>
            </a:r>
            <a:r>
              <a:rPr lang="fr-FR" sz="1600" b="0" i="1" dirty="0" smtClean="0"/>
              <a:t>. L’approche-programme est axée sur le développement, le maintien et l’amélioration continue de la structure du programme afin d’assurer la cohérence et l’harmonisation des différentes activités de formation ainsi que la présence de fils conducteurs tout au long du parcours d’études</a:t>
            </a:r>
            <a:r>
              <a:rPr lang="fr-FR" sz="1600" b="0" dirty="0" smtClean="0"/>
              <a:t> ». </a:t>
            </a:r>
          </a:p>
          <a:p>
            <a:pPr marL="0">
              <a:spcBef>
                <a:spcPts val="0"/>
              </a:spcBef>
            </a:pPr>
            <a:r>
              <a:rPr lang="fr-FR" sz="1600" b="0" dirty="0" smtClean="0"/>
              <a:t>(L’approche-programme, une symphonie orchestrée, l’Université Laval)</a:t>
            </a:r>
          </a:p>
          <a:p>
            <a:pPr marL="0">
              <a:spcBef>
                <a:spcPts val="0"/>
              </a:spcBef>
            </a:pPr>
            <a:endParaRPr lang="fr-FR" sz="1600" b="0" dirty="0"/>
          </a:p>
          <a:p>
            <a:pPr marL="0">
              <a:spcBef>
                <a:spcPts val="0"/>
              </a:spcBef>
            </a:pPr>
            <a:r>
              <a:rPr lang="fr-FR" sz="1600" b="0" dirty="0" smtClean="0"/>
              <a:t>L’AP est étroitement lié à l’</a:t>
            </a:r>
            <a:r>
              <a:rPr lang="fr-FR" sz="1600" dirty="0" smtClean="0"/>
              <a:t>approche par compétences</a:t>
            </a:r>
            <a:r>
              <a:rPr lang="fr-FR" sz="1600" b="0" dirty="0" smtClean="0"/>
              <a:t>. </a:t>
            </a:r>
          </a:p>
          <a:p>
            <a:pPr marL="0">
              <a:spcBef>
                <a:spcPts val="0"/>
              </a:spcBef>
            </a:pPr>
            <a:endParaRPr lang="fr-FR" sz="1600" b="0" dirty="0"/>
          </a:p>
          <a:p>
            <a:pPr marL="0">
              <a:spcBef>
                <a:spcPts val="0"/>
              </a:spcBef>
            </a:pPr>
            <a:r>
              <a:rPr lang="fr-FR" sz="1600" b="0" dirty="0" smtClean="0"/>
              <a:t>La notion «</a:t>
            </a:r>
            <a:r>
              <a:rPr lang="fr-FR" sz="1600" dirty="0" smtClean="0"/>
              <a:t> </a:t>
            </a:r>
            <a:r>
              <a:rPr lang="fr-FR" sz="1600" i="1" dirty="0" smtClean="0"/>
              <a:t>compétence</a:t>
            </a:r>
            <a:r>
              <a:rPr lang="fr-FR" sz="1600" b="0" dirty="0" smtClean="0"/>
              <a:t> » renvoie à la  </a:t>
            </a:r>
            <a:r>
              <a:rPr lang="fr-FR" sz="1600" dirty="0" smtClean="0"/>
              <a:t>capacité avérée </a:t>
            </a:r>
            <a:r>
              <a:rPr lang="fr-FR" sz="1600" b="0" dirty="0" smtClean="0"/>
              <a:t>d’utiliser des connaissances, des aptitudes et des dispositifs personnelles, sociales, méthodologiques  pour 1/ résoudre des problèmes complexes dans des situations d’étude ou d’activité professionnelle et pour 2/ son propre développement professionnel et personnel.</a:t>
            </a:r>
          </a:p>
          <a:p>
            <a:pPr marL="0">
              <a:spcBef>
                <a:spcPts val="0"/>
              </a:spcBef>
            </a:pPr>
            <a:r>
              <a:rPr lang="fr-FR" sz="1600" b="0" dirty="0" smtClean="0"/>
              <a:t>(</a:t>
            </a:r>
            <a:r>
              <a:rPr lang="fr-FR" sz="1600" b="0" dirty="0" err="1" smtClean="0"/>
              <a:t>Tardiff</a:t>
            </a:r>
            <a:r>
              <a:rPr lang="fr-FR" sz="1600" b="0" dirty="0" smtClean="0"/>
              <a:t>, Guide d’utilisation des ECTS, 2015 ;  </a:t>
            </a:r>
            <a:r>
              <a:rPr lang="fr-FR" sz="1600" b="0" dirty="0" err="1" smtClean="0"/>
              <a:t>Coulet</a:t>
            </a:r>
            <a:r>
              <a:rPr lang="fr-FR" sz="1600" b="0" dirty="0" smtClean="0"/>
              <a:t>, 2011)</a:t>
            </a:r>
          </a:p>
          <a:p>
            <a:pPr marL="0">
              <a:spcBef>
                <a:spcPts val="0"/>
              </a:spcBef>
            </a:pPr>
            <a:endParaRPr lang="fr-FR" sz="1600" b="0" dirty="0"/>
          </a:p>
          <a:p>
            <a:pPr marL="0">
              <a:spcBef>
                <a:spcPts val="0"/>
              </a:spcBef>
            </a:pPr>
            <a:endParaRPr lang="fr-FR" sz="1600" b="0" dirty="0" smtClean="0"/>
          </a:p>
        </p:txBody>
      </p:sp>
    </p:spTree>
    <p:extLst>
      <p:ext uri="{BB962C8B-B14F-4D97-AF65-F5344CB8AC3E}">
        <p14:creationId xmlns:p14="http://schemas.microsoft.com/office/powerpoint/2010/main" val="2471878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Deux logiques opposées mais complémentaires</a:t>
            </a:r>
            <a:endParaRPr lang="fr-FR" dirty="0"/>
          </a:p>
        </p:txBody>
      </p:sp>
      <p:graphicFrame>
        <p:nvGraphicFramePr>
          <p:cNvPr id="10" name="Espace réservé du contenu 9"/>
          <p:cNvGraphicFramePr>
            <a:graphicFrameLocks noGrp="1"/>
          </p:cNvGraphicFramePr>
          <p:nvPr>
            <p:ph idx="1"/>
            <p:extLst>
              <p:ext uri="{D42A27DB-BD31-4B8C-83A1-F6EECF244321}">
                <p14:modId xmlns:p14="http://schemas.microsoft.com/office/powerpoint/2010/main" val="3089553020"/>
              </p:ext>
            </p:extLst>
          </p:nvPr>
        </p:nvGraphicFramePr>
        <p:xfrm>
          <a:off x="252413" y="1260475"/>
          <a:ext cx="10134600" cy="5256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6209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a:xfrm>
            <a:off x="306140" y="1188343"/>
            <a:ext cx="10225136" cy="5040560"/>
          </a:xfrm>
        </p:spPr>
        <p:txBody>
          <a:bodyPr/>
          <a:lstStyle/>
          <a:p>
            <a:r>
              <a:rPr lang="fr-FR" sz="3600" dirty="0" smtClean="0">
                <a:solidFill>
                  <a:srgbClr val="EB6E08"/>
                </a:solidFill>
              </a:rPr>
              <a:t>Sommaire</a:t>
            </a:r>
          </a:p>
          <a:p>
            <a:endParaRPr lang="fr-FR" dirty="0" smtClean="0">
              <a:solidFill>
                <a:srgbClr val="EB6E08"/>
              </a:solidFill>
            </a:endParaRPr>
          </a:p>
          <a:p>
            <a:pPr algn="l">
              <a:buClr>
                <a:srgbClr val="EB6E08"/>
              </a:buClr>
            </a:pPr>
            <a:r>
              <a:rPr lang="fr-FR" sz="2700" dirty="0" smtClean="0">
                <a:solidFill>
                  <a:schemeClr val="tx1"/>
                </a:solidFill>
              </a:rPr>
              <a:t>Partie I.    Projets à dominante pédagogique de N.U.</a:t>
            </a:r>
          </a:p>
          <a:p>
            <a:pPr algn="l">
              <a:buClr>
                <a:srgbClr val="EB6E08"/>
              </a:buClr>
            </a:pPr>
            <a:endParaRPr lang="fr-FR" sz="2700" dirty="0" smtClean="0">
              <a:solidFill>
                <a:schemeClr val="tx1"/>
              </a:solidFill>
            </a:endParaRPr>
          </a:p>
          <a:p>
            <a:pPr algn="l">
              <a:buClr>
                <a:srgbClr val="EB6E08"/>
              </a:buClr>
            </a:pPr>
            <a:r>
              <a:rPr lang="fr-FR" sz="2700" dirty="0" smtClean="0">
                <a:solidFill>
                  <a:schemeClr val="tx1"/>
                </a:solidFill>
              </a:rPr>
              <a:t>Partie II.   Accompagnement </a:t>
            </a:r>
            <a:r>
              <a:rPr lang="fr-FR" sz="2700" dirty="0" smtClean="0">
                <a:solidFill>
                  <a:schemeClr val="tx1"/>
                </a:solidFill>
              </a:rPr>
              <a:t>pédagogique</a:t>
            </a:r>
          </a:p>
          <a:p>
            <a:pPr algn="l">
              <a:buClr>
                <a:srgbClr val="EB6E08"/>
              </a:buClr>
            </a:pPr>
            <a:endParaRPr lang="fr-FR" sz="2700" dirty="0" smtClean="0">
              <a:solidFill>
                <a:schemeClr val="tx1"/>
              </a:solidFill>
            </a:endParaRPr>
          </a:p>
          <a:p>
            <a:pPr algn="l">
              <a:buClr>
                <a:srgbClr val="EB6E08"/>
              </a:buClr>
            </a:pPr>
            <a:r>
              <a:rPr lang="fr-FR" sz="2700" dirty="0" smtClean="0">
                <a:solidFill>
                  <a:schemeClr val="tx1"/>
                </a:solidFill>
              </a:rPr>
              <a:t>Partie III.  JIPN 4-5 juillet 2017 </a:t>
            </a:r>
          </a:p>
          <a:p>
            <a:pPr algn="l">
              <a:buClr>
                <a:srgbClr val="EB6E08"/>
              </a:buClr>
            </a:pPr>
            <a:endParaRPr lang="fr-FR" sz="3200" dirty="0">
              <a:solidFill>
                <a:srgbClr val="EB6E08"/>
              </a:solidFill>
            </a:endParaRPr>
          </a:p>
        </p:txBody>
      </p:sp>
    </p:spTree>
    <p:extLst>
      <p:ext uri="{BB962C8B-B14F-4D97-AF65-F5344CB8AC3E}">
        <p14:creationId xmlns:p14="http://schemas.microsoft.com/office/powerpoint/2010/main" val="17120113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2400" dirty="0" smtClean="0"/>
              <a:t>Transformation pédagogique : changer de paradigme </a:t>
            </a:r>
            <a:r>
              <a:rPr lang="fr-FR" sz="1050" b="0" dirty="0" smtClean="0"/>
              <a:t>(Patricia Arnault, 2017) </a:t>
            </a:r>
            <a:br>
              <a:rPr lang="fr-FR" sz="1050" b="0" dirty="0" smtClean="0"/>
            </a:b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755557279"/>
              </p:ext>
            </p:extLst>
          </p:nvPr>
        </p:nvGraphicFramePr>
        <p:xfrm>
          <a:off x="306140" y="1476375"/>
          <a:ext cx="10134600" cy="4752402"/>
        </p:xfrm>
        <a:graphic>
          <a:graphicData uri="http://schemas.openxmlformats.org/drawingml/2006/table">
            <a:tbl>
              <a:tblPr firstRow="1" bandRow="1">
                <a:tableStyleId>{93296810-A885-4BE3-A3E7-6D5BEEA58F35}</a:tableStyleId>
              </a:tblPr>
              <a:tblGrid>
                <a:gridCol w="5067300">
                  <a:extLst>
                    <a:ext uri="{9D8B030D-6E8A-4147-A177-3AD203B41FA5}">
                      <a16:colId xmlns:a16="http://schemas.microsoft.com/office/drawing/2014/main" val="842387683"/>
                    </a:ext>
                  </a:extLst>
                </a:gridCol>
                <a:gridCol w="5067300">
                  <a:extLst>
                    <a:ext uri="{9D8B030D-6E8A-4147-A177-3AD203B41FA5}">
                      <a16:colId xmlns:a16="http://schemas.microsoft.com/office/drawing/2014/main" val="3227567705"/>
                    </a:ext>
                  </a:extLst>
                </a:gridCol>
              </a:tblGrid>
              <a:tr h="660810">
                <a:tc>
                  <a:txBody>
                    <a:bodyPr/>
                    <a:lstStyle/>
                    <a:p>
                      <a:pPr algn="ctr"/>
                      <a:r>
                        <a:rPr lang="fr-FR" sz="1400" dirty="0" smtClean="0"/>
                        <a:t>Ancien PARADIGME</a:t>
                      </a:r>
                      <a:endParaRPr lang="fr-FR" sz="1400" dirty="0"/>
                    </a:p>
                  </a:txBody>
                  <a:tcPr/>
                </a:tc>
                <a:tc>
                  <a:txBody>
                    <a:bodyPr/>
                    <a:lstStyle/>
                    <a:p>
                      <a:pPr algn="ctr"/>
                      <a:r>
                        <a:rPr lang="fr-FR" sz="1400" dirty="0" smtClean="0"/>
                        <a:t>Nouveau PARADIGME </a:t>
                      </a:r>
                      <a:endParaRPr lang="fr-FR" sz="1400" dirty="0"/>
                    </a:p>
                  </a:txBody>
                  <a:tcPr/>
                </a:tc>
                <a:extLst>
                  <a:ext uri="{0D108BD9-81ED-4DB2-BD59-A6C34878D82A}">
                    <a16:rowId xmlns:a16="http://schemas.microsoft.com/office/drawing/2014/main" val="4289111236"/>
                  </a:ext>
                </a:extLst>
              </a:tr>
              <a:tr h="923324">
                <a:tc>
                  <a:txBody>
                    <a:bodyPr/>
                    <a:lstStyle/>
                    <a:p>
                      <a:pPr algn="ctr"/>
                      <a:r>
                        <a:rPr lang="fr-FR" sz="1400" dirty="0" smtClean="0"/>
                        <a:t>Centrer l’enseignement sur les </a:t>
                      </a:r>
                      <a:r>
                        <a:rPr lang="fr-FR" sz="1400" b="1" dirty="0" smtClean="0"/>
                        <a:t>contenus disciplinaires </a:t>
                      </a:r>
                      <a:endParaRPr lang="fr-FR" sz="1400" b="1" dirty="0"/>
                    </a:p>
                  </a:txBody>
                  <a:tcPr/>
                </a:tc>
                <a:tc>
                  <a:txBody>
                    <a:bodyPr/>
                    <a:lstStyle/>
                    <a:p>
                      <a:pPr algn="ctr"/>
                      <a:r>
                        <a:rPr lang="fr-FR" sz="1400" dirty="0" smtClean="0"/>
                        <a:t>Centrer l’enseignement sur l’apprentissage des </a:t>
                      </a:r>
                      <a:r>
                        <a:rPr lang="fr-FR" sz="1400" b="1" dirty="0" smtClean="0"/>
                        <a:t>contenus disciplinaires</a:t>
                      </a:r>
                      <a:r>
                        <a:rPr lang="fr-FR" sz="1400" dirty="0" smtClean="0"/>
                        <a:t> et </a:t>
                      </a:r>
                      <a:r>
                        <a:rPr lang="fr-FR" sz="1400" b="1" u="sng" dirty="0" smtClean="0"/>
                        <a:t>compétences</a:t>
                      </a:r>
                      <a:r>
                        <a:rPr lang="fr-FR" sz="1400" u="sng" dirty="0" smtClean="0"/>
                        <a:t> </a:t>
                      </a:r>
                      <a:endParaRPr lang="fr-FR" sz="1400" u="sng" dirty="0"/>
                    </a:p>
                  </a:txBody>
                  <a:tcPr/>
                </a:tc>
                <a:extLst>
                  <a:ext uri="{0D108BD9-81ED-4DB2-BD59-A6C34878D82A}">
                    <a16:rowId xmlns:a16="http://schemas.microsoft.com/office/drawing/2014/main" val="1093894924"/>
                  </a:ext>
                </a:extLst>
              </a:tr>
              <a:tr h="923324">
                <a:tc>
                  <a:txBody>
                    <a:bodyPr/>
                    <a:lstStyle/>
                    <a:p>
                      <a:pPr algn="ctr"/>
                      <a:r>
                        <a:rPr lang="fr-FR" sz="1400" dirty="0" smtClean="0"/>
                        <a:t>Viser les compétences spécifiques du domaine </a:t>
                      </a:r>
                      <a:endParaRPr lang="fr-FR" sz="1400" dirty="0"/>
                    </a:p>
                  </a:txBody>
                  <a:tcPr/>
                </a:tc>
                <a:tc>
                  <a:txBody>
                    <a:bodyPr/>
                    <a:lstStyle/>
                    <a:p>
                      <a:pPr algn="ctr"/>
                      <a:r>
                        <a:rPr lang="fr-FR" sz="1400" dirty="0" smtClean="0"/>
                        <a:t>Viser les </a:t>
                      </a:r>
                      <a:r>
                        <a:rPr lang="fr-FR" sz="1400" b="1" dirty="0" smtClean="0"/>
                        <a:t>compétences spécifiques </a:t>
                      </a:r>
                      <a:r>
                        <a:rPr lang="fr-FR" sz="1400" dirty="0" smtClean="0"/>
                        <a:t>et les</a:t>
                      </a:r>
                    </a:p>
                    <a:p>
                      <a:pPr algn="ctr"/>
                      <a:r>
                        <a:rPr lang="fr-FR" sz="1400" b="1" u="sng" dirty="0" smtClean="0"/>
                        <a:t>compétences transversales </a:t>
                      </a:r>
                      <a:endParaRPr lang="fr-FR" sz="1400" b="1" u="sng" dirty="0"/>
                    </a:p>
                  </a:txBody>
                  <a:tcPr/>
                </a:tc>
                <a:extLst>
                  <a:ext uri="{0D108BD9-81ED-4DB2-BD59-A6C34878D82A}">
                    <a16:rowId xmlns:a16="http://schemas.microsoft.com/office/drawing/2014/main" val="4090761658"/>
                  </a:ext>
                </a:extLst>
              </a:tr>
              <a:tr h="923324">
                <a:tc>
                  <a:txBody>
                    <a:bodyPr/>
                    <a:lstStyle/>
                    <a:p>
                      <a:pPr algn="ctr"/>
                      <a:r>
                        <a:rPr lang="fr-FR" sz="1400" dirty="0" smtClean="0"/>
                        <a:t>Développer la culture générale </a:t>
                      </a:r>
                      <a:endParaRPr lang="fr-FR" sz="1400" dirty="0"/>
                    </a:p>
                  </a:txBody>
                  <a:tcPr/>
                </a:tc>
                <a:tc>
                  <a:txBody>
                    <a:bodyPr/>
                    <a:lstStyle/>
                    <a:p>
                      <a:pPr algn="ctr"/>
                      <a:r>
                        <a:rPr lang="fr-FR" sz="1400" b="1" u="sng" dirty="0" smtClean="0"/>
                        <a:t>Développer l’employabilité </a:t>
                      </a:r>
                      <a:r>
                        <a:rPr lang="fr-FR" sz="1400" dirty="0" smtClean="0"/>
                        <a:t>(autonomie, responsabilité), </a:t>
                      </a:r>
                    </a:p>
                    <a:p>
                      <a:pPr algn="ctr"/>
                      <a:r>
                        <a:rPr lang="fr-FR" sz="1400" dirty="0" smtClean="0"/>
                        <a:t>en plus de la culture </a:t>
                      </a:r>
                      <a:endParaRPr lang="fr-FR" sz="1400" dirty="0"/>
                    </a:p>
                  </a:txBody>
                  <a:tcPr/>
                </a:tc>
                <a:extLst>
                  <a:ext uri="{0D108BD9-81ED-4DB2-BD59-A6C34878D82A}">
                    <a16:rowId xmlns:a16="http://schemas.microsoft.com/office/drawing/2014/main" val="3368351920"/>
                  </a:ext>
                </a:extLst>
              </a:tr>
              <a:tr h="660810">
                <a:tc>
                  <a:txBody>
                    <a:bodyPr/>
                    <a:lstStyle/>
                    <a:p>
                      <a:pPr algn="ctr"/>
                      <a:r>
                        <a:rPr lang="fr-FR" sz="1400" dirty="0" smtClean="0"/>
                        <a:t>Répondre aux impératifs nationaux </a:t>
                      </a:r>
                      <a:endParaRPr lang="fr-FR" sz="1400" dirty="0"/>
                    </a:p>
                  </a:txBody>
                  <a:tcPr/>
                </a:tc>
                <a:tc>
                  <a:txBody>
                    <a:bodyPr/>
                    <a:lstStyle/>
                    <a:p>
                      <a:pPr algn="ctr"/>
                      <a:r>
                        <a:rPr lang="fr-FR" sz="1400" dirty="0" smtClean="0"/>
                        <a:t>Répondre aux impératifs nationaux et </a:t>
                      </a:r>
                      <a:r>
                        <a:rPr lang="fr-FR" sz="1400" b="1" u="sng" dirty="0" smtClean="0"/>
                        <a:t>internationaux</a:t>
                      </a:r>
                      <a:endParaRPr lang="fr-FR" sz="1400" b="1" u="sng" dirty="0"/>
                    </a:p>
                  </a:txBody>
                  <a:tcPr/>
                </a:tc>
                <a:extLst>
                  <a:ext uri="{0D108BD9-81ED-4DB2-BD59-A6C34878D82A}">
                    <a16:rowId xmlns:a16="http://schemas.microsoft.com/office/drawing/2014/main" val="2988316493"/>
                  </a:ext>
                </a:extLst>
              </a:tr>
              <a:tr h="660810">
                <a:tc>
                  <a:txBody>
                    <a:bodyPr/>
                    <a:lstStyle/>
                    <a:p>
                      <a:pPr algn="ctr"/>
                      <a:r>
                        <a:rPr lang="fr-FR" sz="1400" dirty="0" smtClean="0"/>
                        <a:t>ES = FI </a:t>
                      </a:r>
                      <a:endParaRPr lang="fr-FR" sz="1400" dirty="0"/>
                    </a:p>
                  </a:txBody>
                  <a:tcPr/>
                </a:tc>
                <a:tc>
                  <a:txBody>
                    <a:bodyPr/>
                    <a:lstStyle/>
                    <a:p>
                      <a:pPr algn="ctr"/>
                      <a:r>
                        <a:rPr lang="fr-FR" sz="1400" dirty="0" smtClean="0"/>
                        <a:t>ES = FI et </a:t>
                      </a:r>
                      <a:r>
                        <a:rPr lang="fr-FR" sz="1400" b="1" u="sng" dirty="0" smtClean="0"/>
                        <a:t>FC</a:t>
                      </a:r>
                      <a:r>
                        <a:rPr lang="fr-FR" sz="1400" baseline="0" dirty="0" smtClean="0"/>
                        <a:t> </a:t>
                      </a:r>
                      <a:r>
                        <a:rPr lang="fr-FR" sz="1400" baseline="0" dirty="0" smtClean="0">
                          <a:sym typeface="Symbol" panose="05050102010706020507" pitchFamily="18" charset="2"/>
                        </a:rPr>
                        <a:t></a:t>
                      </a:r>
                      <a:r>
                        <a:rPr lang="fr-FR" sz="1400" dirty="0" smtClean="0"/>
                        <a:t>  </a:t>
                      </a:r>
                      <a:r>
                        <a:rPr lang="fr-FR" sz="1400" b="1" u="sng" dirty="0" smtClean="0"/>
                        <a:t>FTLV</a:t>
                      </a:r>
                      <a:r>
                        <a:rPr lang="fr-FR" sz="1400" b="1" dirty="0" smtClean="0"/>
                        <a:t> </a:t>
                      </a:r>
                      <a:endParaRPr lang="fr-FR" sz="1400" b="1" dirty="0"/>
                    </a:p>
                  </a:txBody>
                  <a:tcPr/>
                </a:tc>
                <a:extLst>
                  <a:ext uri="{0D108BD9-81ED-4DB2-BD59-A6C34878D82A}">
                    <a16:rowId xmlns:a16="http://schemas.microsoft.com/office/drawing/2014/main" val="3043282595"/>
                  </a:ext>
                </a:extLst>
              </a:tr>
            </a:tbl>
          </a:graphicData>
        </a:graphic>
      </p:graphicFrame>
    </p:spTree>
    <p:extLst>
      <p:ext uri="{BB962C8B-B14F-4D97-AF65-F5344CB8AC3E}">
        <p14:creationId xmlns:p14="http://schemas.microsoft.com/office/powerpoint/2010/main" val="20345347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Projet « Intelicence »  </a:t>
            </a:r>
            <a:br>
              <a:rPr lang="fr-FR" dirty="0"/>
            </a:br>
            <a:r>
              <a:rPr lang="fr-FR" dirty="0"/>
              <a:t>Nouveaux cursus universitaire (NCU) 2017</a:t>
            </a:r>
          </a:p>
        </p:txBody>
      </p:sp>
      <p:sp>
        <p:nvSpPr>
          <p:cNvPr id="3" name="Espace réservé du contenu 2"/>
          <p:cNvSpPr>
            <a:spLocks noGrp="1"/>
          </p:cNvSpPr>
          <p:nvPr>
            <p:ph idx="1"/>
          </p:nvPr>
        </p:nvSpPr>
        <p:spPr/>
        <p:txBody>
          <a:bodyPr>
            <a:normAutofit/>
          </a:bodyPr>
          <a:lstStyle/>
          <a:p>
            <a:pPr marL="0" algn="just">
              <a:spcBef>
                <a:spcPts val="0"/>
              </a:spcBef>
            </a:pPr>
            <a:r>
              <a:rPr lang="fr-FR" sz="2000" b="0" dirty="0" smtClean="0"/>
              <a:t>Si la plupart des formations actuelles ont été conçues selon une approche cours, certaines d’entre elles contiennent des éléments de l’approche-programme.</a:t>
            </a:r>
            <a:endParaRPr lang="fr-FR" sz="2000" b="0" dirty="0"/>
          </a:p>
          <a:p>
            <a:pPr marL="0">
              <a:spcBef>
                <a:spcPts val="0"/>
              </a:spcBef>
            </a:pPr>
            <a:endParaRPr lang="fr-FR" sz="2000" b="0" dirty="0" smtClean="0"/>
          </a:p>
          <a:p>
            <a:pPr marL="0">
              <a:spcBef>
                <a:spcPts val="0"/>
              </a:spcBef>
            </a:pPr>
            <a:r>
              <a:rPr lang="fr-FR" sz="2000" dirty="0" smtClean="0">
                <a:solidFill>
                  <a:srgbClr val="EB6E08"/>
                </a:solidFill>
              </a:rPr>
              <a:t>Les intentions du projet INTELICENCE en faveur de l’approche-programme : </a:t>
            </a:r>
            <a:r>
              <a:rPr lang="fr-FR" sz="2000" b="0" dirty="0" smtClean="0"/>
              <a:t> </a:t>
            </a:r>
          </a:p>
          <a:p>
            <a:pPr marL="0">
              <a:spcBef>
                <a:spcPts val="0"/>
              </a:spcBef>
            </a:pPr>
            <a:endParaRPr lang="fr-FR" sz="2000" b="0" dirty="0"/>
          </a:p>
          <a:p>
            <a:pPr marL="0">
              <a:spcBef>
                <a:spcPts val="0"/>
              </a:spcBef>
            </a:pPr>
            <a:r>
              <a:rPr lang="fr-FR" sz="2000" b="0" dirty="0" smtClean="0"/>
              <a:t>Une approche par compétences en étroite collaboration avec le monde socio-économique vise à  améliorer l’employabilité des étudiants à Bac + 3.</a:t>
            </a:r>
          </a:p>
          <a:p>
            <a:pPr marL="0">
              <a:spcBef>
                <a:spcPts val="0"/>
              </a:spcBef>
            </a:pPr>
            <a:endParaRPr lang="fr-FR" sz="2000" b="0" dirty="0" smtClean="0"/>
          </a:p>
          <a:p>
            <a:pPr marL="0" algn="just">
              <a:spcBef>
                <a:spcPts val="0"/>
              </a:spcBef>
            </a:pPr>
            <a:r>
              <a:rPr lang="fr-FR" sz="2000" b="0" dirty="0" smtClean="0"/>
              <a:t>Le dispositif vise à faciliter la mise en œuvre de l’approche-programme dans les établissements.</a:t>
            </a:r>
          </a:p>
          <a:p>
            <a:pPr marL="0">
              <a:spcBef>
                <a:spcPts val="0"/>
              </a:spcBef>
            </a:pPr>
            <a:endParaRPr lang="fr-FR" sz="2000" b="0" dirty="0" smtClean="0"/>
          </a:p>
          <a:p>
            <a:pPr marL="0" algn="just">
              <a:spcBef>
                <a:spcPts val="0"/>
              </a:spcBef>
            </a:pPr>
            <a:r>
              <a:rPr lang="fr-FR" sz="2000" b="0" dirty="0" smtClean="0"/>
              <a:t>L’un des effets secondaires attendus de la mise en place de ce cursus rénové est d’aider les établissements à utiliser l’approche-programme dans le cadre de la prochaine campagne d’accréditation (2022).</a:t>
            </a:r>
          </a:p>
          <a:p>
            <a:pPr marL="0">
              <a:spcBef>
                <a:spcPts val="0"/>
              </a:spcBef>
            </a:pPr>
            <a:r>
              <a:rPr lang="fr-FR" dirty="0" smtClean="0"/>
              <a:t> </a:t>
            </a:r>
          </a:p>
          <a:p>
            <a:endParaRPr lang="fr-FR" dirty="0"/>
          </a:p>
        </p:txBody>
      </p:sp>
    </p:spTree>
    <p:extLst>
      <p:ext uri="{BB962C8B-B14F-4D97-AF65-F5344CB8AC3E}">
        <p14:creationId xmlns:p14="http://schemas.microsoft.com/office/powerpoint/2010/main" val="24882000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Projet « Intelicence »  </a:t>
            </a:r>
            <a:br>
              <a:rPr lang="fr-FR" dirty="0" smtClean="0"/>
            </a:br>
            <a:r>
              <a:rPr lang="fr-FR" dirty="0" smtClean="0"/>
              <a:t>Nouveaux cursus universitaire (NCU) 2017</a:t>
            </a:r>
            <a:endParaRPr lang="fr-FR" dirty="0"/>
          </a:p>
        </p:txBody>
      </p:sp>
      <p:sp>
        <p:nvSpPr>
          <p:cNvPr id="3" name="Espace réservé du contenu 2"/>
          <p:cNvSpPr>
            <a:spLocks noGrp="1"/>
          </p:cNvSpPr>
          <p:nvPr>
            <p:ph idx="1"/>
          </p:nvPr>
        </p:nvSpPr>
        <p:spPr/>
        <p:txBody>
          <a:bodyPr>
            <a:normAutofit fontScale="92500" lnSpcReduction="10000"/>
          </a:bodyPr>
          <a:lstStyle/>
          <a:p>
            <a:pPr algn="ctr"/>
            <a:r>
              <a:rPr lang="fr-FR" sz="2000" dirty="0" smtClean="0"/>
              <a:t>Contexte</a:t>
            </a:r>
            <a:r>
              <a:rPr lang="fr-FR" sz="1600" b="0" dirty="0" smtClean="0"/>
              <a:t> </a:t>
            </a:r>
          </a:p>
          <a:p>
            <a:pPr algn="ctr"/>
            <a:endParaRPr lang="fr-FR" sz="1600" b="0" dirty="0" smtClean="0"/>
          </a:p>
          <a:p>
            <a:pPr marL="0" algn="just">
              <a:spcBef>
                <a:spcPts val="0"/>
              </a:spcBef>
            </a:pPr>
            <a:r>
              <a:rPr lang="fr-FR" sz="1600" b="0" dirty="0"/>
              <a:t>L’offre de licence actuelle - le </a:t>
            </a:r>
            <a:r>
              <a:rPr lang="fr-FR" sz="1600" b="0" dirty="0">
                <a:solidFill>
                  <a:srgbClr val="EB6E08"/>
                </a:solidFill>
              </a:rPr>
              <a:t>seul cursus non sélectif </a:t>
            </a:r>
            <a:r>
              <a:rPr lang="fr-FR" sz="1600" b="0" dirty="0"/>
              <a:t>d’enseignement supérieur en France</a:t>
            </a:r>
          </a:p>
          <a:p>
            <a:pPr marL="0" algn="just">
              <a:spcBef>
                <a:spcPts val="0"/>
              </a:spcBef>
            </a:pPr>
            <a:endParaRPr lang="fr-FR" sz="1600" b="0" dirty="0" smtClean="0"/>
          </a:p>
          <a:p>
            <a:pPr marL="0" algn="just">
              <a:spcBef>
                <a:spcPts val="0"/>
              </a:spcBef>
            </a:pPr>
            <a:r>
              <a:rPr lang="fr-FR" sz="1600" b="0" dirty="0"/>
              <a:t>M</a:t>
            </a:r>
            <a:r>
              <a:rPr lang="fr-FR" sz="1600" b="0" dirty="0" smtClean="0"/>
              <a:t>assification </a:t>
            </a:r>
            <a:r>
              <a:rPr lang="fr-FR" sz="1600" b="0" dirty="0"/>
              <a:t>des publics </a:t>
            </a:r>
            <a:r>
              <a:rPr lang="fr-FR" sz="1600" b="0" dirty="0" smtClean="0"/>
              <a:t>de </a:t>
            </a:r>
            <a:r>
              <a:rPr lang="fr-FR" sz="1600" b="0" dirty="0"/>
              <a:t>l’enseignement </a:t>
            </a:r>
            <a:r>
              <a:rPr lang="fr-FR" sz="1600" b="0" dirty="0" smtClean="0"/>
              <a:t>supérieur </a:t>
            </a:r>
          </a:p>
          <a:p>
            <a:pPr marL="0" algn="just">
              <a:spcBef>
                <a:spcPts val="0"/>
              </a:spcBef>
            </a:pPr>
            <a:r>
              <a:rPr lang="fr-FR" sz="1600" b="0" dirty="0" smtClean="0"/>
              <a:t>Des publics très </a:t>
            </a:r>
            <a:r>
              <a:rPr lang="fr-FR" sz="1600" b="0" dirty="0"/>
              <a:t>hétérogènes</a:t>
            </a:r>
            <a:endParaRPr lang="fr-FR" sz="1600" b="0" dirty="0" smtClean="0"/>
          </a:p>
          <a:p>
            <a:pPr marL="0" algn="just">
              <a:spcBef>
                <a:spcPts val="0"/>
              </a:spcBef>
            </a:pPr>
            <a:r>
              <a:rPr lang="fr-FR" sz="1600" b="0" dirty="0"/>
              <a:t>D</a:t>
            </a:r>
            <a:r>
              <a:rPr lang="fr-FR" sz="1600" b="0" dirty="0" smtClean="0"/>
              <a:t>iversification </a:t>
            </a:r>
            <a:r>
              <a:rPr lang="fr-FR" sz="1600" b="0" dirty="0"/>
              <a:t>des parcours dans l’enseignement secondaire </a:t>
            </a:r>
            <a:endParaRPr lang="fr-FR" sz="1600" b="0" dirty="0" smtClean="0"/>
          </a:p>
          <a:p>
            <a:pPr marL="0" algn="just">
              <a:spcBef>
                <a:spcPts val="0"/>
              </a:spcBef>
            </a:pPr>
            <a:r>
              <a:rPr lang="fr-FR" sz="1600" b="0" dirty="0" smtClean="0"/>
              <a:t>Rôle croissant de la FTLV dans le système éducatif français </a:t>
            </a:r>
          </a:p>
          <a:p>
            <a:pPr marL="0" algn="just">
              <a:spcBef>
                <a:spcPts val="0"/>
              </a:spcBef>
            </a:pPr>
            <a:endParaRPr lang="fr-FR" sz="1600" b="0" dirty="0" smtClean="0"/>
          </a:p>
          <a:p>
            <a:pPr marL="0" algn="just">
              <a:spcBef>
                <a:spcPts val="0"/>
              </a:spcBef>
            </a:pPr>
            <a:r>
              <a:rPr lang="fr-FR" sz="1600" b="0" dirty="0">
                <a:solidFill>
                  <a:srgbClr val="EB6E08"/>
                </a:solidFill>
              </a:rPr>
              <a:t>O</a:t>
            </a:r>
            <a:r>
              <a:rPr lang="fr-FR" sz="1600" b="0" dirty="0" smtClean="0">
                <a:solidFill>
                  <a:srgbClr val="EB6E08"/>
                </a:solidFill>
              </a:rPr>
              <a:t>ffre </a:t>
            </a:r>
            <a:r>
              <a:rPr lang="fr-FR" sz="1600" b="0" dirty="0">
                <a:solidFill>
                  <a:srgbClr val="EB6E08"/>
                </a:solidFill>
              </a:rPr>
              <a:t>de formation commune </a:t>
            </a:r>
            <a:r>
              <a:rPr lang="fr-FR" sz="1600" b="0" dirty="0" smtClean="0">
                <a:solidFill>
                  <a:srgbClr val="EB6E08"/>
                </a:solidFill>
              </a:rPr>
              <a:t>est un échec</a:t>
            </a:r>
          </a:p>
          <a:p>
            <a:pPr marL="0" algn="just">
              <a:spcBef>
                <a:spcPts val="0"/>
              </a:spcBef>
            </a:pPr>
            <a:endParaRPr lang="fr-FR" sz="1600" b="0" dirty="0" smtClean="0"/>
          </a:p>
          <a:p>
            <a:pPr marL="0" algn="just">
              <a:spcBef>
                <a:spcPts val="0"/>
              </a:spcBef>
            </a:pPr>
            <a:r>
              <a:rPr lang="fr-FR" sz="1600" b="0" dirty="0"/>
              <a:t>É</a:t>
            </a:r>
            <a:r>
              <a:rPr lang="fr-FR" sz="1600" b="0" dirty="0" smtClean="0"/>
              <a:t>tude de la DEPP </a:t>
            </a:r>
            <a:r>
              <a:rPr lang="fr-FR" sz="1600" b="0" dirty="0"/>
              <a:t>sur «la réussite et l’échec en premier cycle» </a:t>
            </a:r>
            <a:r>
              <a:rPr lang="fr-FR" sz="1600" b="0" dirty="0" smtClean="0"/>
              <a:t>(2015</a:t>
            </a:r>
            <a:r>
              <a:rPr lang="fr-FR" sz="1600" b="0" dirty="0"/>
              <a:t>) : </a:t>
            </a:r>
          </a:p>
          <a:p>
            <a:pPr marL="0" algn="just">
              <a:spcBef>
                <a:spcPts val="0"/>
              </a:spcBef>
              <a:buFontTx/>
              <a:buChar char="-"/>
            </a:pPr>
            <a:r>
              <a:rPr lang="fr-FR" sz="1600" b="0" dirty="0"/>
              <a:t>40% des personnes inscrites en L1 sont passés en 2ème année, </a:t>
            </a:r>
          </a:p>
          <a:p>
            <a:pPr marL="0" algn="just">
              <a:spcBef>
                <a:spcPts val="0"/>
              </a:spcBef>
              <a:buFontTx/>
              <a:buChar char="-"/>
            </a:pPr>
            <a:r>
              <a:rPr lang="fr-FR" sz="1600" b="0" dirty="0"/>
              <a:t>29% ont redoublé </a:t>
            </a:r>
          </a:p>
          <a:p>
            <a:pPr marL="0" algn="just">
              <a:spcBef>
                <a:spcPts val="0"/>
              </a:spcBef>
              <a:buFontTx/>
              <a:buChar char="-"/>
            </a:pPr>
            <a:r>
              <a:rPr lang="fr-FR" sz="1600" b="0" dirty="0" smtClean="0"/>
              <a:t>27% </a:t>
            </a:r>
            <a:r>
              <a:rPr lang="fr-FR" sz="1600" b="0" dirty="0"/>
              <a:t>sont sortis du système universitaire</a:t>
            </a:r>
          </a:p>
          <a:p>
            <a:pPr marL="0" algn="just">
              <a:spcBef>
                <a:spcPts val="0"/>
              </a:spcBef>
              <a:buFontTx/>
              <a:buChar char="-"/>
            </a:pPr>
            <a:r>
              <a:rPr lang="fr-FR" sz="1600" b="0" dirty="0" smtClean="0"/>
              <a:t>15% </a:t>
            </a:r>
            <a:r>
              <a:rPr lang="fr-FR" sz="1600" b="0" dirty="0"/>
              <a:t>diplômés d’une licence </a:t>
            </a:r>
          </a:p>
          <a:p>
            <a:pPr marL="0" indent="0" algn="just">
              <a:spcBef>
                <a:spcPts val="0"/>
              </a:spcBef>
            </a:pPr>
            <a:endParaRPr lang="fr-FR" sz="1600" b="0" dirty="0"/>
          </a:p>
          <a:p>
            <a:pPr marL="0" indent="0" algn="just">
              <a:spcBef>
                <a:spcPts val="0"/>
              </a:spcBef>
            </a:pPr>
            <a:r>
              <a:rPr lang="fr-FR" sz="1600" b="0" dirty="0">
                <a:solidFill>
                  <a:srgbClr val="EB6E08"/>
                </a:solidFill>
              </a:rPr>
              <a:t>Un véritable gâchis :</a:t>
            </a:r>
          </a:p>
          <a:p>
            <a:pPr marL="285750" indent="-285750" algn="just">
              <a:spcBef>
                <a:spcPts val="0"/>
              </a:spcBef>
              <a:buFontTx/>
              <a:buChar char="-"/>
            </a:pPr>
            <a:r>
              <a:rPr lang="fr-FR" sz="1600" b="0" dirty="0"/>
              <a:t>gâchis de talents et de motivations</a:t>
            </a:r>
          </a:p>
          <a:p>
            <a:pPr marL="285750" indent="-285750" algn="just">
              <a:spcBef>
                <a:spcPts val="0"/>
              </a:spcBef>
              <a:buFontTx/>
              <a:buChar char="-"/>
            </a:pPr>
            <a:r>
              <a:rPr lang="fr-FR" sz="1600" b="0" dirty="0"/>
              <a:t>gâchis de moyens (coût supporté par l’État 9 000 euros / étudiant /an et coût supporté par les famille)</a:t>
            </a:r>
          </a:p>
          <a:p>
            <a:pPr marL="0" algn="just">
              <a:spcBef>
                <a:spcPts val="0"/>
              </a:spcBef>
            </a:pPr>
            <a:endParaRPr lang="fr-FR" sz="1600" b="0" dirty="0" smtClean="0"/>
          </a:p>
          <a:p>
            <a:pPr marL="0" algn="just">
              <a:spcBef>
                <a:spcPts val="0"/>
              </a:spcBef>
            </a:pPr>
            <a:r>
              <a:rPr lang="fr-FR" sz="1600" b="0" dirty="0" smtClean="0">
                <a:solidFill>
                  <a:srgbClr val="EB6E08"/>
                </a:solidFill>
              </a:rPr>
              <a:t>Prévisions </a:t>
            </a:r>
            <a:r>
              <a:rPr lang="fr-FR" sz="1600" b="0" dirty="0">
                <a:solidFill>
                  <a:srgbClr val="EB6E08"/>
                </a:solidFill>
              </a:rPr>
              <a:t>du marché de </a:t>
            </a:r>
            <a:r>
              <a:rPr lang="fr-FR" sz="1600" b="0" dirty="0" smtClean="0">
                <a:solidFill>
                  <a:srgbClr val="EB6E08"/>
                </a:solidFill>
              </a:rPr>
              <a:t>l’emploi 2025 </a:t>
            </a:r>
            <a:r>
              <a:rPr lang="fr-FR" sz="1600" b="0" dirty="0"/>
              <a:t>: besoin important de qualifications de niveau 2 (bac+3</a:t>
            </a:r>
            <a:r>
              <a:rPr lang="fr-FR" sz="1600" b="0" dirty="0" smtClean="0"/>
              <a:t>)</a:t>
            </a:r>
          </a:p>
          <a:p>
            <a:pPr marL="0" algn="just">
              <a:spcBef>
                <a:spcPts val="0"/>
              </a:spcBef>
            </a:pPr>
            <a:r>
              <a:rPr lang="fr-FR" sz="1600" b="0" dirty="0" smtClean="0"/>
              <a:t>(CEVIPOF, 2013 ; DARES, 2015) </a:t>
            </a:r>
          </a:p>
          <a:p>
            <a:pPr marL="0" algn="just">
              <a:spcBef>
                <a:spcPts val="0"/>
              </a:spcBef>
            </a:pPr>
            <a:r>
              <a:rPr lang="fr-FR" sz="1600" b="0" dirty="0" smtClean="0">
                <a:solidFill>
                  <a:srgbClr val="EB6E08"/>
                </a:solidFill>
              </a:rPr>
              <a:t>Recours aux licences professionnelles </a:t>
            </a:r>
            <a:r>
              <a:rPr lang="fr-FR" sz="1600" b="0" dirty="0" smtClean="0"/>
              <a:t>constitue une réponse partielle (besoin des </a:t>
            </a:r>
            <a:r>
              <a:rPr lang="fr-FR" sz="1600" b="0" dirty="0"/>
              <a:t>professionnels </a:t>
            </a:r>
            <a:r>
              <a:rPr lang="fr-FR" sz="1600" b="0" dirty="0" smtClean="0"/>
              <a:t>généralistes)</a:t>
            </a:r>
          </a:p>
          <a:p>
            <a:pPr marL="0" algn="just">
              <a:spcBef>
                <a:spcPts val="0"/>
              </a:spcBef>
            </a:pPr>
            <a:r>
              <a:rPr lang="fr-FR" sz="1600" b="0" dirty="0" smtClean="0">
                <a:solidFill>
                  <a:srgbClr val="EB6E08"/>
                </a:solidFill>
              </a:rPr>
              <a:t>Proposition </a:t>
            </a:r>
            <a:r>
              <a:rPr lang="fr-FR" sz="1600" b="0" dirty="0"/>
              <a:t>: une offre de formation diversifiée et adaptée au potentiel des étudiants </a:t>
            </a:r>
          </a:p>
          <a:p>
            <a:pPr marL="0" algn="just">
              <a:spcBef>
                <a:spcPts val="0"/>
              </a:spcBef>
            </a:pPr>
            <a:endParaRPr lang="fr-FR" sz="1600" b="0" dirty="0" smtClean="0"/>
          </a:p>
          <a:p>
            <a:pPr marL="0" algn="just">
              <a:spcBef>
                <a:spcPts val="0"/>
              </a:spcBef>
            </a:pPr>
            <a:endParaRPr lang="fr-FR" sz="1600" b="0" dirty="0"/>
          </a:p>
          <a:p>
            <a:pPr marL="0" algn="just">
              <a:spcBef>
                <a:spcPts val="0"/>
              </a:spcBef>
            </a:pPr>
            <a:endParaRPr lang="fr-FR" sz="1600" b="0" dirty="0" smtClean="0"/>
          </a:p>
        </p:txBody>
      </p:sp>
    </p:spTree>
    <p:extLst>
      <p:ext uri="{BB962C8B-B14F-4D97-AF65-F5344CB8AC3E}">
        <p14:creationId xmlns:p14="http://schemas.microsoft.com/office/powerpoint/2010/main" val="36800062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Projet « Intelicence »  </a:t>
            </a:r>
            <a:br>
              <a:rPr lang="fr-FR" dirty="0"/>
            </a:br>
            <a:r>
              <a:rPr lang="fr-FR" dirty="0"/>
              <a:t>Nouveaux cursus universitaire (NCU) 2017</a:t>
            </a:r>
          </a:p>
        </p:txBody>
      </p:sp>
      <p:sp>
        <p:nvSpPr>
          <p:cNvPr id="3" name="Espace réservé du contenu 2"/>
          <p:cNvSpPr>
            <a:spLocks noGrp="1"/>
          </p:cNvSpPr>
          <p:nvPr>
            <p:ph idx="1"/>
          </p:nvPr>
        </p:nvSpPr>
        <p:spPr/>
        <p:txBody>
          <a:bodyPr>
            <a:normAutofit lnSpcReduction="10000"/>
          </a:bodyPr>
          <a:lstStyle/>
          <a:p>
            <a:pPr algn="ctr"/>
            <a:r>
              <a:rPr lang="fr-FR" dirty="0" smtClean="0"/>
              <a:t>Présentation du projet</a:t>
            </a:r>
          </a:p>
          <a:p>
            <a:endParaRPr lang="fr-FR" sz="1800" dirty="0"/>
          </a:p>
          <a:p>
            <a:r>
              <a:rPr lang="fr-FR" sz="1700" b="0" dirty="0"/>
              <a:t>Projet INTELICNCE sur 10 ans (2017-2027) / </a:t>
            </a:r>
            <a:r>
              <a:rPr lang="fr-FR" sz="1700" b="0" dirty="0">
                <a:solidFill>
                  <a:srgbClr val="EB6E08"/>
                </a:solidFill>
              </a:rPr>
              <a:t>Évolution expérimentale du cycle </a:t>
            </a:r>
            <a:r>
              <a:rPr lang="fr-FR" sz="1700" b="0" dirty="0" smtClean="0">
                <a:solidFill>
                  <a:srgbClr val="EB6E08"/>
                </a:solidFill>
              </a:rPr>
              <a:t>licence</a:t>
            </a:r>
          </a:p>
          <a:p>
            <a:r>
              <a:rPr lang="fr-FR" sz="1700" b="0" dirty="0"/>
              <a:t>Porté par Normandie Université</a:t>
            </a:r>
          </a:p>
          <a:p>
            <a:r>
              <a:rPr lang="fr-FR" sz="1700" b="0" dirty="0" smtClean="0"/>
              <a:t>Selon le modèle de l’Université </a:t>
            </a:r>
            <a:r>
              <a:rPr lang="fr-FR" sz="1700" b="0" dirty="0"/>
              <a:t>catholique de Louvain (UCL</a:t>
            </a:r>
            <a:r>
              <a:rPr lang="fr-FR" sz="1700" b="0" dirty="0" smtClean="0"/>
              <a:t>) en Belgique </a:t>
            </a:r>
            <a:endParaRPr lang="fr-FR" sz="1700" b="0" dirty="0"/>
          </a:p>
          <a:p>
            <a:r>
              <a:rPr lang="fr-FR" sz="1700" b="0" dirty="0"/>
              <a:t>6 établissements-membres de Normandie Université sont partie prenante du projet à des degrés divers </a:t>
            </a:r>
            <a:endParaRPr lang="fr-FR" sz="1700" b="0" dirty="0" smtClean="0"/>
          </a:p>
          <a:p>
            <a:endParaRPr lang="fr-FR" sz="1700" b="0" dirty="0"/>
          </a:p>
          <a:p>
            <a:r>
              <a:rPr lang="fr-FR" sz="1700" dirty="0">
                <a:solidFill>
                  <a:srgbClr val="EB6E08"/>
                </a:solidFill>
              </a:rPr>
              <a:t>3 établissements partenaires</a:t>
            </a:r>
            <a:r>
              <a:rPr lang="fr-FR" sz="1700" dirty="0"/>
              <a:t> </a:t>
            </a:r>
            <a:r>
              <a:rPr lang="fr-FR" sz="1700" b="0" dirty="0"/>
              <a:t>: </a:t>
            </a:r>
          </a:p>
          <a:p>
            <a:r>
              <a:rPr lang="fr-FR" sz="1400" b="0" dirty="0"/>
              <a:t>Université de Caen</a:t>
            </a:r>
          </a:p>
          <a:p>
            <a:r>
              <a:rPr lang="fr-FR" sz="1400" b="0" dirty="0"/>
              <a:t>Université de Rouen</a:t>
            </a:r>
          </a:p>
          <a:p>
            <a:r>
              <a:rPr lang="fr-FR" sz="1400" b="0" dirty="0"/>
              <a:t>Université du </a:t>
            </a:r>
            <a:r>
              <a:rPr lang="fr-FR" sz="1400" b="0" dirty="0" smtClean="0"/>
              <a:t>Havre</a:t>
            </a:r>
          </a:p>
          <a:p>
            <a:endParaRPr lang="fr-FR" sz="1400" b="0" dirty="0"/>
          </a:p>
          <a:p>
            <a:r>
              <a:rPr lang="fr-FR" sz="1700" b="0" dirty="0" smtClean="0"/>
              <a:t>Déploiement progressif du projet à partir de la rentrée 2017</a:t>
            </a:r>
          </a:p>
          <a:p>
            <a:r>
              <a:rPr lang="fr-FR" sz="1700" b="0" dirty="0" smtClean="0"/>
              <a:t>Début d’expérimentation : 2018 avec 14 licences </a:t>
            </a:r>
          </a:p>
          <a:p>
            <a:r>
              <a:rPr lang="fr-FR" sz="1700" b="0" dirty="0" smtClean="0"/>
              <a:t>Objectifs 2028 : </a:t>
            </a:r>
          </a:p>
          <a:p>
            <a:r>
              <a:rPr lang="fr-FR" sz="1700" b="0" dirty="0" smtClean="0"/>
              <a:t>30 mentions de licence / 15 000 étudiants</a:t>
            </a:r>
          </a:p>
          <a:p>
            <a:r>
              <a:rPr lang="fr-FR" sz="1700" b="0" dirty="0" smtClean="0"/>
              <a:t>Taux de réussite : 35 % aujourd’hui / 50 % en 2028</a:t>
            </a:r>
          </a:p>
          <a:p>
            <a:pPr algn="ctr"/>
            <a:r>
              <a:rPr lang="fr-FR" dirty="0" smtClean="0"/>
              <a:t> </a:t>
            </a:r>
            <a:endParaRPr lang="fr-FR" dirty="0"/>
          </a:p>
        </p:txBody>
      </p:sp>
    </p:spTree>
    <p:extLst>
      <p:ext uri="{BB962C8B-B14F-4D97-AF65-F5344CB8AC3E}">
        <p14:creationId xmlns:p14="http://schemas.microsoft.com/office/powerpoint/2010/main" val="8829720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Projet « Intelicence »  </a:t>
            </a:r>
            <a:br>
              <a:rPr lang="fr-FR" dirty="0"/>
            </a:br>
            <a:r>
              <a:rPr lang="fr-FR" dirty="0"/>
              <a:t>Nouveaux cursus universitaire (NCU) 2017</a:t>
            </a:r>
          </a:p>
        </p:txBody>
      </p:sp>
      <p:sp>
        <p:nvSpPr>
          <p:cNvPr id="3" name="Espace réservé du contenu 2"/>
          <p:cNvSpPr>
            <a:spLocks noGrp="1"/>
          </p:cNvSpPr>
          <p:nvPr>
            <p:ph idx="1"/>
          </p:nvPr>
        </p:nvSpPr>
        <p:spPr/>
        <p:txBody>
          <a:bodyPr>
            <a:normAutofit/>
          </a:bodyPr>
          <a:lstStyle/>
          <a:p>
            <a:pPr algn="ctr"/>
            <a:r>
              <a:rPr lang="fr-FR" sz="1700" dirty="0" smtClean="0"/>
              <a:t>Ambitions</a:t>
            </a:r>
          </a:p>
          <a:p>
            <a:pPr marL="0" algn="just">
              <a:spcBef>
                <a:spcPts val="0"/>
              </a:spcBef>
            </a:pPr>
            <a:endParaRPr lang="fr-FR" sz="1700" b="0" dirty="0"/>
          </a:p>
          <a:p>
            <a:pPr marL="0" algn="just">
              <a:spcBef>
                <a:spcPts val="0"/>
              </a:spcBef>
              <a:buFont typeface="Wingdings" panose="05000000000000000000" pitchFamily="2" charset="2"/>
              <a:buChar char="q"/>
            </a:pPr>
            <a:r>
              <a:rPr lang="fr-FR" sz="1700" b="0" dirty="0" smtClean="0"/>
              <a:t>Améliorer </a:t>
            </a:r>
            <a:r>
              <a:rPr lang="fr-FR" sz="1700" b="0" dirty="0"/>
              <a:t>la possibilité, pour chaque diplômé de licence, de </a:t>
            </a:r>
            <a:r>
              <a:rPr lang="fr-FR" sz="1700" dirty="0">
                <a:solidFill>
                  <a:srgbClr val="EB6E08"/>
                </a:solidFill>
              </a:rPr>
              <a:t>s’insérer professionnellement </a:t>
            </a:r>
            <a:r>
              <a:rPr lang="fr-FR" sz="1700" b="0" dirty="0"/>
              <a:t>à bac + 3 sans obérer sa capacité de poursuites d’études et </a:t>
            </a:r>
            <a:r>
              <a:rPr lang="fr-FR" sz="1700" b="0" dirty="0" smtClean="0"/>
              <a:t>sans </a:t>
            </a:r>
            <a:r>
              <a:rPr lang="fr-FR" sz="1700" b="0" dirty="0"/>
              <a:t>affaiblir le corpus disciplinaire correspondant à sa mention de </a:t>
            </a:r>
            <a:r>
              <a:rPr lang="fr-FR" sz="1700" b="0" dirty="0" smtClean="0"/>
              <a:t>licence.</a:t>
            </a:r>
          </a:p>
          <a:p>
            <a:pPr marL="0" algn="just">
              <a:spcBef>
                <a:spcPts val="0"/>
              </a:spcBef>
            </a:pPr>
            <a:endParaRPr lang="fr-FR" sz="1700" b="0" dirty="0"/>
          </a:p>
          <a:p>
            <a:pPr marL="0" algn="just">
              <a:spcBef>
                <a:spcPts val="0"/>
              </a:spcBef>
              <a:buFont typeface="Wingdings" panose="05000000000000000000" pitchFamily="2" charset="2"/>
              <a:buChar char="q"/>
            </a:pPr>
            <a:r>
              <a:rPr lang="fr-FR" sz="1700" b="0" dirty="0" smtClean="0"/>
              <a:t>Permettre </a:t>
            </a:r>
            <a:r>
              <a:rPr lang="fr-FR" sz="1700" b="0" dirty="0"/>
              <a:t>à tout étudiant d’</a:t>
            </a:r>
            <a:r>
              <a:rPr lang="fr-FR" sz="1700" dirty="0">
                <a:solidFill>
                  <a:srgbClr val="EB6E08"/>
                </a:solidFill>
              </a:rPr>
              <a:t>autoévaluer ses acquis </a:t>
            </a:r>
            <a:r>
              <a:rPr lang="fr-FR" sz="1700" b="0" dirty="0"/>
              <a:t>tout le long de sa </a:t>
            </a:r>
            <a:r>
              <a:rPr lang="fr-FR" sz="1700" b="0" dirty="0" smtClean="0"/>
              <a:t>formation et d’être </a:t>
            </a:r>
            <a:r>
              <a:rPr lang="fr-FR" sz="1700" b="0" dirty="0"/>
              <a:t>plus à même de </a:t>
            </a:r>
            <a:r>
              <a:rPr lang="fr-FR" sz="1700" dirty="0">
                <a:solidFill>
                  <a:srgbClr val="EB6E08"/>
                </a:solidFill>
              </a:rPr>
              <a:t>bénéficier au mieux de méthodes de pédagogies </a:t>
            </a:r>
            <a:r>
              <a:rPr lang="fr-FR" sz="1700" dirty="0" smtClean="0">
                <a:solidFill>
                  <a:srgbClr val="EB6E08"/>
                </a:solidFill>
              </a:rPr>
              <a:t>actives</a:t>
            </a:r>
            <a:r>
              <a:rPr lang="fr-FR" sz="1700" dirty="0" smtClean="0"/>
              <a:t>.</a:t>
            </a:r>
          </a:p>
          <a:p>
            <a:pPr marL="0" algn="just">
              <a:spcBef>
                <a:spcPts val="0"/>
              </a:spcBef>
            </a:pPr>
            <a:endParaRPr lang="fr-FR" sz="1700" dirty="0" smtClean="0"/>
          </a:p>
          <a:p>
            <a:pPr marL="0" algn="just">
              <a:spcBef>
                <a:spcPts val="0"/>
              </a:spcBef>
              <a:buFont typeface="Wingdings" panose="05000000000000000000" pitchFamily="2" charset="2"/>
              <a:buChar char="q"/>
            </a:pPr>
            <a:r>
              <a:rPr lang="fr-FR" sz="1700" b="0" dirty="0"/>
              <a:t>D’offrir à tout étudiant inscrit et présent en licence un </a:t>
            </a:r>
            <a:r>
              <a:rPr lang="fr-FR" sz="1700" dirty="0">
                <a:solidFill>
                  <a:srgbClr val="EB6E08"/>
                </a:solidFill>
              </a:rPr>
              <a:t>parcours de réussite adapté</a:t>
            </a:r>
            <a:r>
              <a:rPr lang="fr-FR" sz="1700" b="0" dirty="0"/>
              <a:t>, correspondant à ses acquis et à ses </a:t>
            </a:r>
            <a:r>
              <a:rPr lang="fr-FR" sz="1700" b="0" dirty="0" smtClean="0"/>
              <a:t>projets.</a:t>
            </a:r>
          </a:p>
          <a:p>
            <a:pPr marL="0" algn="just">
              <a:spcBef>
                <a:spcPts val="0"/>
              </a:spcBef>
            </a:pPr>
            <a:endParaRPr lang="fr-FR" sz="1700" b="0" dirty="0"/>
          </a:p>
          <a:p>
            <a:pPr marL="0" algn="just">
              <a:spcBef>
                <a:spcPts val="0"/>
              </a:spcBef>
              <a:buFont typeface="Wingdings" panose="05000000000000000000" pitchFamily="2" charset="2"/>
              <a:buChar char="q"/>
            </a:pPr>
            <a:r>
              <a:rPr lang="fr-FR" sz="1700" dirty="0" smtClean="0"/>
              <a:t>Promouvoir</a:t>
            </a:r>
            <a:r>
              <a:rPr lang="fr-FR" sz="1700" b="0" dirty="0" smtClean="0"/>
              <a:t> </a:t>
            </a:r>
            <a:r>
              <a:rPr lang="fr-FR" sz="1700" b="0" dirty="0"/>
              <a:t>à travers l’ensemble de ces </a:t>
            </a:r>
            <a:r>
              <a:rPr lang="fr-FR" sz="1700" b="0" dirty="0" smtClean="0"/>
              <a:t>dispositifs </a:t>
            </a:r>
            <a:r>
              <a:rPr lang="fr-FR" sz="1700" dirty="0" smtClean="0">
                <a:solidFill>
                  <a:srgbClr val="EB6E08"/>
                </a:solidFill>
              </a:rPr>
              <a:t>l’emploi industriel qualifié en Normandie.</a:t>
            </a:r>
          </a:p>
          <a:p>
            <a:pPr marL="0" algn="just">
              <a:spcBef>
                <a:spcPts val="0"/>
              </a:spcBef>
            </a:pPr>
            <a:endParaRPr lang="fr-FR" sz="1700" b="0" dirty="0">
              <a:solidFill>
                <a:srgbClr val="EB6E08"/>
              </a:solidFill>
            </a:endParaRPr>
          </a:p>
          <a:p>
            <a:pPr marL="0" algn="just">
              <a:spcBef>
                <a:spcPts val="0"/>
              </a:spcBef>
              <a:buFont typeface="Wingdings" panose="05000000000000000000" pitchFamily="2" charset="2"/>
              <a:buChar char="q"/>
            </a:pPr>
            <a:r>
              <a:rPr lang="fr-FR" sz="1700" b="0" dirty="0" smtClean="0"/>
              <a:t>Proposer </a:t>
            </a:r>
            <a:r>
              <a:rPr lang="fr-FR" sz="1700" b="0" dirty="0"/>
              <a:t>à tout étudiant qui se </a:t>
            </a:r>
            <a:r>
              <a:rPr lang="fr-FR" sz="1700" b="0" dirty="0" smtClean="0"/>
              <a:t>projette </a:t>
            </a:r>
            <a:r>
              <a:rPr lang="fr-FR" sz="1700" b="0" dirty="0"/>
              <a:t>vers une insertion à bac+3 un </a:t>
            </a:r>
            <a:r>
              <a:rPr lang="fr-FR" sz="1700" dirty="0">
                <a:solidFill>
                  <a:srgbClr val="EB6E08"/>
                </a:solidFill>
              </a:rPr>
              <a:t>semestre </a:t>
            </a:r>
            <a:r>
              <a:rPr lang="fr-FR" sz="1700" dirty="0" smtClean="0">
                <a:solidFill>
                  <a:srgbClr val="EB6E08"/>
                </a:solidFill>
              </a:rPr>
              <a:t>optionnel </a:t>
            </a:r>
            <a:r>
              <a:rPr lang="fr-FR" sz="1700" b="0" dirty="0"/>
              <a:t>lui permettant d’acquérir une double compétence, en particulier grâce à une </a:t>
            </a:r>
            <a:r>
              <a:rPr lang="fr-FR" sz="1700" dirty="0">
                <a:solidFill>
                  <a:srgbClr val="EB6E08"/>
                </a:solidFill>
              </a:rPr>
              <a:t>expérience à l’international</a:t>
            </a:r>
            <a:r>
              <a:rPr lang="fr-FR" sz="1700" b="0" dirty="0" smtClean="0"/>
              <a:t>.</a:t>
            </a:r>
            <a:endParaRPr lang="fr-FR" sz="1700" dirty="0" smtClean="0"/>
          </a:p>
        </p:txBody>
      </p:sp>
    </p:spTree>
    <p:extLst>
      <p:ext uri="{BB962C8B-B14F-4D97-AF65-F5344CB8AC3E}">
        <p14:creationId xmlns:p14="http://schemas.microsoft.com/office/powerpoint/2010/main" val="4432350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Effet structurant du projet au niveau de la région</a:t>
            </a:r>
            <a:endParaRPr lang="fr-FR" dirty="0"/>
          </a:p>
        </p:txBody>
      </p:sp>
      <p:pic>
        <p:nvPicPr>
          <p:cNvPr id="4" name="Espace réservé du contenu 3"/>
          <p:cNvPicPr>
            <a:picLocks noGrp="1" noChangeAspect="1"/>
          </p:cNvPicPr>
          <p:nvPr>
            <p:ph idx="1"/>
          </p:nvPr>
        </p:nvPicPr>
        <p:blipFill>
          <a:blip r:embed="rId2"/>
          <a:stretch>
            <a:fillRect/>
          </a:stretch>
        </p:blipFill>
        <p:spPr>
          <a:xfrm>
            <a:off x="2610396" y="828303"/>
            <a:ext cx="5835584" cy="5216164"/>
          </a:xfrm>
          <a:prstGeom prst="rect">
            <a:avLst/>
          </a:prstGeom>
        </p:spPr>
      </p:pic>
    </p:spTree>
    <p:extLst>
      <p:ext uri="{BB962C8B-B14F-4D97-AF65-F5344CB8AC3E}">
        <p14:creationId xmlns:p14="http://schemas.microsoft.com/office/powerpoint/2010/main" val="6766599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Projet « Intelicence »  </a:t>
            </a:r>
            <a:br>
              <a:rPr lang="fr-FR" dirty="0"/>
            </a:br>
            <a:r>
              <a:rPr lang="fr-FR" dirty="0"/>
              <a:t>Nouveaux cursus universitaire (NCU) 2017</a:t>
            </a:r>
          </a:p>
        </p:txBody>
      </p:sp>
      <p:sp>
        <p:nvSpPr>
          <p:cNvPr id="3" name="Espace réservé du contenu 2"/>
          <p:cNvSpPr>
            <a:spLocks noGrp="1"/>
          </p:cNvSpPr>
          <p:nvPr>
            <p:ph idx="1"/>
          </p:nvPr>
        </p:nvSpPr>
        <p:spPr/>
        <p:txBody>
          <a:bodyPr>
            <a:normAutofit fontScale="92500" lnSpcReduction="20000"/>
          </a:bodyPr>
          <a:lstStyle/>
          <a:p>
            <a:pPr algn="ctr"/>
            <a:r>
              <a:rPr lang="fr-FR" dirty="0" smtClean="0"/>
              <a:t>Actions sur l’ensemble de la chaîne pédagogique dès le lycée </a:t>
            </a:r>
          </a:p>
          <a:p>
            <a:pPr marL="0" algn="just">
              <a:spcBef>
                <a:spcPts val="0"/>
              </a:spcBef>
            </a:pPr>
            <a:endParaRPr lang="fr-FR" sz="2400" b="0" dirty="0"/>
          </a:p>
          <a:p>
            <a:pPr marL="0" algn="just">
              <a:spcBef>
                <a:spcPts val="0"/>
              </a:spcBef>
            </a:pPr>
            <a:r>
              <a:rPr lang="fr-FR" sz="1800" b="0" dirty="0" smtClean="0"/>
              <a:t>- Mise en place d’une </a:t>
            </a:r>
            <a:r>
              <a:rPr lang="fr-FR" sz="1800" dirty="0" smtClean="0">
                <a:solidFill>
                  <a:srgbClr val="EB6E08"/>
                </a:solidFill>
              </a:rPr>
              <a:t>école d’été </a:t>
            </a:r>
            <a:r>
              <a:rPr lang="fr-FR" sz="1800" b="0" dirty="0"/>
              <a:t>ouverte aux néo-bacheliers </a:t>
            </a:r>
            <a:r>
              <a:rPr lang="fr-FR" sz="1800" b="0" dirty="0" smtClean="0"/>
              <a:t>(pour consolider </a:t>
            </a:r>
            <a:r>
              <a:rPr lang="fr-FR" sz="1800" b="0" dirty="0"/>
              <a:t>leurs </a:t>
            </a:r>
            <a:r>
              <a:rPr lang="fr-FR" sz="1800" b="0" dirty="0" smtClean="0"/>
              <a:t>acquis)</a:t>
            </a:r>
          </a:p>
          <a:p>
            <a:pPr marL="0" algn="just">
              <a:spcBef>
                <a:spcPts val="0"/>
              </a:spcBef>
            </a:pPr>
            <a:endParaRPr lang="fr-FR" sz="1800" b="0" dirty="0" smtClean="0"/>
          </a:p>
          <a:p>
            <a:pPr marL="0" algn="just">
              <a:spcBef>
                <a:spcPts val="0"/>
              </a:spcBef>
            </a:pPr>
            <a:r>
              <a:rPr lang="fr-FR" sz="1800" b="0" dirty="0" smtClean="0"/>
              <a:t>- Co-conception de </a:t>
            </a:r>
            <a:r>
              <a:rPr lang="fr-FR" sz="1800" dirty="0" smtClean="0">
                <a:solidFill>
                  <a:srgbClr val="EB6E08"/>
                </a:solidFill>
              </a:rPr>
              <a:t>tests </a:t>
            </a:r>
            <a:r>
              <a:rPr lang="fr-FR" sz="1800" dirty="0">
                <a:solidFill>
                  <a:srgbClr val="EB6E08"/>
                </a:solidFill>
              </a:rPr>
              <a:t>de positionnement </a:t>
            </a:r>
            <a:r>
              <a:rPr lang="fr-FR" sz="1800" b="0" dirty="0"/>
              <a:t>à destination des étudiants primo-inscrits </a:t>
            </a:r>
            <a:r>
              <a:rPr lang="fr-FR" sz="1800" b="0" dirty="0" smtClean="0"/>
              <a:t>(en </a:t>
            </a:r>
            <a:r>
              <a:rPr lang="fr-FR" sz="1800" b="0" dirty="0"/>
              <a:t>collaboration avec les enseignants du </a:t>
            </a:r>
            <a:r>
              <a:rPr lang="fr-FR" sz="1800" b="0" dirty="0" smtClean="0"/>
              <a:t>secondaire)</a:t>
            </a:r>
          </a:p>
          <a:p>
            <a:pPr marL="0" algn="just">
              <a:spcBef>
                <a:spcPts val="0"/>
              </a:spcBef>
            </a:pPr>
            <a:endParaRPr lang="fr-FR" sz="1800" b="0" dirty="0"/>
          </a:p>
          <a:p>
            <a:pPr marL="0" algn="just">
              <a:spcBef>
                <a:spcPts val="0"/>
              </a:spcBef>
            </a:pPr>
            <a:r>
              <a:rPr lang="fr-FR" sz="1800" b="0" dirty="0" smtClean="0"/>
              <a:t>- Co-construction d’outils </a:t>
            </a:r>
            <a:r>
              <a:rPr lang="fr-FR" sz="1800" b="0" dirty="0"/>
              <a:t>et d’activités permettant une </a:t>
            </a:r>
            <a:r>
              <a:rPr lang="fr-FR" sz="1800" dirty="0">
                <a:solidFill>
                  <a:srgbClr val="EB6E08"/>
                </a:solidFill>
              </a:rPr>
              <a:t>évaluation transversale de compétences</a:t>
            </a:r>
            <a:r>
              <a:rPr lang="fr-FR" sz="1800" dirty="0"/>
              <a:t> </a:t>
            </a:r>
            <a:r>
              <a:rPr lang="fr-FR" sz="1800" b="0" dirty="0"/>
              <a:t>(via par exemple des projets industriels concrets</a:t>
            </a:r>
            <a:r>
              <a:rPr lang="fr-FR" sz="1800" b="0" dirty="0" smtClean="0"/>
              <a:t>)</a:t>
            </a:r>
          </a:p>
          <a:p>
            <a:pPr marL="0" algn="just">
              <a:spcBef>
                <a:spcPts val="0"/>
              </a:spcBef>
            </a:pPr>
            <a:endParaRPr lang="fr-FR" sz="1800" b="0" dirty="0" smtClean="0"/>
          </a:p>
          <a:p>
            <a:pPr marL="0" algn="just">
              <a:spcBef>
                <a:spcPts val="0"/>
              </a:spcBef>
            </a:pPr>
            <a:r>
              <a:rPr lang="fr-FR" sz="1800" b="0" dirty="0" smtClean="0"/>
              <a:t>- Conception de </a:t>
            </a:r>
            <a:r>
              <a:rPr lang="fr-FR" sz="1800" dirty="0" smtClean="0">
                <a:solidFill>
                  <a:srgbClr val="EB6E08"/>
                </a:solidFill>
              </a:rPr>
              <a:t>dispositifs </a:t>
            </a:r>
            <a:r>
              <a:rPr lang="fr-FR" sz="1800" dirty="0">
                <a:solidFill>
                  <a:srgbClr val="EB6E08"/>
                </a:solidFill>
              </a:rPr>
              <a:t>permettant aux étudiants d’autoévaluer leur apprentissage</a:t>
            </a:r>
            <a:r>
              <a:rPr lang="fr-FR" sz="1800" b="0" dirty="0">
                <a:solidFill>
                  <a:srgbClr val="EB6E08"/>
                </a:solidFill>
              </a:rPr>
              <a:t> </a:t>
            </a:r>
            <a:r>
              <a:rPr lang="fr-FR" sz="1800" b="0" dirty="0"/>
              <a:t>en cours de </a:t>
            </a:r>
            <a:r>
              <a:rPr lang="fr-FR" sz="1800" b="0" dirty="0" smtClean="0"/>
              <a:t>formation (orientation dans les différents parcours ou dans des dispositifs de remédiation)</a:t>
            </a:r>
          </a:p>
          <a:p>
            <a:pPr marL="0" algn="just">
              <a:spcBef>
                <a:spcPts val="0"/>
              </a:spcBef>
            </a:pPr>
            <a:endParaRPr lang="fr-FR" sz="1800" b="0" dirty="0" smtClean="0"/>
          </a:p>
          <a:p>
            <a:pPr marL="0" algn="just">
              <a:spcBef>
                <a:spcPts val="0"/>
              </a:spcBef>
            </a:pPr>
            <a:r>
              <a:rPr lang="fr-FR" sz="1800" b="0" dirty="0" smtClean="0"/>
              <a:t>- Mise en œuvre de </a:t>
            </a:r>
            <a:r>
              <a:rPr lang="fr-FR" sz="1800" dirty="0" smtClean="0">
                <a:solidFill>
                  <a:srgbClr val="EB6E08"/>
                </a:solidFill>
              </a:rPr>
              <a:t>4 parcours </a:t>
            </a:r>
            <a:r>
              <a:rPr lang="fr-FR" sz="1800" b="0" dirty="0" smtClean="0"/>
              <a:t>selon le niveau des étudiants </a:t>
            </a:r>
          </a:p>
          <a:p>
            <a:pPr marL="0" algn="just">
              <a:spcBef>
                <a:spcPts val="0"/>
              </a:spcBef>
            </a:pPr>
            <a:endParaRPr lang="fr-FR" sz="1800" b="0" dirty="0" smtClean="0"/>
          </a:p>
          <a:p>
            <a:pPr marL="0" algn="just">
              <a:spcBef>
                <a:spcPts val="0"/>
              </a:spcBef>
            </a:pPr>
            <a:r>
              <a:rPr lang="fr-FR" sz="1800" b="0" dirty="0" smtClean="0"/>
              <a:t>- Mise </a:t>
            </a:r>
            <a:r>
              <a:rPr lang="fr-FR" sz="1800" b="0" dirty="0"/>
              <a:t>en place d’un </a:t>
            </a:r>
            <a:r>
              <a:rPr lang="fr-FR" sz="1800" dirty="0">
                <a:solidFill>
                  <a:srgbClr val="EB6E08"/>
                </a:solidFill>
              </a:rPr>
              <a:t>parcours de réorientation spécifique </a:t>
            </a:r>
            <a:r>
              <a:rPr lang="fr-FR" sz="1800" b="0" dirty="0"/>
              <a:t>pour étudiants dans un cursus de licence par </a:t>
            </a:r>
            <a:r>
              <a:rPr lang="fr-FR" sz="1800" b="0" dirty="0" smtClean="0"/>
              <a:t>défaut</a:t>
            </a:r>
          </a:p>
          <a:p>
            <a:pPr marL="0" algn="just">
              <a:spcBef>
                <a:spcPts val="0"/>
              </a:spcBef>
            </a:pPr>
            <a:endParaRPr lang="fr-FR" sz="1800" b="0" dirty="0"/>
          </a:p>
          <a:p>
            <a:pPr marL="0" algn="just">
              <a:spcBef>
                <a:spcPts val="0"/>
              </a:spcBef>
            </a:pPr>
            <a:r>
              <a:rPr lang="fr-FR" sz="1800" b="0" dirty="0" smtClean="0"/>
              <a:t>- Individualisation des parcours grâce au </a:t>
            </a:r>
            <a:r>
              <a:rPr lang="fr-FR" sz="1800" dirty="0" smtClean="0">
                <a:solidFill>
                  <a:srgbClr val="EB6E08"/>
                </a:solidFill>
              </a:rPr>
              <a:t>développement </a:t>
            </a:r>
            <a:r>
              <a:rPr lang="fr-FR" sz="1800" dirty="0">
                <a:solidFill>
                  <a:srgbClr val="EB6E08"/>
                </a:solidFill>
              </a:rPr>
              <a:t>de « formations hybrides </a:t>
            </a:r>
            <a:r>
              <a:rPr lang="fr-FR" sz="1800" b="0" dirty="0"/>
              <a:t>» à partir d’outils numériques, et </a:t>
            </a:r>
            <a:r>
              <a:rPr lang="fr-FR" sz="1800" b="0" dirty="0" smtClean="0"/>
              <a:t>grâce au déploiement </a:t>
            </a:r>
            <a:r>
              <a:rPr lang="fr-FR" sz="1800" b="0" dirty="0"/>
              <a:t>de </a:t>
            </a:r>
            <a:r>
              <a:rPr lang="fr-FR" sz="1800" dirty="0">
                <a:solidFill>
                  <a:srgbClr val="EB6E08"/>
                </a:solidFill>
              </a:rPr>
              <a:t>méthodes pédagogiques </a:t>
            </a:r>
            <a:r>
              <a:rPr lang="fr-FR" sz="1800" dirty="0" smtClean="0">
                <a:solidFill>
                  <a:srgbClr val="EB6E08"/>
                </a:solidFill>
              </a:rPr>
              <a:t>mixtes</a:t>
            </a:r>
          </a:p>
          <a:p>
            <a:pPr marL="0" algn="just">
              <a:spcBef>
                <a:spcPts val="0"/>
              </a:spcBef>
            </a:pPr>
            <a:endParaRPr lang="fr-FR" sz="1800" b="0" dirty="0" smtClean="0"/>
          </a:p>
          <a:p>
            <a:pPr marL="0" algn="just">
              <a:spcBef>
                <a:spcPts val="0"/>
              </a:spcBef>
            </a:pPr>
            <a:r>
              <a:rPr lang="fr-FR" sz="1800" b="0" dirty="0" smtClean="0"/>
              <a:t>- Mise </a:t>
            </a:r>
            <a:r>
              <a:rPr lang="fr-FR" sz="1800" b="0" dirty="0"/>
              <a:t>en place d’un </a:t>
            </a:r>
            <a:r>
              <a:rPr lang="fr-FR" sz="1800" dirty="0">
                <a:solidFill>
                  <a:srgbClr val="EB6E08"/>
                </a:solidFill>
              </a:rPr>
              <a:t>semestre complémentaire optionnel</a:t>
            </a:r>
            <a:r>
              <a:rPr lang="fr-FR" sz="1800" b="0" dirty="0"/>
              <a:t>, à </a:t>
            </a:r>
            <a:r>
              <a:rPr lang="fr-FR" sz="1800" dirty="0">
                <a:solidFill>
                  <a:srgbClr val="EB6E08"/>
                </a:solidFill>
              </a:rPr>
              <a:t>vocation de mobilité </a:t>
            </a:r>
            <a:r>
              <a:rPr lang="fr-FR" sz="1800" dirty="0" smtClean="0">
                <a:solidFill>
                  <a:srgbClr val="EB6E08"/>
                </a:solidFill>
              </a:rPr>
              <a:t>internationale</a:t>
            </a:r>
            <a:r>
              <a:rPr lang="fr-FR" sz="1800" b="0" dirty="0" smtClean="0">
                <a:solidFill>
                  <a:srgbClr val="EB6E08"/>
                </a:solidFill>
              </a:rPr>
              <a:t> </a:t>
            </a:r>
            <a:r>
              <a:rPr lang="fr-FR" sz="1800" b="0" dirty="0" smtClean="0"/>
              <a:t>(stage long, double licence</a:t>
            </a:r>
            <a:endParaRPr lang="fr-FR" dirty="0" smtClean="0"/>
          </a:p>
        </p:txBody>
      </p:sp>
    </p:spTree>
    <p:extLst>
      <p:ext uri="{BB962C8B-B14F-4D97-AF65-F5344CB8AC3E}">
        <p14:creationId xmlns:p14="http://schemas.microsoft.com/office/powerpoint/2010/main" val="11921827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Gouvernance du projet</a:t>
            </a:r>
            <a:endParaRPr lang="fr-FR" dirty="0"/>
          </a:p>
        </p:txBody>
      </p:sp>
      <p:pic>
        <p:nvPicPr>
          <p:cNvPr id="4" name="Espace réservé du contenu 3"/>
          <p:cNvPicPr>
            <a:picLocks noGrp="1" noChangeAspect="1"/>
          </p:cNvPicPr>
          <p:nvPr>
            <p:ph idx="1"/>
          </p:nvPr>
        </p:nvPicPr>
        <p:blipFill>
          <a:blip r:embed="rId2"/>
          <a:stretch>
            <a:fillRect/>
          </a:stretch>
        </p:blipFill>
        <p:spPr>
          <a:xfrm>
            <a:off x="378148" y="1189434"/>
            <a:ext cx="9875210" cy="4896544"/>
          </a:xfrm>
          <a:prstGeom prst="rect">
            <a:avLst/>
          </a:prstGeom>
        </p:spPr>
      </p:pic>
    </p:spTree>
    <p:extLst>
      <p:ext uri="{BB962C8B-B14F-4D97-AF65-F5344CB8AC3E}">
        <p14:creationId xmlns:p14="http://schemas.microsoft.com/office/powerpoint/2010/main" val="3156458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Concept du projet « INTELICENCE »</a:t>
            </a:r>
            <a:endParaRPr lang="fr-FR" dirty="0"/>
          </a:p>
        </p:txBody>
      </p:sp>
      <p:pic>
        <p:nvPicPr>
          <p:cNvPr id="4" name="Espace réservé du contenu 3"/>
          <p:cNvPicPr>
            <a:picLocks noGrp="1" noChangeAspect="1"/>
          </p:cNvPicPr>
          <p:nvPr>
            <p:ph idx="1"/>
          </p:nvPr>
        </p:nvPicPr>
        <p:blipFill>
          <a:blip r:embed="rId2"/>
          <a:stretch>
            <a:fillRect/>
          </a:stretch>
        </p:blipFill>
        <p:spPr>
          <a:xfrm>
            <a:off x="882204" y="828303"/>
            <a:ext cx="8856984" cy="5787865"/>
          </a:xfrm>
          <a:prstGeom prst="rect">
            <a:avLst/>
          </a:prstGeom>
        </p:spPr>
      </p:pic>
    </p:spTree>
    <p:extLst>
      <p:ext uri="{BB962C8B-B14F-4D97-AF65-F5344CB8AC3E}">
        <p14:creationId xmlns:p14="http://schemas.microsoft.com/office/powerpoint/2010/main" val="3987344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9975" y="0"/>
            <a:ext cx="11023375" cy="7561263"/>
          </a:xfrm>
          <a:prstGeom prst="rect">
            <a:avLst/>
          </a:prstGeom>
          <a:solidFill>
            <a:srgbClr val="EB6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180" y="6754853"/>
            <a:ext cx="1064080" cy="482162"/>
          </a:xfrm>
          <a:prstGeom prst="rect">
            <a:avLst/>
          </a:prstGeom>
        </p:spPr>
      </p:pic>
      <p:pic>
        <p:nvPicPr>
          <p:cNvPr id="23" name="Imag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7953" y="312586"/>
            <a:ext cx="1784295" cy="485051"/>
          </a:xfrm>
          <a:prstGeom prst="rect">
            <a:avLst/>
          </a:prstGeom>
        </p:spPr>
      </p:pic>
      <p:sp>
        <p:nvSpPr>
          <p:cNvPr id="4" name="ZoneTexte 3"/>
          <p:cNvSpPr txBox="1"/>
          <p:nvPr/>
        </p:nvSpPr>
        <p:spPr>
          <a:xfrm>
            <a:off x="8179695" y="209687"/>
            <a:ext cx="2180369" cy="1031051"/>
          </a:xfrm>
          <a:prstGeom prst="rect">
            <a:avLst/>
          </a:prstGeom>
          <a:noFill/>
        </p:spPr>
        <p:txBody>
          <a:bodyPr wrap="square" rtlCol="0">
            <a:spAutoFit/>
          </a:bodyPr>
          <a:lstStyle/>
          <a:p>
            <a:pPr algn="r"/>
            <a:r>
              <a:rPr lang="fr-FR" sz="1600" b="1" dirty="0" smtClean="0">
                <a:latin typeface="+mj-lt"/>
              </a:rPr>
              <a:t>SolsTICE d’été n° 3</a:t>
            </a:r>
          </a:p>
          <a:p>
            <a:pPr algn="r"/>
            <a:r>
              <a:rPr lang="fr-FR" sz="1200" dirty="0" smtClean="0">
                <a:latin typeface="+mj-lt"/>
              </a:rPr>
              <a:t>ENSICAEN</a:t>
            </a:r>
          </a:p>
          <a:p>
            <a:pPr algn="r"/>
            <a:r>
              <a:rPr lang="fr-FR" sz="1200" dirty="0" smtClean="0">
                <a:latin typeface="+mj-lt"/>
              </a:rPr>
              <a:t>22 juin 2017</a:t>
            </a:r>
          </a:p>
          <a:p>
            <a:endParaRPr lang="fr-FR" dirty="0"/>
          </a:p>
        </p:txBody>
      </p:sp>
      <p:sp>
        <p:nvSpPr>
          <p:cNvPr id="2" name="ZoneTexte 1"/>
          <p:cNvSpPr txBox="1"/>
          <p:nvPr/>
        </p:nvSpPr>
        <p:spPr>
          <a:xfrm>
            <a:off x="146610" y="2556495"/>
            <a:ext cx="10070203" cy="1631216"/>
          </a:xfrm>
          <a:prstGeom prst="rect">
            <a:avLst/>
          </a:prstGeom>
          <a:noFill/>
        </p:spPr>
        <p:txBody>
          <a:bodyPr wrap="square" rtlCol="0">
            <a:spAutoFit/>
          </a:bodyPr>
          <a:lstStyle/>
          <a:p>
            <a:pPr algn="ctr"/>
            <a:r>
              <a:rPr lang="fr-FR" sz="4400" b="1" dirty="0" smtClean="0"/>
              <a:t> </a:t>
            </a:r>
            <a:r>
              <a:rPr lang="fr-FR" sz="4400" b="1" dirty="0" smtClean="0">
                <a:solidFill>
                  <a:schemeClr val="bg1"/>
                </a:solidFill>
              </a:rPr>
              <a:t>Ma rentrée virtuelle</a:t>
            </a:r>
          </a:p>
          <a:p>
            <a:pPr algn="ctr"/>
            <a:r>
              <a:rPr lang="fr-FR" sz="2800" b="1" dirty="0" smtClean="0"/>
              <a:t>Financement AMI 2017</a:t>
            </a:r>
          </a:p>
          <a:p>
            <a:pPr algn="ctr"/>
            <a:r>
              <a:rPr lang="fr-FR" sz="2800" b="1" dirty="0">
                <a:latin typeface="+mj-lt"/>
              </a:rPr>
              <a:t>S</a:t>
            </a:r>
            <a:r>
              <a:rPr lang="fr-FR" sz="2800" b="1" dirty="0" smtClean="0">
                <a:latin typeface="+mj-lt"/>
              </a:rPr>
              <a:t>outien du rectorat </a:t>
            </a:r>
            <a:endParaRPr lang="fr-FR" sz="2800" b="1" dirty="0">
              <a:latin typeface="+mj-lt"/>
            </a:endParaRPr>
          </a:p>
        </p:txBody>
      </p:sp>
    </p:spTree>
    <p:extLst>
      <p:ext uri="{BB962C8B-B14F-4D97-AF65-F5344CB8AC3E}">
        <p14:creationId xmlns:p14="http://schemas.microsoft.com/office/powerpoint/2010/main" val="2057760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557956" y="0"/>
            <a:ext cx="11251356" cy="7561263"/>
          </a:xfrm>
          <a:prstGeom prst="rect">
            <a:avLst/>
          </a:prstGeom>
          <a:solidFill>
            <a:srgbClr val="EB6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180" y="6754853"/>
            <a:ext cx="1064080" cy="482162"/>
          </a:xfrm>
          <a:prstGeom prst="rect">
            <a:avLst/>
          </a:prstGeom>
        </p:spPr>
      </p:pic>
      <p:pic>
        <p:nvPicPr>
          <p:cNvPr id="23" name="Imag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7953" y="312586"/>
            <a:ext cx="1784295" cy="485051"/>
          </a:xfrm>
          <a:prstGeom prst="rect">
            <a:avLst/>
          </a:prstGeom>
        </p:spPr>
      </p:pic>
      <p:sp>
        <p:nvSpPr>
          <p:cNvPr id="4" name="ZoneTexte 3"/>
          <p:cNvSpPr txBox="1"/>
          <p:nvPr/>
        </p:nvSpPr>
        <p:spPr>
          <a:xfrm>
            <a:off x="8179695" y="209687"/>
            <a:ext cx="2180369" cy="1031051"/>
          </a:xfrm>
          <a:prstGeom prst="rect">
            <a:avLst/>
          </a:prstGeom>
          <a:noFill/>
        </p:spPr>
        <p:txBody>
          <a:bodyPr wrap="square" rtlCol="0">
            <a:spAutoFit/>
          </a:bodyPr>
          <a:lstStyle/>
          <a:p>
            <a:pPr algn="r"/>
            <a:r>
              <a:rPr lang="fr-FR" sz="1600" b="1" dirty="0" smtClean="0">
                <a:latin typeface="+mj-lt"/>
              </a:rPr>
              <a:t>SolsTICE d’été n° 3</a:t>
            </a:r>
          </a:p>
          <a:p>
            <a:pPr algn="r"/>
            <a:r>
              <a:rPr lang="fr-FR" sz="1200" dirty="0" smtClean="0">
                <a:latin typeface="+mj-lt"/>
              </a:rPr>
              <a:t>ENSICAEN</a:t>
            </a:r>
          </a:p>
          <a:p>
            <a:pPr algn="r"/>
            <a:r>
              <a:rPr lang="fr-FR" sz="1200" dirty="0" smtClean="0">
                <a:latin typeface="+mj-lt"/>
              </a:rPr>
              <a:t>22 juin 2017</a:t>
            </a:r>
          </a:p>
          <a:p>
            <a:endParaRPr lang="fr-FR" dirty="0"/>
          </a:p>
        </p:txBody>
      </p:sp>
      <p:sp>
        <p:nvSpPr>
          <p:cNvPr id="2" name="ZoneTexte 1"/>
          <p:cNvSpPr txBox="1"/>
          <p:nvPr/>
        </p:nvSpPr>
        <p:spPr>
          <a:xfrm>
            <a:off x="289861" y="3709798"/>
            <a:ext cx="10070203" cy="2400657"/>
          </a:xfrm>
          <a:prstGeom prst="rect">
            <a:avLst/>
          </a:prstGeom>
          <a:noFill/>
        </p:spPr>
        <p:txBody>
          <a:bodyPr wrap="square" rtlCol="0">
            <a:spAutoFit/>
          </a:bodyPr>
          <a:lstStyle/>
          <a:p>
            <a:pPr marL="342900" indent="-342900">
              <a:buFont typeface="Wingdings" panose="05000000000000000000" pitchFamily="2" charset="2"/>
              <a:buChar char="q"/>
            </a:pPr>
            <a:r>
              <a:rPr lang="fr-FR" sz="2500" b="1" dirty="0" smtClean="0">
                <a:latin typeface="+mj-lt"/>
              </a:rPr>
              <a:t>   MOOCs &amp; SPOCs sous l’égide de Normandie Université </a:t>
            </a:r>
          </a:p>
          <a:p>
            <a:endParaRPr lang="fr-FR" sz="2500" b="1" dirty="0" smtClean="0">
              <a:latin typeface="+mj-lt"/>
            </a:endParaRPr>
          </a:p>
          <a:p>
            <a:pPr marL="342900" indent="-342900">
              <a:buFont typeface="Wingdings" panose="05000000000000000000" pitchFamily="2" charset="2"/>
              <a:buChar char="q"/>
            </a:pPr>
            <a:r>
              <a:rPr lang="fr-FR" sz="2500" b="1" dirty="0"/>
              <a:t> </a:t>
            </a:r>
            <a:r>
              <a:rPr lang="fr-FR" sz="2500" b="1" dirty="0" smtClean="0"/>
              <a:t> </a:t>
            </a:r>
            <a:r>
              <a:rPr lang="fr-FR" sz="2500" b="1" dirty="0"/>
              <a:t>Positionnement de N.U. par rapport à </a:t>
            </a:r>
            <a:r>
              <a:rPr lang="fr-FR" sz="2500" b="1" dirty="0" smtClean="0"/>
              <a:t>l’approche-programme</a:t>
            </a:r>
          </a:p>
          <a:p>
            <a:pPr marL="342900" indent="-342900">
              <a:buFont typeface="Wingdings" panose="05000000000000000000" pitchFamily="2" charset="2"/>
              <a:buChar char="q"/>
            </a:pPr>
            <a:endParaRPr lang="fr-FR" sz="2500" b="1" dirty="0"/>
          </a:p>
          <a:p>
            <a:pPr marL="342900" indent="-342900">
              <a:buFont typeface="Wingdings" panose="05000000000000000000" pitchFamily="2" charset="2"/>
              <a:buChar char="q"/>
            </a:pPr>
            <a:r>
              <a:rPr lang="fr-FR" sz="2500" b="1" dirty="0" smtClean="0"/>
              <a:t>  Ma rentrée virtuelle </a:t>
            </a:r>
          </a:p>
          <a:p>
            <a:endParaRPr lang="fr-FR" sz="2500" b="1" dirty="0">
              <a:latin typeface="+mj-lt"/>
            </a:endParaRPr>
          </a:p>
        </p:txBody>
      </p:sp>
      <p:sp>
        <p:nvSpPr>
          <p:cNvPr id="8" name="ZoneTexte 7"/>
          <p:cNvSpPr txBox="1"/>
          <p:nvPr/>
        </p:nvSpPr>
        <p:spPr>
          <a:xfrm>
            <a:off x="289861" y="1215513"/>
            <a:ext cx="9505056" cy="1938992"/>
          </a:xfrm>
          <a:prstGeom prst="rect">
            <a:avLst/>
          </a:prstGeom>
          <a:noFill/>
        </p:spPr>
        <p:txBody>
          <a:bodyPr wrap="square" rtlCol="0">
            <a:spAutoFit/>
          </a:bodyPr>
          <a:lstStyle/>
          <a:p>
            <a:pPr algn="ctr"/>
            <a:r>
              <a:rPr lang="fr-FR" sz="4000" b="1" dirty="0">
                <a:latin typeface="+mj-lt"/>
              </a:rPr>
              <a:t>PARTIE </a:t>
            </a:r>
            <a:r>
              <a:rPr lang="fr-FR" sz="4000" b="1" dirty="0" smtClean="0">
                <a:latin typeface="+mj-lt"/>
              </a:rPr>
              <a:t>1 </a:t>
            </a:r>
            <a:endParaRPr lang="fr-FR" sz="4000" b="1" dirty="0">
              <a:latin typeface="+mj-lt"/>
            </a:endParaRPr>
          </a:p>
          <a:p>
            <a:pPr algn="ctr"/>
            <a:r>
              <a:rPr lang="fr-FR" sz="4000" b="1" dirty="0">
                <a:latin typeface="+mj-lt"/>
              </a:rPr>
              <a:t>Projets à dominante pédagogique </a:t>
            </a:r>
          </a:p>
          <a:p>
            <a:pPr algn="ctr"/>
            <a:r>
              <a:rPr lang="fr-FR" sz="4000" b="1" dirty="0">
                <a:latin typeface="+mj-lt"/>
              </a:rPr>
              <a:t>de Normandie Université </a:t>
            </a:r>
          </a:p>
        </p:txBody>
      </p:sp>
    </p:spTree>
    <p:extLst>
      <p:ext uri="{BB962C8B-B14F-4D97-AF65-F5344CB8AC3E}">
        <p14:creationId xmlns:p14="http://schemas.microsoft.com/office/powerpoint/2010/main" val="4679390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Ma rentrée virtuelle </a:t>
            </a:r>
            <a:endParaRPr lang="fr-FR" dirty="0"/>
          </a:p>
        </p:txBody>
      </p:sp>
      <p:pic>
        <p:nvPicPr>
          <p:cNvPr id="4" name="Espace réservé du contenu 3"/>
          <p:cNvPicPr>
            <a:picLocks noGrp="1" noChangeAspect="1"/>
          </p:cNvPicPr>
          <p:nvPr>
            <p:ph idx="1"/>
          </p:nvPr>
        </p:nvPicPr>
        <p:blipFill>
          <a:blip r:embed="rId2"/>
          <a:stretch>
            <a:fillRect/>
          </a:stretch>
        </p:blipFill>
        <p:spPr>
          <a:xfrm>
            <a:off x="1458268" y="684287"/>
            <a:ext cx="7632848" cy="5951257"/>
          </a:xfrm>
          <a:prstGeom prst="rect">
            <a:avLst/>
          </a:prstGeom>
        </p:spPr>
      </p:pic>
    </p:spTree>
    <p:extLst>
      <p:ext uri="{BB962C8B-B14F-4D97-AF65-F5344CB8AC3E}">
        <p14:creationId xmlns:p14="http://schemas.microsoft.com/office/powerpoint/2010/main" val="28313588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9975" y="0"/>
            <a:ext cx="11023375" cy="7561263"/>
          </a:xfrm>
          <a:prstGeom prst="rect">
            <a:avLst/>
          </a:prstGeom>
          <a:solidFill>
            <a:srgbClr val="EB6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180" y="6754853"/>
            <a:ext cx="1064080" cy="482162"/>
          </a:xfrm>
          <a:prstGeom prst="rect">
            <a:avLst/>
          </a:prstGeom>
        </p:spPr>
      </p:pic>
      <p:pic>
        <p:nvPicPr>
          <p:cNvPr id="23" name="Imag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180" y="358089"/>
            <a:ext cx="1784295" cy="485051"/>
          </a:xfrm>
          <a:prstGeom prst="rect">
            <a:avLst/>
          </a:prstGeom>
        </p:spPr>
      </p:pic>
      <p:sp>
        <p:nvSpPr>
          <p:cNvPr id="4" name="ZoneTexte 3"/>
          <p:cNvSpPr txBox="1"/>
          <p:nvPr/>
        </p:nvSpPr>
        <p:spPr>
          <a:xfrm>
            <a:off x="8179695" y="209687"/>
            <a:ext cx="2180369" cy="1031051"/>
          </a:xfrm>
          <a:prstGeom prst="rect">
            <a:avLst/>
          </a:prstGeom>
          <a:noFill/>
        </p:spPr>
        <p:txBody>
          <a:bodyPr wrap="square" rtlCol="0">
            <a:spAutoFit/>
          </a:bodyPr>
          <a:lstStyle/>
          <a:p>
            <a:pPr algn="r"/>
            <a:r>
              <a:rPr lang="fr-FR" sz="1600" b="1" dirty="0" smtClean="0">
                <a:latin typeface="+mj-lt"/>
              </a:rPr>
              <a:t>SolsTICE d’été n° 3</a:t>
            </a:r>
          </a:p>
          <a:p>
            <a:pPr algn="r"/>
            <a:r>
              <a:rPr lang="fr-FR" sz="1200" dirty="0" smtClean="0">
                <a:latin typeface="+mj-lt"/>
              </a:rPr>
              <a:t>ENSICAEN</a:t>
            </a:r>
          </a:p>
          <a:p>
            <a:pPr algn="r"/>
            <a:r>
              <a:rPr lang="fr-FR" sz="1200" dirty="0" smtClean="0">
                <a:latin typeface="+mj-lt"/>
              </a:rPr>
              <a:t>22 juin 2017</a:t>
            </a:r>
          </a:p>
          <a:p>
            <a:endParaRPr lang="fr-FR" dirty="0"/>
          </a:p>
        </p:txBody>
      </p:sp>
      <p:sp>
        <p:nvSpPr>
          <p:cNvPr id="7" name="ZoneTexte 6"/>
          <p:cNvSpPr txBox="1"/>
          <p:nvPr/>
        </p:nvSpPr>
        <p:spPr>
          <a:xfrm>
            <a:off x="306140" y="2109448"/>
            <a:ext cx="9505056" cy="2800767"/>
          </a:xfrm>
          <a:prstGeom prst="rect">
            <a:avLst/>
          </a:prstGeom>
          <a:noFill/>
        </p:spPr>
        <p:txBody>
          <a:bodyPr wrap="square" rtlCol="0">
            <a:spAutoFit/>
          </a:bodyPr>
          <a:lstStyle/>
          <a:p>
            <a:pPr algn="ctr"/>
            <a:endParaRPr lang="fr-FR" sz="4400" b="1" dirty="0" smtClean="0">
              <a:effectLst>
                <a:outerShdw blurRad="38100" dist="38100" dir="2700000" algn="tl">
                  <a:srgbClr val="000000">
                    <a:alpha val="43137"/>
                  </a:srgbClr>
                </a:outerShdw>
              </a:effectLst>
              <a:latin typeface="+mj-lt"/>
            </a:endParaRPr>
          </a:p>
          <a:p>
            <a:pPr algn="ctr"/>
            <a:r>
              <a:rPr lang="fr-FR" sz="4400" b="1" dirty="0" smtClean="0">
                <a:effectLst>
                  <a:outerShdw blurRad="38100" dist="38100" dir="2700000" algn="tl">
                    <a:srgbClr val="000000">
                      <a:alpha val="43137"/>
                    </a:srgbClr>
                  </a:outerShdw>
                </a:effectLst>
                <a:latin typeface="+mj-lt"/>
              </a:rPr>
              <a:t>PARTIE II</a:t>
            </a:r>
            <a:endParaRPr lang="fr-FR" sz="4400" b="1" dirty="0">
              <a:effectLst>
                <a:outerShdw blurRad="38100" dist="38100" dir="2700000" algn="tl">
                  <a:srgbClr val="000000">
                    <a:alpha val="43137"/>
                  </a:srgbClr>
                </a:outerShdw>
              </a:effectLst>
              <a:latin typeface="+mj-lt"/>
            </a:endParaRPr>
          </a:p>
          <a:p>
            <a:pPr algn="ctr"/>
            <a:r>
              <a:rPr lang="fr-FR" sz="4400" b="1" dirty="0" smtClean="0">
                <a:effectLst>
                  <a:outerShdw blurRad="38100" dist="38100" dir="2700000" algn="tl">
                    <a:srgbClr val="000000">
                      <a:alpha val="43137"/>
                    </a:srgbClr>
                  </a:outerShdw>
                </a:effectLst>
              </a:rPr>
              <a:t>Accompagnement </a:t>
            </a:r>
            <a:r>
              <a:rPr lang="fr-FR" sz="4400" b="1" dirty="0">
                <a:effectLst>
                  <a:outerShdw blurRad="38100" dist="38100" dir="2700000" algn="tl">
                    <a:srgbClr val="000000">
                      <a:alpha val="43137"/>
                    </a:srgbClr>
                  </a:outerShdw>
                </a:effectLst>
              </a:rPr>
              <a:t>pédagogique </a:t>
            </a:r>
            <a:endParaRPr lang="fr-FR" sz="4400" b="1" dirty="0" smtClean="0">
              <a:effectLst>
                <a:outerShdw blurRad="38100" dist="38100" dir="2700000" algn="tl">
                  <a:srgbClr val="000000">
                    <a:alpha val="43137"/>
                  </a:srgbClr>
                </a:outerShdw>
              </a:effectLst>
            </a:endParaRPr>
          </a:p>
          <a:p>
            <a:pPr algn="ctr"/>
            <a:endParaRPr lang="fr-FR" sz="4400" b="1"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26634365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2800" dirty="0" smtClean="0"/>
              <a:t>Accompagnement pédagogique</a:t>
            </a:r>
            <a:endParaRPr lang="fr-FR" sz="2800" dirty="0"/>
          </a:p>
        </p:txBody>
      </p:sp>
      <p:sp>
        <p:nvSpPr>
          <p:cNvPr id="3" name="Espace réservé du contenu 2"/>
          <p:cNvSpPr>
            <a:spLocks noGrp="1"/>
          </p:cNvSpPr>
          <p:nvPr>
            <p:ph idx="1"/>
          </p:nvPr>
        </p:nvSpPr>
        <p:spPr/>
        <p:txBody>
          <a:bodyPr>
            <a:normAutofit fontScale="92500" lnSpcReduction="20000"/>
          </a:bodyPr>
          <a:lstStyle/>
          <a:p>
            <a:r>
              <a:rPr lang="fr-FR" sz="2000" dirty="0" smtClean="0">
                <a:solidFill>
                  <a:srgbClr val="EB6E08"/>
                </a:solidFill>
              </a:rPr>
              <a:t>Équipe </a:t>
            </a:r>
            <a:r>
              <a:rPr lang="fr-FR" sz="2000" dirty="0" smtClean="0">
                <a:solidFill>
                  <a:srgbClr val="EB6E08"/>
                </a:solidFill>
              </a:rPr>
              <a:t>des ingénieurs pédagogiques de Normandie Université</a:t>
            </a:r>
          </a:p>
          <a:p>
            <a:r>
              <a:rPr lang="fr-FR" sz="2000" b="0" dirty="0" smtClean="0"/>
              <a:t>3 </a:t>
            </a:r>
            <a:r>
              <a:rPr lang="fr-FR" sz="2000" b="0" dirty="0"/>
              <a:t>ingénieurs recrutés par N.U. </a:t>
            </a:r>
            <a:endParaRPr lang="fr-FR" sz="2000" b="0" dirty="0" smtClean="0"/>
          </a:p>
          <a:p>
            <a:r>
              <a:rPr lang="fr-FR" sz="2000" b="0" dirty="0"/>
              <a:t>3</a:t>
            </a:r>
            <a:r>
              <a:rPr lang="fr-FR" sz="2000" b="0" dirty="0" smtClean="0"/>
              <a:t> </a:t>
            </a:r>
            <a:r>
              <a:rPr lang="fr-FR" sz="2000" b="0" dirty="0"/>
              <a:t>recrutements en perspectives (FTLV</a:t>
            </a:r>
            <a:r>
              <a:rPr lang="fr-FR" sz="2000" b="0" dirty="0" smtClean="0"/>
              <a:t>) </a:t>
            </a:r>
          </a:p>
          <a:p>
            <a:r>
              <a:rPr lang="fr-FR" sz="2000" b="0" dirty="0" smtClean="0"/>
              <a:t>7 ingénieurs pédagogiques pour le projet INTELICENCE</a:t>
            </a:r>
          </a:p>
          <a:p>
            <a:pPr>
              <a:lnSpc>
                <a:spcPct val="110000"/>
              </a:lnSpc>
            </a:pPr>
            <a:r>
              <a:rPr lang="fr-FR" sz="2000" dirty="0">
                <a:solidFill>
                  <a:srgbClr val="EB6E08"/>
                </a:solidFill>
              </a:rPr>
              <a:t>S</a:t>
            </a:r>
            <a:r>
              <a:rPr lang="fr-FR" sz="2000" dirty="0" smtClean="0">
                <a:solidFill>
                  <a:srgbClr val="EB6E08"/>
                </a:solidFill>
              </a:rPr>
              <a:t>outien des projets de MOOC</a:t>
            </a:r>
            <a:endParaRPr lang="fr-FR" sz="2000" dirty="0">
              <a:solidFill>
                <a:srgbClr val="EB6E08"/>
              </a:solidFill>
            </a:endParaRPr>
          </a:p>
          <a:p>
            <a:pPr>
              <a:lnSpc>
                <a:spcPct val="110000"/>
              </a:lnSpc>
            </a:pPr>
            <a:r>
              <a:rPr lang="fr-FR" sz="2000" b="0" dirty="0"/>
              <a:t>Mise en équipe inter-établissements</a:t>
            </a:r>
          </a:p>
          <a:p>
            <a:pPr>
              <a:lnSpc>
                <a:spcPct val="110000"/>
              </a:lnSpc>
            </a:pPr>
            <a:r>
              <a:rPr lang="fr-FR" sz="2000" b="0" dirty="0" smtClean="0"/>
              <a:t>Avantage </a:t>
            </a:r>
            <a:r>
              <a:rPr lang="fr-FR" sz="2000" b="0" dirty="0"/>
              <a:t>de </a:t>
            </a:r>
            <a:r>
              <a:rPr lang="fr-FR" sz="2000" b="0" dirty="0" smtClean="0"/>
              <a:t>l’adhésion de N.U. </a:t>
            </a:r>
            <a:r>
              <a:rPr lang="fr-FR" sz="2000" b="0" dirty="0"/>
              <a:t>à la plate-forme FUN</a:t>
            </a:r>
          </a:p>
          <a:p>
            <a:pPr>
              <a:lnSpc>
                <a:spcPct val="110000"/>
              </a:lnSpc>
            </a:pPr>
            <a:r>
              <a:rPr lang="fr-FR" sz="2000" b="0" dirty="0"/>
              <a:t>Aide à la formalisation des projets </a:t>
            </a:r>
          </a:p>
          <a:p>
            <a:pPr>
              <a:lnSpc>
                <a:spcPct val="110000"/>
              </a:lnSpc>
            </a:pPr>
            <a:r>
              <a:rPr lang="fr-FR" sz="2000" b="0" dirty="0"/>
              <a:t>Aide à l’intégration sur la plate-forme </a:t>
            </a:r>
            <a:endParaRPr lang="fr-FR" sz="2000" b="0" dirty="0" smtClean="0"/>
          </a:p>
          <a:p>
            <a:pPr>
              <a:lnSpc>
                <a:spcPct val="110000"/>
              </a:lnSpc>
            </a:pPr>
            <a:r>
              <a:rPr lang="fr-FR" sz="2000" b="0" dirty="0" smtClean="0"/>
              <a:t>Aide à la gestion et à la promotion du projet </a:t>
            </a:r>
          </a:p>
          <a:p>
            <a:pPr>
              <a:lnSpc>
                <a:spcPct val="110000"/>
              </a:lnSpc>
            </a:pPr>
            <a:r>
              <a:rPr lang="fr-FR" sz="2000" dirty="0">
                <a:solidFill>
                  <a:srgbClr val="EB6E08"/>
                </a:solidFill>
              </a:rPr>
              <a:t>Projet de captation vidéo </a:t>
            </a:r>
            <a:r>
              <a:rPr lang="fr-FR" sz="2000" dirty="0" smtClean="0">
                <a:solidFill>
                  <a:srgbClr val="EB6E08"/>
                </a:solidFill>
              </a:rPr>
              <a:t>(Unicast)</a:t>
            </a:r>
          </a:p>
          <a:p>
            <a:pPr marL="0" algn="just">
              <a:lnSpc>
                <a:spcPct val="110000"/>
              </a:lnSpc>
              <a:spcBef>
                <a:spcPts val="0"/>
              </a:spcBef>
            </a:pPr>
            <a:r>
              <a:rPr lang="fr-FR" sz="2100" b="0" dirty="0"/>
              <a:t>D</a:t>
            </a:r>
            <a:r>
              <a:rPr lang="fr-FR" sz="2100" b="0" dirty="0" smtClean="0"/>
              <a:t>oter les </a:t>
            </a:r>
            <a:r>
              <a:rPr lang="fr-FR" sz="2100" b="0" dirty="0"/>
              <a:t>établissement d’un système de captation vidéo afin de rendre possible l’utilisation des ressources pédagogiques utilisées en présentiel dans des contextes distants (</a:t>
            </a:r>
            <a:r>
              <a:rPr lang="fr-FR" sz="2100" b="0" dirty="0" err="1"/>
              <a:t>Moocs</a:t>
            </a:r>
            <a:r>
              <a:rPr lang="fr-FR" sz="2100" b="0" dirty="0"/>
              <a:t>, Classe inversée, dispositifs d’auto-évaluation…). </a:t>
            </a:r>
            <a:endParaRPr lang="fr-FR" sz="2100" b="0" dirty="0" smtClean="0"/>
          </a:p>
          <a:p>
            <a:pPr marL="0" algn="just">
              <a:lnSpc>
                <a:spcPct val="110000"/>
              </a:lnSpc>
              <a:spcBef>
                <a:spcPts val="0"/>
              </a:spcBef>
            </a:pPr>
            <a:r>
              <a:rPr lang="fr-FR" sz="2100" dirty="0">
                <a:solidFill>
                  <a:srgbClr val="EB6E08"/>
                </a:solidFill>
              </a:rPr>
              <a:t>V</a:t>
            </a:r>
            <a:r>
              <a:rPr lang="fr-FR" sz="2100" dirty="0" smtClean="0">
                <a:solidFill>
                  <a:srgbClr val="EB6E08"/>
                </a:solidFill>
              </a:rPr>
              <a:t>idéos de présentation des services et outils </a:t>
            </a:r>
            <a:r>
              <a:rPr lang="fr-FR" sz="2100" dirty="0" smtClean="0">
                <a:solidFill>
                  <a:srgbClr val="EB6E08"/>
                </a:solidFill>
              </a:rPr>
              <a:t>numériques </a:t>
            </a:r>
            <a:r>
              <a:rPr lang="fr-FR" sz="2100" dirty="0" smtClean="0">
                <a:solidFill>
                  <a:srgbClr val="EB6E08"/>
                </a:solidFill>
              </a:rPr>
              <a:t>et pédagogiques</a:t>
            </a:r>
            <a:r>
              <a:rPr lang="fr-FR" sz="2100" dirty="0">
                <a:solidFill>
                  <a:srgbClr val="EB6E08"/>
                </a:solidFill>
              </a:rPr>
              <a:t> </a:t>
            </a:r>
            <a:endParaRPr lang="fr-FR" sz="2100" dirty="0" smtClean="0">
              <a:solidFill>
                <a:srgbClr val="EB6E08"/>
              </a:solidFill>
            </a:endParaRPr>
          </a:p>
          <a:p>
            <a:pPr marL="0" algn="just">
              <a:lnSpc>
                <a:spcPct val="110000"/>
              </a:lnSpc>
              <a:spcBef>
                <a:spcPts val="0"/>
              </a:spcBef>
            </a:pPr>
            <a:r>
              <a:rPr lang="fr-FR" sz="2100" b="0" dirty="0" smtClean="0"/>
              <a:t>(ENT &amp; YouTube</a:t>
            </a:r>
            <a:r>
              <a:rPr lang="fr-FR" sz="2100" b="0" dirty="0" smtClean="0"/>
              <a:t>)</a:t>
            </a:r>
          </a:p>
          <a:p>
            <a:r>
              <a:rPr lang="fr-FR" sz="2100" dirty="0">
                <a:solidFill>
                  <a:srgbClr val="EB6E08"/>
                </a:solidFill>
              </a:rPr>
              <a:t>Réseau d’ingénieurs pédagogiques normands (RIPN)</a:t>
            </a:r>
          </a:p>
          <a:p>
            <a:pPr>
              <a:lnSpc>
                <a:spcPct val="110000"/>
              </a:lnSpc>
            </a:pPr>
            <a:endParaRPr lang="fr-FR" sz="2000" b="0" dirty="0" smtClean="0"/>
          </a:p>
          <a:p>
            <a:pPr>
              <a:lnSpc>
                <a:spcPct val="110000"/>
              </a:lnSpc>
            </a:pPr>
            <a:endParaRPr lang="fr-FR" sz="2000" b="0" dirty="0"/>
          </a:p>
          <a:p>
            <a:pPr>
              <a:buFontTx/>
              <a:buChar char="-"/>
            </a:pPr>
            <a:endParaRPr lang="fr-FR" sz="2000" b="0" dirty="0"/>
          </a:p>
          <a:p>
            <a:endParaRPr lang="fr-FR" sz="2000" dirty="0"/>
          </a:p>
        </p:txBody>
      </p:sp>
    </p:spTree>
    <p:extLst>
      <p:ext uri="{BB962C8B-B14F-4D97-AF65-F5344CB8AC3E}">
        <p14:creationId xmlns:p14="http://schemas.microsoft.com/office/powerpoint/2010/main" val="25151213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9975" y="0"/>
            <a:ext cx="11023375" cy="7561263"/>
          </a:xfrm>
          <a:prstGeom prst="rect">
            <a:avLst/>
          </a:prstGeom>
          <a:solidFill>
            <a:srgbClr val="EB6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180" y="6754853"/>
            <a:ext cx="1064080" cy="482162"/>
          </a:xfrm>
          <a:prstGeom prst="rect">
            <a:avLst/>
          </a:prstGeom>
        </p:spPr>
      </p:pic>
      <p:pic>
        <p:nvPicPr>
          <p:cNvPr id="23" name="Imag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180" y="244598"/>
            <a:ext cx="1784295" cy="485051"/>
          </a:xfrm>
          <a:prstGeom prst="rect">
            <a:avLst/>
          </a:prstGeom>
        </p:spPr>
      </p:pic>
      <p:sp>
        <p:nvSpPr>
          <p:cNvPr id="4" name="ZoneTexte 3"/>
          <p:cNvSpPr txBox="1"/>
          <p:nvPr/>
        </p:nvSpPr>
        <p:spPr>
          <a:xfrm>
            <a:off x="8179695" y="209687"/>
            <a:ext cx="2180369" cy="1031051"/>
          </a:xfrm>
          <a:prstGeom prst="rect">
            <a:avLst/>
          </a:prstGeom>
          <a:noFill/>
        </p:spPr>
        <p:txBody>
          <a:bodyPr wrap="square" rtlCol="0">
            <a:spAutoFit/>
          </a:bodyPr>
          <a:lstStyle/>
          <a:p>
            <a:pPr algn="r"/>
            <a:r>
              <a:rPr lang="fr-FR" sz="1600" b="1" dirty="0" smtClean="0">
                <a:latin typeface="+mj-lt"/>
              </a:rPr>
              <a:t>SolsTICE d’été n° 3</a:t>
            </a:r>
          </a:p>
          <a:p>
            <a:pPr algn="r"/>
            <a:r>
              <a:rPr lang="fr-FR" sz="1200" dirty="0" smtClean="0">
                <a:latin typeface="+mj-lt"/>
              </a:rPr>
              <a:t>ENSICAEN</a:t>
            </a:r>
          </a:p>
          <a:p>
            <a:pPr algn="r"/>
            <a:r>
              <a:rPr lang="fr-FR" sz="1200" dirty="0" smtClean="0">
                <a:latin typeface="+mj-lt"/>
              </a:rPr>
              <a:t>22 juin 2017</a:t>
            </a:r>
          </a:p>
          <a:p>
            <a:endParaRPr lang="fr-FR" dirty="0"/>
          </a:p>
        </p:txBody>
      </p:sp>
      <p:sp>
        <p:nvSpPr>
          <p:cNvPr id="7" name="ZoneTexte 6"/>
          <p:cNvSpPr txBox="1"/>
          <p:nvPr/>
        </p:nvSpPr>
        <p:spPr>
          <a:xfrm>
            <a:off x="306140" y="2109448"/>
            <a:ext cx="9505056" cy="3477875"/>
          </a:xfrm>
          <a:prstGeom prst="rect">
            <a:avLst/>
          </a:prstGeom>
          <a:noFill/>
        </p:spPr>
        <p:txBody>
          <a:bodyPr wrap="square" rtlCol="0">
            <a:spAutoFit/>
          </a:bodyPr>
          <a:lstStyle/>
          <a:p>
            <a:pPr algn="ctr"/>
            <a:endParaRPr lang="fr-FR" sz="4400" b="1" dirty="0" smtClean="0">
              <a:effectLst>
                <a:outerShdw blurRad="38100" dist="38100" dir="2700000" algn="tl">
                  <a:srgbClr val="000000">
                    <a:alpha val="43137"/>
                  </a:srgbClr>
                </a:outerShdw>
              </a:effectLst>
              <a:latin typeface="+mj-lt"/>
            </a:endParaRPr>
          </a:p>
          <a:p>
            <a:pPr algn="ctr"/>
            <a:r>
              <a:rPr lang="fr-FR" sz="4400" b="1" dirty="0" smtClean="0">
                <a:effectLst>
                  <a:outerShdw blurRad="38100" dist="38100" dir="2700000" algn="tl">
                    <a:srgbClr val="000000">
                      <a:alpha val="43137"/>
                    </a:srgbClr>
                  </a:outerShdw>
                </a:effectLst>
                <a:latin typeface="+mj-lt"/>
              </a:rPr>
              <a:t>PARTIE III</a:t>
            </a:r>
            <a:endParaRPr lang="fr-FR" sz="4400" b="1" dirty="0">
              <a:effectLst>
                <a:outerShdw blurRad="38100" dist="38100" dir="2700000" algn="tl">
                  <a:srgbClr val="000000">
                    <a:alpha val="43137"/>
                  </a:srgbClr>
                </a:outerShdw>
              </a:effectLst>
              <a:latin typeface="+mj-lt"/>
            </a:endParaRPr>
          </a:p>
          <a:p>
            <a:pPr algn="ctr"/>
            <a:r>
              <a:rPr lang="fr-FR" sz="4400" b="1" dirty="0" smtClean="0">
                <a:effectLst>
                  <a:outerShdw blurRad="38100" dist="38100" dir="2700000" algn="tl">
                    <a:srgbClr val="000000">
                      <a:alpha val="43137"/>
                    </a:srgbClr>
                  </a:outerShdw>
                </a:effectLst>
              </a:rPr>
              <a:t>Évènements </a:t>
            </a:r>
            <a:r>
              <a:rPr lang="fr-FR" sz="4400" b="1" dirty="0">
                <a:effectLst>
                  <a:outerShdw blurRad="38100" dist="38100" dir="2700000" algn="tl">
                    <a:srgbClr val="000000">
                      <a:alpha val="43137"/>
                    </a:srgbClr>
                  </a:outerShdw>
                </a:effectLst>
              </a:rPr>
              <a:t>RUNN 2017 </a:t>
            </a:r>
          </a:p>
          <a:p>
            <a:pPr algn="ctr"/>
            <a:r>
              <a:rPr lang="fr-FR" sz="4400" b="1" dirty="0" smtClean="0">
                <a:effectLst>
                  <a:outerShdw blurRad="38100" dist="38100" dir="2700000" algn="tl">
                    <a:srgbClr val="000000">
                      <a:alpha val="43137"/>
                    </a:srgbClr>
                  </a:outerShdw>
                </a:effectLst>
              </a:rPr>
              <a:t> </a:t>
            </a:r>
          </a:p>
          <a:p>
            <a:pPr algn="ctr"/>
            <a:endParaRPr lang="fr-FR" sz="4400" b="1"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224635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solidFill>
                  <a:srgbClr val="EB6E08"/>
                </a:solidFill>
              </a:rPr>
              <a:t>Évènements RUNN 2017</a:t>
            </a:r>
            <a:endParaRPr lang="fr-FR" dirty="0">
              <a:solidFill>
                <a:srgbClr val="EB6E08"/>
              </a:solidFill>
            </a:endParaRPr>
          </a:p>
        </p:txBody>
      </p:sp>
      <p:sp>
        <p:nvSpPr>
          <p:cNvPr id="3" name="Espace réservé du contenu 2"/>
          <p:cNvSpPr>
            <a:spLocks noGrp="1"/>
          </p:cNvSpPr>
          <p:nvPr>
            <p:ph idx="1"/>
          </p:nvPr>
        </p:nvSpPr>
        <p:spPr/>
        <p:txBody>
          <a:bodyPr>
            <a:normAutofit fontScale="92500" lnSpcReduction="10000"/>
          </a:bodyPr>
          <a:lstStyle/>
          <a:p>
            <a:pPr marL="0" indent="0" algn="ctr">
              <a:buClr>
                <a:srgbClr val="EB6E08"/>
              </a:buClr>
            </a:pPr>
            <a:r>
              <a:rPr lang="fr-FR" sz="2200" dirty="0" smtClean="0"/>
              <a:t>JIPN (Journées Innovations Pédagogiques Normandes)</a:t>
            </a:r>
          </a:p>
          <a:p>
            <a:pPr marL="0" indent="0" algn="ctr">
              <a:buClr>
                <a:srgbClr val="EB6E08"/>
              </a:buClr>
            </a:pPr>
            <a:r>
              <a:rPr lang="fr-FR" sz="2200" dirty="0" smtClean="0">
                <a:solidFill>
                  <a:srgbClr val="EB6E08"/>
                </a:solidFill>
              </a:rPr>
              <a:t>Regards sur les compétences  </a:t>
            </a:r>
          </a:p>
          <a:p>
            <a:pPr marL="0" indent="0">
              <a:buClr>
                <a:srgbClr val="EB6E08"/>
              </a:buClr>
            </a:pPr>
            <a:endParaRPr lang="fr-FR" sz="1600" b="0" dirty="0">
              <a:solidFill>
                <a:srgbClr val="EB6E08"/>
              </a:solidFill>
            </a:endParaRPr>
          </a:p>
          <a:p>
            <a:pPr marL="0" indent="0">
              <a:buClr>
                <a:srgbClr val="EB6E08"/>
              </a:buClr>
            </a:pPr>
            <a:r>
              <a:rPr lang="fr-FR" sz="1700" dirty="0" smtClean="0">
                <a:solidFill>
                  <a:srgbClr val="EB6E08"/>
                </a:solidFill>
              </a:rPr>
              <a:t>25 juin</a:t>
            </a:r>
            <a:r>
              <a:rPr lang="fr-FR" sz="1700" b="0" dirty="0" smtClean="0">
                <a:solidFill>
                  <a:srgbClr val="EB6E08"/>
                </a:solidFill>
              </a:rPr>
              <a:t> </a:t>
            </a:r>
            <a:r>
              <a:rPr lang="fr-FR" sz="1700" b="0" dirty="0"/>
              <a:t>date limite </a:t>
            </a:r>
            <a:r>
              <a:rPr lang="fr-FR" sz="1700" b="0" dirty="0" smtClean="0"/>
              <a:t>d'inscription </a:t>
            </a:r>
            <a:r>
              <a:rPr lang="fr-FR" sz="1700" b="0" dirty="0"/>
              <a:t>! </a:t>
            </a:r>
            <a:endParaRPr lang="fr-FR" sz="1700" b="0" dirty="0" smtClean="0"/>
          </a:p>
          <a:p>
            <a:r>
              <a:rPr lang="fr-FR" sz="1700" b="0" dirty="0" smtClean="0"/>
              <a:t>Lien d’inscription : </a:t>
            </a:r>
            <a:r>
              <a:rPr lang="fr-FR" sz="1700" dirty="0" smtClean="0">
                <a:hlinkClick r:id="rId2"/>
              </a:rPr>
              <a:t>http</a:t>
            </a:r>
            <a:r>
              <a:rPr lang="fr-FR" sz="1700" dirty="0">
                <a:hlinkClick r:id="rId2"/>
              </a:rPr>
              <a:t>://jipn.unicaen.fr</a:t>
            </a:r>
            <a:r>
              <a:rPr lang="fr-FR" sz="1700" dirty="0" smtClean="0">
                <a:hlinkClick r:id="rId2"/>
              </a:rPr>
              <a:t>/</a:t>
            </a:r>
            <a:endParaRPr lang="fr-FR" sz="1700" dirty="0" smtClean="0"/>
          </a:p>
          <a:p>
            <a:r>
              <a:rPr lang="fr-FR" sz="1500" b="0" dirty="0" smtClean="0"/>
              <a:t>Plus de 250 personnes déjà inscrites</a:t>
            </a:r>
          </a:p>
          <a:p>
            <a:endParaRPr lang="fr-FR" sz="1800" dirty="0"/>
          </a:p>
          <a:p>
            <a:r>
              <a:rPr lang="fr-FR" sz="1800" dirty="0" smtClean="0">
                <a:solidFill>
                  <a:srgbClr val="EB6E08"/>
                </a:solidFill>
              </a:rPr>
              <a:t>Mardi 4 juillet : ateliers </a:t>
            </a:r>
          </a:p>
          <a:p>
            <a:r>
              <a:rPr lang="fr-FR" sz="1300" b="0" dirty="0" err="1" smtClean="0"/>
              <a:t>Hackathon</a:t>
            </a:r>
            <a:r>
              <a:rPr lang="fr-FR" sz="1300" b="0" dirty="0" smtClean="0"/>
              <a:t> : rêver les espaces d’apprentissage de demain </a:t>
            </a:r>
          </a:p>
          <a:p>
            <a:r>
              <a:rPr lang="fr-FR" sz="1300" b="0" dirty="0" smtClean="0"/>
              <a:t>Imaginer une application pédagogique </a:t>
            </a:r>
          </a:p>
          <a:p>
            <a:r>
              <a:rPr lang="fr-FR" sz="1300" b="0" dirty="0" smtClean="0"/>
              <a:t>Construire un dispositif de formation mixte </a:t>
            </a:r>
          </a:p>
          <a:p>
            <a:r>
              <a:rPr lang="fr-FR" sz="1300" b="0" dirty="0" smtClean="0"/>
              <a:t>Pédagogie inversée </a:t>
            </a:r>
          </a:p>
          <a:p>
            <a:r>
              <a:rPr lang="fr-FR" sz="1300" b="0" dirty="0" smtClean="0"/>
              <a:t>La </a:t>
            </a:r>
            <a:r>
              <a:rPr lang="fr-FR" sz="1300" b="0" dirty="0" err="1" smtClean="0"/>
              <a:t>badgerie</a:t>
            </a:r>
            <a:r>
              <a:rPr lang="fr-FR" sz="1300" b="0" dirty="0" smtClean="0"/>
              <a:t> : concevoir et prototyper </a:t>
            </a:r>
          </a:p>
          <a:p>
            <a:r>
              <a:rPr lang="fr-FR" sz="1300" b="0" dirty="0" smtClean="0"/>
              <a:t>Réalité virtuelle et apprentissage</a:t>
            </a:r>
          </a:p>
          <a:p>
            <a:r>
              <a:rPr lang="fr-FR" sz="1300" b="0" dirty="0" err="1" smtClean="0"/>
              <a:t>Hackac’on</a:t>
            </a:r>
            <a:endParaRPr lang="fr-FR" sz="1300" b="0" dirty="0" smtClean="0"/>
          </a:p>
          <a:p>
            <a:r>
              <a:rPr lang="fr-FR" sz="1300" b="0" dirty="0" smtClean="0"/>
              <a:t>Lego4Scrum (jeu collaboratif)</a:t>
            </a:r>
          </a:p>
          <a:p>
            <a:endParaRPr lang="fr-FR" sz="1800" b="0" dirty="0" smtClean="0"/>
          </a:p>
          <a:p>
            <a:r>
              <a:rPr lang="fr-FR" sz="1800" dirty="0" smtClean="0">
                <a:solidFill>
                  <a:srgbClr val="EB6E08"/>
                </a:solidFill>
              </a:rPr>
              <a:t>Mercredi 5 juillet : 30 conférenciers </a:t>
            </a:r>
          </a:p>
          <a:p>
            <a:r>
              <a:rPr lang="fr-FR" sz="1300" b="0" dirty="0" smtClean="0"/>
              <a:t>Didier </a:t>
            </a:r>
            <a:r>
              <a:rPr lang="fr-FR" sz="1300" b="0" dirty="0" err="1" smtClean="0"/>
              <a:t>Paquelin</a:t>
            </a:r>
            <a:endParaRPr lang="fr-FR" sz="1300" b="0" dirty="0" smtClean="0"/>
          </a:p>
          <a:p>
            <a:r>
              <a:rPr lang="fr-FR" sz="1300" b="0" dirty="0" smtClean="0"/>
              <a:t>François </a:t>
            </a:r>
            <a:r>
              <a:rPr lang="fr-FR" sz="1300" b="0" dirty="0" err="1" smtClean="0"/>
              <a:t>Taddei</a:t>
            </a:r>
            <a:r>
              <a:rPr lang="fr-FR" sz="1300" b="0" dirty="0" smtClean="0"/>
              <a:t> </a:t>
            </a:r>
          </a:p>
          <a:p>
            <a:r>
              <a:rPr lang="fr-FR" sz="1300" b="0" dirty="0" smtClean="0"/>
              <a:t>Jean-Pierre Berthet </a:t>
            </a:r>
          </a:p>
          <a:p>
            <a:r>
              <a:rPr lang="fr-FR" sz="1300" b="0" dirty="0" smtClean="0"/>
              <a:t>Éric Rousselle </a:t>
            </a:r>
          </a:p>
          <a:p>
            <a:endParaRPr lang="fr-FR" sz="1300" b="0" dirty="0" smtClean="0"/>
          </a:p>
          <a:p>
            <a:endParaRPr lang="fr-FR" sz="1800" b="0" dirty="0" smtClean="0"/>
          </a:p>
          <a:p>
            <a:endParaRPr lang="fr-FR" sz="1800" b="0" dirty="0" smtClean="0"/>
          </a:p>
          <a:p>
            <a:endParaRPr lang="fr-FR" sz="1800" b="0" dirty="0"/>
          </a:p>
        </p:txBody>
      </p:sp>
    </p:spTree>
    <p:extLst>
      <p:ext uri="{BB962C8B-B14F-4D97-AF65-F5344CB8AC3E}">
        <p14:creationId xmlns:p14="http://schemas.microsoft.com/office/powerpoint/2010/main" val="21301336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Bibliographie </a:t>
            </a:r>
            <a:endParaRPr lang="fr-FR" dirty="0"/>
          </a:p>
        </p:txBody>
      </p:sp>
      <p:sp>
        <p:nvSpPr>
          <p:cNvPr id="3" name="Espace réservé du contenu 2"/>
          <p:cNvSpPr>
            <a:spLocks noGrp="1"/>
          </p:cNvSpPr>
          <p:nvPr>
            <p:ph idx="1"/>
          </p:nvPr>
        </p:nvSpPr>
        <p:spPr/>
        <p:txBody>
          <a:bodyPr>
            <a:normAutofit/>
          </a:bodyPr>
          <a:lstStyle/>
          <a:p>
            <a:endParaRPr lang="fr-FR" sz="1400" b="0" dirty="0" smtClean="0"/>
          </a:p>
          <a:p>
            <a:r>
              <a:rPr lang="fr-FR" sz="1400" b="0" dirty="0" err="1" smtClean="0"/>
              <a:t>Prégent</a:t>
            </a:r>
            <a:r>
              <a:rPr lang="fr-FR" sz="1400" b="0" dirty="0" smtClean="0"/>
              <a:t>, R., Bernard, H. &amp; </a:t>
            </a:r>
            <a:r>
              <a:rPr lang="fr-FR" sz="1400" b="0" dirty="0" err="1" smtClean="0"/>
              <a:t>Kozanitis</a:t>
            </a:r>
            <a:r>
              <a:rPr lang="fr-FR" sz="1400" b="0" dirty="0" smtClean="0"/>
              <a:t>, A. </a:t>
            </a:r>
            <a:r>
              <a:rPr lang="fr-FR" sz="1400" b="0" i="1" dirty="0" smtClean="0"/>
              <a:t>Enseigner à l’université dans une approche programme</a:t>
            </a:r>
            <a:r>
              <a:rPr lang="fr-FR" sz="1400" b="0" i="1" dirty="0"/>
              <a:t> </a:t>
            </a:r>
            <a:r>
              <a:rPr lang="fr-FR" sz="1400" b="0" dirty="0" smtClean="0"/>
              <a:t>(2009)</a:t>
            </a:r>
          </a:p>
          <a:p>
            <a:endParaRPr lang="fr-FR" sz="1400" b="0" dirty="0" smtClean="0"/>
          </a:p>
          <a:p>
            <a:r>
              <a:rPr lang="fr-FR" sz="1400" b="0" dirty="0" smtClean="0"/>
              <a:t>Evain M. </a:t>
            </a:r>
            <a:r>
              <a:rPr lang="fr-FR" sz="1400" b="0" dirty="0"/>
              <a:t>&amp;</a:t>
            </a:r>
            <a:r>
              <a:rPr lang="fr-FR" sz="1400" b="0" dirty="0" smtClean="0"/>
              <a:t> Flandrin C., </a:t>
            </a:r>
            <a:r>
              <a:rPr lang="fr-FR" sz="1400" b="0" i="1" dirty="0" err="1" smtClean="0"/>
              <a:t>Kitmap</a:t>
            </a:r>
            <a:r>
              <a:rPr lang="fr-FR" sz="1400" b="0" i="1" dirty="0"/>
              <a:t> </a:t>
            </a:r>
            <a:r>
              <a:rPr lang="fr-FR" sz="1400" b="0" i="1" dirty="0" smtClean="0"/>
              <a:t>:  kit méthodologique approche-programme, Université de Nantes </a:t>
            </a:r>
            <a:r>
              <a:rPr lang="fr-FR" sz="1400" b="0" dirty="0" smtClean="0"/>
              <a:t>(2016)</a:t>
            </a:r>
          </a:p>
        </p:txBody>
      </p:sp>
    </p:spTree>
    <p:extLst>
      <p:ext uri="{BB962C8B-B14F-4D97-AF65-F5344CB8AC3E}">
        <p14:creationId xmlns:p14="http://schemas.microsoft.com/office/powerpoint/2010/main" val="37059854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9975" y="0"/>
            <a:ext cx="11023375" cy="7561263"/>
          </a:xfrm>
          <a:prstGeom prst="rect">
            <a:avLst/>
          </a:prstGeom>
          <a:solidFill>
            <a:srgbClr val="EB6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180" y="6754853"/>
            <a:ext cx="1064080" cy="482162"/>
          </a:xfrm>
          <a:prstGeom prst="rect">
            <a:avLst/>
          </a:prstGeom>
        </p:spPr>
      </p:pic>
      <p:pic>
        <p:nvPicPr>
          <p:cNvPr id="23" name="Imag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180" y="244598"/>
            <a:ext cx="1784295" cy="485051"/>
          </a:xfrm>
          <a:prstGeom prst="rect">
            <a:avLst/>
          </a:prstGeom>
        </p:spPr>
      </p:pic>
      <p:sp>
        <p:nvSpPr>
          <p:cNvPr id="4" name="ZoneTexte 3"/>
          <p:cNvSpPr txBox="1"/>
          <p:nvPr/>
        </p:nvSpPr>
        <p:spPr>
          <a:xfrm>
            <a:off x="8179695" y="209687"/>
            <a:ext cx="2180369" cy="1031051"/>
          </a:xfrm>
          <a:prstGeom prst="rect">
            <a:avLst/>
          </a:prstGeom>
          <a:noFill/>
        </p:spPr>
        <p:txBody>
          <a:bodyPr wrap="square" rtlCol="0">
            <a:spAutoFit/>
          </a:bodyPr>
          <a:lstStyle/>
          <a:p>
            <a:pPr algn="r"/>
            <a:r>
              <a:rPr lang="fr-FR" sz="1600" b="1" dirty="0" smtClean="0">
                <a:latin typeface="+mj-lt"/>
              </a:rPr>
              <a:t>SolsTICE d’été n° 3</a:t>
            </a:r>
          </a:p>
          <a:p>
            <a:pPr algn="r"/>
            <a:r>
              <a:rPr lang="fr-FR" sz="1200" dirty="0" smtClean="0">
                <a:latin typeface="+mj-lt"/>
              </a:rPr>
              <a:t>ENSICAEN</a:t>
            </a:r>
          </a:p>
          <a:p>
            <a:pPr algn="r"/>
            <a:r>
              <a:rPr lang="fr-FR" sz="1200" dirty="0" smtClean="0">
                <a:latin typeface="+mj-lt"/>
              </a:rPr>
              <a:t>22 juin 2017</a:t>
            </a:r>
          </a:p>
          <a:p>
            <a:endParaRPr lang="fr-FR" dirty="0"/>
          </a:p>
        </p:txBody>
      </p:sp>
      <p:sp>
        <p:nvSpPr>
          <p:cNvPr id="7" name="ZoneTexte 6"/>
          <p:cNvSpPr txBox="1"/>
          <p:nvPr/>
        </p:nvSpPr>
        <p:spPr>
          <a:xfrm>
            <a:off x="306140" y="2380247"/>
            <a:ext cx="9505056" cy="2800767"/>
          </a:xfrm>
          <a:prstGeom prst="rect">
            <a:avLst/>
          </a:prstGeom>
          <a:noFill/>
        </p:spPr>
        <p:txBody>
          <a:bodyPr wrap="square" rtlCol="0">
            <a:spAutoFit/>
          </a:bodyPr>
          <a:lstStyle/>
          <a:p>
            <a:pPr algn="ctr"/>
            <a:endParaRPr lang="fr-FR" sz="4400" b="1" dirty="0" smtClean="0">
              <a:effectLst>
                <a:outerShdw blurRad="38100" dist="38100" dir="2700000" algn="tl">
                  <a:srgbClr val="000000">
                    <a:alpha val="43137"/>
                  </a:srgbClr>
                </a:outerShdw>
              </a:effectLst>
              <a:latin typeface="+mj-lt"/>
            </a:endParaRPr>
          </a:p>
          <a:p>
            <a:pPr algn="ctr"/>
            <a:r>
              <a:rPr lang="fr-FR" sz="4400" b="1" dirty="0" smtClean="0">
                <a:effectLst>
                  <a:outerShdw blurRad="38100" dist="38100" dir="2700000" algn="tl">
                    <a:srgbClr val="000000">
                      <a:alpha val="43137"/>
                    </a:srgbClr>
                  </a:outerShdw>
                </a:effectLst>
                <a:latin typeface="+mj-lt"/>
              </a:rPr>
              <a:t>MERCI POUR VOTRE ATTENTION !</a:t>
            </a:r>
            <a:endParaRPr lang="fr-FR" sz="4400" b="1" dirty="0">
              <a:effectLst>
                <a:outerShdw blurRad="38100" dist="38100" dir="2700000" algn="tl">
                  <a:srgbClr val="000000">
                    <a:alpha val="43137"/>
                  </a:srgbClr>
                </a:outerShdw>
              </a:effectLst>
            </a:endParaRPr>
          </a:p>
          <a:p>
            <a:pPr algn="ctr"/>
            <a:r>
              <a:rPr lang="fr-FR" sz="4400" b="1" dirty="0" smtClean="0">
                <a:effectLst>
                  <a:outerShdw blurRad="38100" dist="38100" dir="2700000" algn="tl">
                    <a:srgbClr val="000000">
                      <a:alpha val="43137"/>
                    </a:srgbClr>
                  </a:outerShdw>
                </a:effectLst>
              </a:rPr>
              <a:t> </a:t>
            </a:r>
          </a:p>
          <a:p>
            <a:pPr algn="ctr"/>
            <a:endParaRPr lang="fr-FR" sz="4400" b="1"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10657669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9975" y="-14089"/>
            <a:ext cx="11023375" cy="7561263"/>
          </a:xfrm>
          <a:prstGeom prst="rect">
            <a:avLst/>
          </a:prstGeom>
          <a:solidFill>
            <a:srgbClr val="EB6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180" y="6754853"/>
            <a:ext cx="1064080" cy="482162"/>
          </a:xfrm>
          <a:prstGeom prst="rect">
            <a:avLst/>
          </a:prstGeom>
        </p:spPr>
      </p:pic>
      <p:pic>
        <p:nvPicPr>
          <p:cNvPr id="23" name="Imag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7953" y="312586"/>
            <a:ext cx="1784295" cy="485051"/>
          </a:xfrm>
          <a:prstGeom prst="rect">
            <a:avLst/>
          </a:prstGeom>
        </p:spPr>
      </p:pic>
      <p:sp>
        <p:nvSpPr>
          <p:cNvPr id="4" name="ZoneTexte 3"/>
          <p:cNvSpPr txBox="1"/>
          <p:nvPr/>
        </p:nvSpPr>
        <p:spPr>
          <a:xfrm>
            <a:off x="8179695" y="209687"/>
            <a:ext cx="2180369" cy="1031051"/>
          </a:xfrm>
          <a:prstGeom prst="rect">
            <a:avLst/>
          </a:prstGeom>
          <a:noFill/>
        </p:spPr>
        <p:txBody>
          <a:bodyPr wrap="square" rtlCol="0">
            <a:spAutoFit/>
          </a:bodyPr>
          <a:lstStyle/>
          <a:p>
            <a:pPr algn="r"/>
            <a:r>
              <a:rPr lang="fr-FR" sz="1600" b="1" dirty="0" smtClean="0">
                <a:latin typeface="+mj-lt"/>
              </a:rPr>
              <a:t>SolsTICE d’été n° 3</a:t>
            </a:r>
          </a:p>
          <a:p>
            <a:pPr algn="r"/>
            <a:r>
              <a:rPr lang="fr-FR" sz="1200" dirty="0" smtClean="0">
                <a:latin typeface="+mj-lt"/>
              </a:rPr>
              <a:t>ENSICAEN</a:t>
            </a:r>
          </a:p>
          <a:p>
            <a:pPr algn="r"/>
            <a:r>
              <a:rPr lang="fr-FR" sz="1200" dirty="0" smtClean="0">
                <a:latin typeface="+mj-lt"/>
              </a:rPr>
              <a:t>22 juin 2017</a:t>
            </a:r>
          </a:p>
          <a:p>
            <a:endParaRPr lang="fr-FR" dirty="0"/>
          </a:p>
        </p:txBody>
      </p:sp>
      <p:sp>
        <p:nvSpPr>
          <p:cNvPr id="2" name="ZoneTexte 1"/>
          <p:cNvSpPr txBox="1"/>
          <p:nvPr/>
        </p:nvSpPr>
        <p:spPr>
          <a:xfrm>
            <a:off x="90117" y="2375861"/>
            <a:ext cx="10269684" cy="2800767"/>
          </a:xfrm>
          <a:prstGeom prst="rect">
            <a:avLst/>
          </a:prstGeom>
          <a:noFill/>
        </p:spPr>
        <p:txBody>
          <a:bodyPr wrap="square" rtlCol="0">
            <a:spAutoFit/>
          </a:bodyPr>
          <a:lstStyle/>
          <a:p>
            <a:pPr algn="ctr"/>
            <a:r>
              <a:rPr lang="fr-FR" sz="4400" b="1" dirty="0" smtClean="0">
                <a:latin typeface="+mj-lt"/>
              </a:rPr>
              <a:t> </a:t>
            </a:r>
            <a:r>
              <a:rPr lang="fr-FR" sz="4400" b="1" dirty="0" smtClean="0">
                <a:solidFill>
                  <a:schemeClr val="bg1"/>
                </a:solidFill>
                <a:latin typeface="+mj-lt"/>
              </a:rPr>
              <a:t> MOOCs &amp; </a:t>
            </a:r>
            <a:r>
              <a:rPr lang="fr-FR" sz="4400" b="1" dirty="0" err="1" smtClean="0">
                <a:solidFill>
                  <a:schemeClr val="bg1"/>
                </a:solidFill>
                <a:latin typeface="+mj-lt"/>
              </a:rPr>
              <a:t>SPOCs</a:t>
            </a:r>
            <a:r>
              <a:rPr lang="fr-FR" sz="4400" b="1" dirty="0" smtClean="0">
                <a:solidFill>
                  <a:schemeClr val="bg1"/>
                </a:solidFill>
                <a:latin typeface="+mj-lt"/>
              </a:rPr>
              <a:t> </a:t>
            </a:r>
          </a:p>
          <a:p>
            <a:pPr algn="ctr"/>
            <a:r>
              <a:rPr lang="fr-FR" sz="4400" b="1" dirty="0" smtClean="0">
                <a:solidFill>
                  <a:schemeClr val="bg1"/>
                </a:solidFill>
                <a:latin typeface="+mj-lt"/>
              </a:rPr>
              <a:t>sous l’égide de Normandie Université </a:t>
            </a:r>
          </a:p>
          <a:p>
            <a:pPr algn="ctr"/>
            <a:endParaRPr lang="fr-FR" sz="4400" b="1" dirty="0" smtClean="0">
              <a:latin typeface="+mj-lt"/>
            </a:endParaRPr>
          </a:p>
          <a:p>
            <a:pPr algn="ctr"/>
            <a:r>
              <a:rPr lang="fr-FR" sz="4400" b="1" dirty="0"/>
              <a:t> </a:t>
            </a:r>
            <a:endParaRPr lang="fr-FR" sz="4400" b="1" dirty="0">
              <a:latin typeface="+mj-lt"/>
            </a:endParaRPr>
          </a:p>
        </p:txBody>
      </p:sp>
    </p:spTree>
    <p:extLst>
      <p:ext uri="{BB962C8B-B14F-4D97-AF65-F5344CB8AC3E}">
        <p14:creationId xmlns:p14="http://schemas.microsoft.com/office/powerpoint/2010/main" val="10243989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Concept de Mooc </a:t>
            </a:r>
            <a:r>
              <a:rPr lang="fr-FR" dirty="0" smtClean="0"/>
              <a:t>et ses dérivés</a:t>
            </a:r>
            <a:r>
              <a:rPr lang="fr-FR" dirty="0"/>
              <a:t> </a:t>
            </a:r>
          </a:p>
        </p:txBody>
      </p:sp>
      <p:sp>
        <p:nvSpPr>
          <p:cNvPr id="3" name="Espace réservé du contenu 2"/>
          <p:cNvSpPr>
            <a:spLocks noGrp="1"/>
          </p:cNvSpPr>
          <p:nvPr>
            <p:ph idx="1"/>
          </p:nvPr>
        </p:nvSpPr>
        <p:spPr/>
        <p:txBody>
          <a:bodyPr>
            <a:noAutofit/>
          </a:bodyPr>
          <a:lstStyle/>
          <a:p>
            <a:pPr marL="0" indent="0" algn="just">
              <a:lnSpc>
                <a:spcPts val="2000"/>
              </a:lnSpc>
              <a:spcBef>
                <a:spcPts val="0"/>
              </a:spcBef>
            </a:pPr>
            <a:r>
              <a:rPr lang="fr-FR" sz="1600" dirty="0" smtClean="0"/>
              <a:t>Présentation du concept de MOOC </a:t>
            </a:r>
          </a:p>
          <a:p>
            <a:pPr marL="0" indent="0" algn="just">
              <a:lnSpc>
                <a:spcPts val="2000"/>
              </a:lnSpc>
              <a:spcBef>
                <a:spcPts val="0"/>
              </a:spcBef>
            </a:pPr>
            <a:endParaRPr lang="fr-FR" sz="1600" b="0" dirty="0" smtClean="0"/>
          </a:p>
          <a:p>
            <a:pPr marL="0" indent="0" algn="just">
              <a:lnSpc>
                <a:spcPts val="2000"/>
              </a:lnSpc>
              <a:spcBef>
                <a:spcPts val="0"/>
              </a:spcBef>
            </a:pPr>
            <a:r>
              <a:rPr lang="fr-FR" sz="1600" b="0" dirty="0" smtClean="0"/>
              <a:t>Aujourd'hui en plein essor en France, les </a:t>
            </a:r>
            <a:r>
              <a:rPr lang="fr-FR" sz="1600" b="0" dirty="0"/>
              <a:t>cours en ligne, désignés en anglais par l’acronyme </a:t>
            </a:r>
            <a:r>
              <a:rPr lang="fr-FR" sz="1600" dirty="0" smtClean="0">
                <a:solidFill>
                  <a:srgbClr val="EB6E08"/>
                </a:solidFill>
              </a:rPr>
              <a:t>MOOC</a:t>
            </a:r>
            <a:r>
              <a:rPr lang="fr-FR" sz="1600" b="0" dirty="0" smtClean="0"/>
              <a:t> </a:t>
            </a:r>
            <a:r>
              <a:rPr lang="fr-FR" sz="1600" b="0" dirty="0"/>
              <a:t>(massive open online course) et en français par </a:t>
            </a:r>
            <a:r>
              <a:rPr lang="fr-FR" sz="1600" dirty="0">
                <a:solidFill>
                  <a:srgbClr val="EB6E08"/>
                </a:solidFill>
              </a:rPr>
              <a:t>CLOM</a:t>
            </a:r>
            <a:r>
              <a:rPr lang="fr-FR" sz="1600" b="0" dirty="0">
                <a:solidFill>
                  <a:srgbClr val="EB6E08"/>
                </a:solidFill>
              </a:rPr>
              <a:t> </a:t>
            </a:r>
            <a:r>
              <a:rPr lang="fr-FR" sz="1600" b="0" dirty="0"/>
              <a:t>(cours en ligne ouverts et massifs), sont devenus la vitrine internationale de nombreuses universités.</a:t>
            </a:r>
          </a:p>
          <a:p>
            <a:pPr marL="0" indent="0" algn="just">
              <a:lnSpc>
                <a:spcPts val="2000"/>
              </a:lnSpc>
              <a:spcBef>
                <a:spcPts val="0"/>
              </a:spcBef>
            </a:pPr>
            <a:r>
              <a:rPr lang="fr-FR" sz="1600" b="0" dirty="0"/>
              <a:t>Impulsé en 2008 par des chercheurs canadiens, ils représentent une </a:t>
            </a:r>
            <a:r>
              <a:rPr lang="fr-FR" sz="1600" b="0" dirty="0">
                <a:solidFill>
                  <a:srgbClr val="EB6E08"/>
                </a:solidFill>
              </a:rPr>
              <a:t>alternative gratuite d’accès à un enseignement de haute qualité</a:t>
            </a:r>
            <a:r>
              <a:rPr lang="fr-FR" sz="1600" b="0" dirty="0"/>
              <a:t> dispensé par des universitaires. </a:t>
            </a:r>
          </a:p>
          <a:p>
            <a:pPr marL="0" indent="0" algn="just">
              <a:lnSpc>
                <a:spcPts val="2000"/>
              </a:lnSpc>
              <a:spcBef>
                <a:spcPts val="0"/>
              </a:spcBef>
            </a:pPr>
            <a:r>
              <a:rPr lang="fr-FR" sz="1600" b="0" dirty="0"/>
              <a:t>Gratuits et accessibles à tous, les MOOCs offrent la possibilité </a:t>
            </a:r>
            <a:r>
              <a:rPr lang="fr-FR" sz="1600" b="0" dirty="0" smtClean="0"/>
              <a:t>d’</a:t>
            </a:r>
            <a:r>
              <a:rPr lang="fr-FR" sz="1600" b="0" dirty="0" smtClean="0">
                <a:solidFill>
                  <a:srgbClr val="EB6E08"/>
                </a:solidFill>
              </a:rPr>
              <a:t>apprendre </a:t>
            </a:r>
            <a:r>
              <a:rPr lang="fr-FR" sz="1600" b="0" dirty="0">
                <a:solidFill>
                  <a:srgbClr val="EB6E08"/>
                </a:solidFill>
              </a:rPr>
              <a:t>à son propre rythme </a:t>
            </a:r>
            <a:r>
              <a:rPr lang="fr-FR" sz="1600" b="0" dirty="0"/>
              <a:t>et débouchent souvent sur une </a:t>
            </a:r>
            <a:r>
              <a:rPr lang="fr-FR" sz="1600" b="0" dirty="0">
                <a:solidFill>
                  <a:srgbClr val="EB6E08"/>
                </a:solidFill>
              </a:rPr>
              <a:t>certification</a:t>
            </a:r>
            <a:r>
              <a:rPr lang="fr-FR" sz="1600" b="0" dirty="0"/>
              <a:t> par l’intermédiaire d’un examen surveillé à distance. </a:t>
            </a:r>
          </a:p>
          <a:p>
            <a:pPr marL="0" indent="0">
              <a:lnSpc>
                <a:spcPts val="2000"/>
              </a:lnSpc>
              <a:spcBef>
                <a:spcPts val="0"/>
              </a:spcBef>
            </a:pPr>
            <a:r>
              <a:rPr lang="fr-FR" sz="1600" b="0" dirty="0"/>
              <a:t>Structurés selon une </a:t>
            </a:r>
            <a:r>
              <a:rPr lang="fr-FR" sz="1600" b="0" dirty="0">
                <a:solidFill>
                  <a:srgbClr val="EB6E08"/>
                </a:solidFill>
              </a:rPr>
              <a:t>progression pédagogique rigoureuse </a:t>
            </a:r>
            <a:r>
              <a:rPr lang="fr-FR" sz="1600" b="0" dirty="0"/>
              <a:t>étalée sur plusieurs </a:t>
            </a:r>
            <a:r>
              <a:rPr lang="fr-FR" sz="1600" b="0" dirty="0" smtClean="0"/>
              <a:t>semaines et </a:t>
            </a:r>
            <a:r>
              <a:rPr lang="fr-FR" sz="1600" b="0" dirty="0" smtClean="0">
                <a:solidFill>
                  <a:srgbClr val="EB6E08"/>
                </a:solidFill>
              </a:rPr>
              <a:t>facile à suivre</a:t>
            </a:r>
            <a:r>
              <a:rPr lang="fr-FR" sz="1600" b="0" dirty="0" smtClean="0"/>
              <a:t>, </a:t>
            </a:r>
            <a:r>
              <a:rPr lang="fr-FR" sz="1600" b="0" dirty="0"/>
              <a:t>les </a:t>
            </a:r>
            <a:r>
              <a:rPr lang="fr-FR" sz="1600" b="0" dirty="0" smtClean="0"/>
              <a:t>MOOCs </a:t>
            </a:r>
            <a:r>
              <a:rPr lang="fr-FR" sz="1600" b="0" dirty="0"/>
              <a:t>sont diffusés par le biais de </a:t>
            </a:r>
            <a:r>
              <a:rPr lang="fr-FR" sz="1600" b="0" dirty="0">
                <a:solidFill>
                  <a:srgbClr val="EB6E08"/>
                </a:solidFill>
              </a:rPr>
              <a:t>capsules vidéo accompagnées </a:t>
            </a:r>
            <a:r>
              <a:rPr lang="fr-FR" sz="1600" b="0" dirty="0" smtClean="0">
                <a:solidFill>
                  <a:srgbClr val="EB6E08"/>
                </a:solidFill>
              </a:rPr>
              <a:t>de </a:t>
            </a:r>
            <a:r>
              <a:rPr lang="fr-FR" sz="1600" b="0" dirty="0">
                <a:solidFill>
                  <a:srgbClr val="EB6E08"/>
                </a:solidFill>
              </a:rPr>
              <a:t>quiz</a:t>
            </a:r>
            <a:r>
              <a:rPr lang="fr-FR" sz="1600" b="0" dirty="0"/>
              <a:t>.  </a:t>
            </a:r>
          </a:p>
          <a:p>
            <a:pPr marL="0" indent="0">
              <a:lnSpc>
                <a:spcPts val="2000"/>
              </a:lnSpc>
              <a:spcBef>
                <a:spcPts val="0"/>
              </a:spcBef>
            </a:pPr>
            <a:endParaRPr lang="fr-FR" sz="1600" b="0" dirty="0"/>
          </a:p>
          <a:p>
            <a:pPr marL="0" indent="0" algn="just">
              <a:lnSpc>
                <a:spcPts val="2000"/>
              </a:lnSpc>
              <a:spcBef>
                <a:spcPts val="0"/>
              </a:spcBef>
            </a:pPr>
            <a:r>
              <a:rPr lang="fr-FR" sz="1600" dirty="0" smtClean="0"/>
              <a:t>Différents </a:t>
            </a:r>
            <a:r>
              <a:rPr lang="fr-FR" sz="1600" dirty="0"/>
              <a:t>types de dérivés du concept de MOOC </a:t>
            </a:r>
            <a:endParaRPr lang="fr-FR" sz="1600" dirty="0" smtClean="0"/>
          </a:p>
          <a:p>
            <a:pPr marL="0" indent="0" algn="just">
              <a:lnSpc>
                <a:spcPts val="2000"/>
              </a:lnSpc>
              <a:spcBef>
                <a:spcPts val="0"/>
              </a:spcBef>
            </a:pPr>
            <a:endParaRPr lang="fr-FR" sz="1600" b="0" dirty="0"/>
          </a:p>
          <a:p>
            <a:pPr marL="0" indent="0" algn="just">
              <a:lnSpc>
                <a:spcPts val="2000"/>
              </a:lnSpc>
              <a:spcBef>
                <a:spcPts val="0"/>
              </a:spcBef>
            </a:pPr>
            <a:r>
              <a:rPr lang="fr-FR" sz="1600" dirty="0">
                <a:solidFill>
                  <a:srgbClr val="EB6E08"/>
                </a:solidFill>
              </a:rPr>
              <a:t>FLOT</a:t>
            </a:r>
            <a:r>
              <a:rPr lang="fr-FR" sz="1600" b="0" dirty="0"/>
              <a:t> </a:t>
            </a:r>
            <a:r>
              <a:rPr lang="fr-FR" sz="1600" b="0" dirty="0" smtClean="0"/>
              <a:t>     - formation </a:t>
            </a:r>
            <a:r>
              <a:rPr lang="fr-FR" sz="1600" b="0" dirty="0"/>
              <a:t>en ligne ouverte à tous.</a:t>
            </a:r>
          </a:p>
          <a:p>
            <a:pPr marL="0" indent="0" algn="just">
              <a:lnSpc>
                <a:spcPts val="2000"/>
              </a:lnSpc>
              <a:spcBef>
                <a:spcPts val="0"/>
              </a:spcBef>
            </a:pPr>
            <a:r>
              <a:rPr lang="fr-FR" sz="1600" dirty="0" err="1">
                <a:solidFill>
                  <a:srgbClr val="EB6E08"/>
                </a:solidFill>
              </a:rPr>
              <a:t>cMOOC</a:t>
            </a:r>
            <a:r>
              <a:rPr lang="fr-FR" sz="1600" b="0" dirty="0"/>
              <a:t> </a:t>
            </a:r>
            <a:r>
              <a:rPr lang="fr-FR" sz="1600" b="0" dirty="0" smtClean="0"/>
              <a:t> - cours  </a:t>
            </a:r>
            <a:r>
              <a:rPr lang="fr-FR" sz="1600" b="0" dirty="0"/>
              <a:t>participatif (</a:t>
            </a:r>
            <a:r>
              <a:rPr lang="fr-FR" sz="1600" b="0" dirty="0" err="1"/>
              <a:t>connectiviste</a:t>
            </a:r>
            <a:r>
              <a:rPr lang="fr-FR" sz="1600" b="0" dirty="0"/>
              <a:t>) dont le contenu s’appuie sur les contributions des apprenants </a:t>
            </a:r>
          </a:p>
          <a:p>
            <a:pPr marL="0" indent="0" algn="just">
              <a:lnSpc>
                <a:spcPts val="2000"/>
              </a:lnSpc>
              <a:spcBef>
                <a:spcPts val="0"/>
              </a:spcBef>
            </a:pPr>
            <a:r>
              <a:rPr lang="fr-FR" sz="1600" dirty="0" err="1">
                <a:solidFill>
                  <a:srgbClr val="EB6E08"/>
                </a:solidFill>
              </a:rPr>
              <a:t>xMOOC</a:t>
            </a:r>
            <a:r>
              <a:rPr lang="fr-FR" sz="1600" b="0" dirty="0"/>
              <a:t>  </a:t>
            </a:r>
            <a:r>
              <a:rPr lang="fr-FR" sz="1600" b="0" dirty="0" smtClean="0"/>
              <a:t>- cours </a:t>
            </a:r>
            <a:r>
              <a:rPr lang="fr-FR" sz="1600" b="0" dirty="0"/>
              <a:t>de type magistral et descendant dont le contenu est rédigé par les enseignants </a:t>
            </a:r>
          </a:p>
          <a:p>
            <a:pPr marL="0" indent="0" algn="just">
              <a:lnSpc>
                <a:spcPts val="2000"/>
              </a:lnSpc>
              <a:spcBef>
                <a:spcPts val="0"/>
              </a:spcBef>
            </a:pPr>
            <a:r>
              <a:rPr lang="fr-FR" sz="1600" dirty="0">
                <a:solidFill>
                  <a:srgbClr val="EB6E08"/>
                </a:solidFill>
              </a:rPr>
              <a:t>COOC</a:t>
            </a:r>
            <a:r>
              <a:rPr lang="fr-FR" sz="1600" b="0" dirty="0"/>
              <a:t>  </a:t>
            </a:r>
            <a:r>
              <a:rPr lang="fr-FR" sz="1600" b="0" dirty="0" smtClean="0"/>
              <a:t>  - (</a:t>
            </a:r>
            <a:r>
              <a:rPr lang="fr-FR" sz="1600" b="0" dirty="0" err="1"/>
              <a:t>Corporate</a:t>
            </a:r>
            <a:r>
              <a:rPr lang="fr-FR" sz="1600" b="0" dirty="0"/>
              <a:t> Online Open Course) : cours à destination des employés d’une entreprise</a:t>
            </a:r>
          </a:p>
          <a:p>
            <a:pPr marL="0" indent="0" algn="just">
              <a:lnSpc>
                <a:spcPts val="2000"/>
              </a:lnSpc>
              <a:spcBef>
                <a:spcPts val="0"/>
              </a:spcBef>
            </a:pPr>
            <a:r>
              <a:rPr lang="fr-FR" sz="1600" dirty="0">
                <a:solidFill>
                  <a:srgbClr val="EB6E08"/>
                </a:solidFill>
              </a:rPr>
              <a:t>SPOC</a:t>
            </a:r>
            <a:r>
              <a:rPr lang="fr-FR" sz="1600" b="0" dirty="0"/>
              <a:t>  </a:t>
            </a:r>
            <a:r>
              <a:rPr lang="fr-FR" sz="1600" b="0" dirty="0" smtClean="0"/>
              <a:t>   - (</a:t>
            </a:r>
            <a:r>
              <a:rPr lang="fr-FR" sz="1600" b="0" dirty="0"/>
              <a:t>Small </a:t>
            </a:r>
            <a:r>
              <a:rPr lang="fr-FR" sz="1600" b="0" dirty="0" err="1"/>
              <a:t>private</a:t>
            </a:r>
            <a:r>
              <a:rPr lang="fr-FR" sz="1600" b="0" dirty="0"/>
              <a:t> online course) : cours destiné à un nombre d’apprenants réduit, avec </a:t>
            </a:r>
            <a:r>
              <a:rPr lang="fr-FR" sz="1600" b="0" dirty="0" smtClean="0"/>
              <a:t>un</a:t>
            </a:r>
          </a:p>
          <a:p>
            <a:pPr marL="0" indent="0" algn="just">
              <a:lnSpc>
                <a:spcPts val="2000"/>
              </a:lnSpc>
              <a:spcBef>
                <a:spcPts val="0"/>
              </a:spcBef>
            </a:pPr>
            <a:r>
              <a:rPr lang="fr-FR" sz="1600" b="0" dirty="0"/>
              <a:t> </a:t>
            </a:r>
            <a:r>
              <a:rPr lang="fr-FR" sz="1600" b="0" dirty="0" smtClean="0"/>
              <a:t>                accompagnement </a:t>
            </a:r>
            <a:r>
              <a:rPr lang="fr-FR" sz="1600" b="0" dirty="0"/>
              <a:t>renforcé</a:t>
            </a:r>
          </a:p>
        </p:txBody>
      </p:sp>
    </p:spTree>
    <p:extLst>
      <p:ext uri="{BB962C8B-B14F-4D97-AF65-F5344CB8AC3E}">
        <p14:creationId xmlns:p14="http://schemas.microsoft.com/office/powerpoint/2010/main" val="6410321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fr-FR" dirty="0" smtClean="0"/>
          </a:p>
          <a:p>
            <a:endParaRPr lang="fr-FR" dirty="0"/>
          </a:p>
          <a:p>
            <a:endParaRPr lang="fr-FR" dirty="0" smtClean="0"/>
          </a:p>
          <a:p>
            <a:pPr algn="ctr"/>
            <a:endParaRPr lang="fr-FR" sz="3200" dirty="0" smtClean="0">
              <a:effectLst>
                <a:outerShdw blurRad="38100" dist="38100" dir="2700000" algn="tl">
                  <a:srgbClr val="000000">
                    <a:alpha val="43137"/>
                  </a:srgbClr>
                </a:outerShdw>
              </a:effectLst>
            </a:endParaRPr>
          </a:p>
          <a:p>
            <a:pPr algn="ctr"/>
            <a:r>
              <a:rPr lang="fr-FR" sz="3200" dirty="0" smtClean="0"/>
              <a:t>4 projets de MOOC en partenariat avec FUN</a:t>
            </a:r>
            <a:endParaRPr lang="fr-FR" sz="3200" dirty="0"/>
          </a:p>
        </p:txBody>
      </p:sp>
    </p:spTree>
    <p:extLst>
      <p:ext uri="{BB962C8B-B14F-4D97-AF65-F5344CB8AC3E}">
        <p14:creationId xmlns:p14="http://schemas.microsoft.com/office/powerpoint/2010/main" val="31346763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MOOC « Soyez acteur de la sécurité de l’information »</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8214" y="1697641"/>
            <a:ext cx="9662997" cy="4381880"/>
          </a:xfrm>
        </p:spPr>
      </p:pic>
    </p:spTree>
    <p:extLst>
      <p:ext uri="{BB962C8B-B14F-4D97-AF65-F5344CB8AC3E}">
        <p14:creationId xmlns:p14="http://schemas.microsoft.com/office/powerpoint/2010/main" val="2190012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MOOC « Soyez acteur du WEB »</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0678" y="1785279"/>
            <a:ext cx="8878069" cy="4206605"/>
          </a:xfrm>
        </p:spPr>
      </p:pic>
    </p:spTree>
    <p:extLst>
      <p:ext uri="{BB962C8B-B14F-4D97-AF65-F5344CB8AC3E}">
        <p14:creationId xmlns:p14="http://schemas.microsoft.com/office/powerpoint/2010/main" val="32239095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Mooc « initiation aux applications dynamiques »</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558" y="1476642"/>
            <a:ext cx="9114310" cy="4823878"/>
          </a:xfrm>
        </p:spPr>
      </p:pic>
    </p:spTree>
    <p:extLst>
      <p:ext uri="{BB962C8B-B14F-4D97-AF65-F5344CB8AC3E}">
        <p14:creationId xmlns:p14="http://schemas.microsoft.com/office/powerpoint/2010/main" val="24362015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Diapositive 1 - &amp;quot;2e assises &amp;#x0D;&amp;#x0A;normandie université &amp;quot;&quot;/&gt;&lt;property id=&quot;20307&quot; value=&quot;256&quot;/&gt;&lt;/object&gt;&lt;object type=&quot;3&quot; unique_id=&quot;10032&quot;&gt;&lt;property id=&quot;20148&quot; value=&quot;5&quot;/&gt;&lt;property id=&quot;20300&quot; value=&quot;Diapositive 4 - &amp;quot;titre Partie 1&amp;quot;&quot;/&gt;&lt;property id=&quot;20307&quot; value=&quot;257&quot;/&gt;&lt;/object&gt;&lt;object type=&quot;3&quot; unique_id=&quot;10049&quot;&gt;&lt;property id=&quot;20148&quot; value=&quot;5&quot;/&gt;&lt;property id=&quot;20300&quot; value=&quot;Diapositive 5 - &amp;quot;titre Partie 1&amp;quot;&quot;/&gt;&lt;property id=&quot;20307&quot; value=&quot;258&quot;/&gt;&lt;/object&gt;&lt;object type=&quot;3&quot; unique_id=&quot;10105&quot;&gt;&lt;property id=&quot;20148&quot; value=&quot;5&quot;/&gt;&lt;property id=&quot;20300&quot; value=&quot;Diapositive 2 - &amp;quot;sommaire&amp;quot;&quot;/&gt;&lt;property id=&quot;20307&quot; value=&quot;259&quot;/&gt;&lt;/object&gt;&lt;object type=&quot;3&quot; unique_id=&quot;10106&quot;&gt;&lt;property id=&quot;20148&quot; value=&quot;5&quot;/&gt;&lt;property id=&quot;20300&quot; value=&quot;Diapositive 3&quot;/&gt;&lt;property id=&quot;20307&quot; value=&quot;260&quot;/&gt;&lt;/object&gt;&lt;object type=&quot;3&quot; unique_id=&quot;10268&quot;&gt;&lt;property id=&quot;20148&quot; value=&quot;5&quot;/&gt;&lt;property id=&quot;20300&quot; value=&quot;Diapositive 6&quot;/&gt;&lt;property id=&quot;20307&quot; value=&quot;261&quot;/&gt;&lt;/object&gt;&lt;object type=&quot;3&quot; unique_id=&quot;10269&quot;&gt;&lt;property id=&quot;20148&quot; value=&quot;5&quot;/&gt;&lt;property id=&quot;20300&quot; value=&quot;Diapositive 7 - &amp;quot;titre Partie 2&amp;quot;&quot;/&gt;&lt;property id=&quot;20307&quot; value=&quot;262&quot;/&gt;&lt;/object&gt;&lt;object type=&quot;3&quot; unique_id=&quot;10270&quot;&gt;&lt;property id=&quot;20148&quot; value=&quot;5&quot;/&gt;&lt;property id=&quot;20300&quot; value=&quot;Diapositive 8&quot;/&gt;&lt;property id=&quot;20307&quot; value=&quot;263&quot;/&gt;&lt;/object&gt;&lt;/object&gt;&lt;/object&gt;&lt;/database&gt;"/>
  <p:tag name="SECTOMILLISECCONVERTED" val="1"/>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nalisé 1">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2538</TotalTime>
  <Words>1836</Words>
  <Application>Microsoft Office PowerPoint</Application>
  <PresentationFormat>Personnalisé</PresentationFormat>
  <Paragraphs>339</Paragraphs>
  <Slides>36</Slides>
  <Notes>8</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36</vt:i4>
      </vt:variant>
    </vt:vector>
  </HeadingPairs>
  <TitlesOfParts>
    <vt:vector size="43" baseType="lpstr">
      <vt:lpstr>Adobe Arabic</vt:lpstr>
      <vt:lpstr>Arial</vt:lpstr>
      <vt:lpstr>Calibri</vt:lpstr>
      <vt:lpstr>Century Gothic</vt:lpstr>
      <vt:lpstr>Symbol</vt:lpstr>
      <vt:lpstr>Wingdings</vt:lpstr>
      <vt:lpstr>Thème Office</vt:lpstr>
      <vt:lpstr>Présentation PowerPoint</vt:lpstr>
      <vt:lpstr>Présentation PowerPoint</vt:lpstr>
      <vt:lpstr>Présentation PowerPoint</vt:lpstr>
      <vt:lpstr>Présentation PowerPoint</vt:lpstr>
      <vt:lpstr>Concept de Mooc et ses dérivés </vt:lpstr>
      <vt:lpstr>Présentation PowerPoint</vt:lpstr>
      <vt:lpstr>MOOC « Soyez acteur de la sécurité de l’information »</vt:lpstr>
      <vt:lpstr>MOOC « Soyez acteur du WEB »</vt:lpstr>
      <vt:lpstr>Mooc « initiation aux applications dynamiques »</vt:lpstr>
      <vt:lpstr>Mooc « former et développer les compétences »</vt:lpstr>
      <vt:lpstr>Présentation PowerPoint</vt:lpstr>
      <vt:lpstr>MOOC « champignons » (Élisabeth chosson)</vt:lpstr>
      <vt:lpstr>Présentation PowerPoint</vt:lpstr>
      <vt:lpstr>Projets en cours </vt:lpstr>
      <vt:lpstr>MOOC &amp; Parcours diplômants </vt:lpstr>
      <vt:lpstr>Présentation PowerPoint</vt:lpstr>
      <vt:lpstr>Contexte actuel de l’enseignement supérieur en France </vt:lpstr>
      <vt:lpstr>Qu’est ce que l’approche-programme ? </vt:lpstr>
      <vt:lpstr>Deux logiques opposées mais complémentaires</vt:lpstr>
      <vt:lpstr>Transformation pédagogique : changer de paradigme (Patricia Arnault, 2017)  </vt:lpstr>
      <vt:lpstr>Projet « Intelicence »   Nouveaux cursus universitaire (NCU) 2017</vt:lpstr>
      <vt:lpstr>Projet « Intelicence »   Nouveaux cursus universitaire (NCU) 2017</vt:lpstr>
      <vt:lpstr>Projet « Intelicence »   Nouveaux cursus universitaire (NCU) 2017</vt:lpstr>
      <vt:lpstr>Projet « Intelicence »   Nouveaux cursus universitaire (NCU) 2017</vt:lpstr>
      <vt:lpstr>Effet structurant du projet au niveau de la région</vt:lpstr>
      <vt:lpstr>Projet « Intelicence »   Nouveaux cursus universitaire (NCU) 2017</vt:lpstr>
      <vt:lpstr>Gouvernance du projet</vt:lpstr>
      <vt:lpstr>Concept du projet « INTELICENCE »</vt:lpstr>
      <vt:lpstr>Présentation PowerPoint</vt:lpstr>
      <vt:lpstr>Ma rentrée virtuelle </vt:lpstr>
      <vt:lpstr>Présentation PowerPoint</vt:lpstr>
      <vt:lpstr>Accompagnement pédagogique</vt:lpstr>
      <vt:lpstr>Présentation PowerPoint</vt:lpstr>
      <vt:lpstr>Évènements RUNN 2017</vt:lpstr>
      <vt:lpstr>Bibliographie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cemu</dc:creator>
  <cp:lastModifiedBy>Alena Ryniak</cp:lastModifiedBy>
  <cp:revision>408</cp:revision>
  <dcterms:created xsi:type="dcterms:W3CDTF">2012-11-16T13:53:56Z</dcterms:created>
  <dcterms:modified xsi:type="dcterms:W3CDTF">2017-06-30T09:31:33Z</dcterms:modified>
</cp:coreProperties>
</file>